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sldIdLst>
    <p:sldId id="287" r:id="rId2"/>
    <p:sldId id="280" r:id="rId3"/>
    <p:sldId id="281" r:id="rId4"/>
    <p:sldId id="282" r:id="rId5"/>
    <p:sldId id="283" r:id="rId6"/>
    <p:sldId id="284" r:id="rId7"/>
    <p:sldId id="285" r:id="rId8"/>
    <p:sldId id="28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92" r:id="rId29"/>
    <p:sldId id="293" r:id="rId30"/>
    <p:sldId id="288" r:id="rId31"/>
    <p:sldId id="289" r:id="rId32"/>
    <p:sldId id="290" r:id="rId33"/>
    <p:sldId id="291" r:id="rId34"/>
    <p:sldId id="296" r:id="rId35"/>
    <p:sldId id="298" r:id="rId36"/>
    <p:sldId id="297" r:id="rId37"/>
    <p:sldId id="299" r:id="rId38"/>
    <p:sldId id="301" r:id="rId39"/>
    <p:sldId id="300" r:id="rId40"/>
    <p:sldId id="302" r:id="rId41"/>
    <p:sldId id="303" r:id="rId42"/>
    <p:sldId id="305" r:id="rId43"/>
    <p:sldId id="304" r:id="rId44"/>
    <p:sldId id="306" r:id="rId45"/>
    <p:sldId id="308" r:id="rId46"/>
    <p:sldId id="307" r:id="rId47"/>
    <p:sldId id="309" r:id="rId48"/>
    <p:sldId id="310" r:id="rId49"/>
    <p:sldId id="294" r:id="rId50"/>
    <p:sldId id="295" r:id="rId51"/>
    <p:sldId id="311" r:id="rId52"/>
    <p:sldId id="278" r:id="rId53"/>
    <p:sldId id="279" r:id="rId54"/>
  </p:sldIdLst>
  <p:sldSz cx="14630400" cy="8229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097212"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mazon Ember"/>
        <a:ea typeface="Amazon Ember"/>
        <a:cs typeface="Amazon Ember"/>
        <a:sym typeface="Amazon Ember"/>
      </a:defRPr>
    </a:lvl1pPr>
    <a:lvl2pPr marL="0" marR="0" indent="548606" algn="l" defTabSz="1097212"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mazon Ember"/>
        <a:ea typeface="Amazon Ember"/>
        <a:cs typeface="Amazon Ember"/>
        <a:sym typeface="Amazon Ember"/>
      </a:defRPr>
    </a:lvl2pPr>
    <a:lvl3pPr marL="0" marR="0" indent="1097212" algn="l" defTabSz="1097212"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mazon Ember"/>
        <a:ea typeface="Amazon Ember"/>
        <a:cs typeface="Amazon Ember"/>
        <a:sym typeface="Amazon Ember"/>
      </a:defRPr>
    </a:lvl3pPr>
    <a:lvl4pPr marL="0" marR="0" indent="1645817" algn="l" defTabSz="1097212"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mazon Ember"/>
        <a:ea typeface="Amazon Ember"/>
        <a:cs typeface="Amazon Ember"/>
        <a:sym typeface="Amazon Ember"/>
      </a:defRPr>
    </a:lvl4pPr>
    <a:lvl5pPr marL="0" marR="0" indent="2194424" algn="l" defTabSz="1097212"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mazon Ember"/>
        <a:ea typeface="Amazon Ember"/>
        <a:cs typeface="Amazon Ember"/>
        <a:sym typeface="Amazon Ember"/>
      </a:defRPr>
    </a:lvl5pPr>
    <a:lvl6pPr marL="0" marR="0" indent="2743031" algn="l" defTabSz="1097212"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mazon Ember"/>
        <a:ea typeface="Amazon Ember"/>
        <a:cs typeface="Amazon Ember"/>
        <a:sym typeface="Amazon Ember"/>
      </a:defRPr>
    </a:lvl6pPr>
    <a:lvl7pPr marL="0" marR="0" indent="3291635" algn="l" defTabSz="1097212"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mazon Ember"/>
        <a:ea typeface="Amazon Ember"/>
        <a:cs typeface="Amazon Ember"/>
        <a:sym typeface="Amazon Ember"/>
      </a:defRPr>
    </a:lvl7pPr>
    <a:lvl8pPr marL="0" marR="0" indent="3840241" algn="l" defTabSz="1097212"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mazon Ember"/>
        <a:ea typeface="Amazon Ember"/>
        <a:cs typeface="Amazon Ember"/>
        <a:sym typeface="Amazon Ember"/>
      </a:defRPr>
    </a:lvl8pPr>
    <a:lvl9pPr marL="0" marR="0" indent="4388848" algn="l" defTabSz="1097212"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mazon Ember"/>
        <a:ea typeface="Amazon Ember"/>
        <a:cs typeface="Amazon Ember"/>
        <a:sym typeface="Amazon Embe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mazon Ember"/>
          <a:ea typeface="Amazon Ember"/>
          <a:cs typeface="Amazon Embe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FCF"/>
          </a:solidFill>
        </a:fill>
      </a:tcStyle>
    </a:wholeTbl>
    <a:band2H>
      <a:tcTxStyle/>
      <a:tcStyle>
        <a:tcBdr/>
        <a:fill>
          <a:solidFill>
            <a:srgbClr val="FFE9E9"/>
          </a:solidFill>
        </a:fill>
      </a:tcStyle>
    </a:band2H>
    <a:firstCol>
      <a:tcTxStyle b="on" i="off">
        <a:font>
          <a:latin typeface="Amazon Ember"/>
          <a:ea typeface="Amazon Ember"/>
          <a:cs typeface="Amazon Emb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mazon Ember"/>
          <a:ea typeface="Amazon Ember"/>
          <a:cs typeface="Amazon Embe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mazon Ember"/>
          <a:ea typeface="Amazon Ember"/>
          <a:cs typeface="Amazon Emb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mazon Ember"/>
          <a:ea typeface="Amazon Ember"/>
          <a:cs typeface="Amazon Embe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FD2FF"/>
          </a:solidFill>
        </a:fill>
      </a:tcStyle>
    </a:wholeTbl>
    <a:band2H>
      <a:tcTxStyle/>
      <a:tcStyle>
        <a:tcBdr/>
        <a:fill>
          <a:solidFill>
            <a:srgbClr val="F0EAFF"/>
          </a:solidFill>
        </a:fill>
      </a:tcStyle>
    </a:band2H>
    <a:firstCol>
      <a:tcTxStyle b="on" i="off">
        <a:font>
          <a:latin typeface="Amazon Ember"/>
          <a:ea typeface="Amazon Ember"/>
          <a:cs typeface="Amazon Emb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mazon Ember"/>
          <a:ea typeface="Amazon Ember"/>
          <a:cs typeface="Amazon Embe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mazon Ember"/>
          <a:ea typeface="Amazon Ember"/>
          <a:cs typeface="Amazon Emb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mazon Ember"/>
          <a:ea typeface="Amazon Ember"/>
          <a:cs typeface="Amazon Embe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EEACA"/>
          </a:solidFill>
        </a:fill>
      </a:tcStyle>
    </a:wholeTbl>
    <a:band2H>
      <a:tcTxStyle/>
      <a:tcStyle>
        <a:tcBdr/>
        <a:fill>
          <a:solidFill>
            <a:srgbClr val="FFF5E6"/>
          </a:solidFill>
        </a:fill>
      </a:tcStyle>
    </a:band2H>
    <a:firstCol>
      <a:tcTxStyle b="on" i="off">
        <a:font>
          <a:latin typeface="Amazon Ember"/>
          <a:ea typeface="Amazon Ember"/>
          <a:cs typeface="Amazon Emb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mazon Ember"/>
          <a:ea typeface="Amazon Ember"/>
          <a:cs typeface="Amazon Embe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mazon Ember"/>
          <a:ea typeface="Amazon Ember"/>
          <a:cs typeface="Amazon Emb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mazon Ember"/>
          <a:ea typeface="Amazon Ember"/>
          <a:cs typeface="Amazon Ember"/>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mazon Ember"/>
          <a:ea typeface="Amazon Ember"/>
          <a:cs typeface="Amazon Ember"/>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mazon Ember"/>
          <a:ea typeface="Amazon Ember"/>
          <a:cs typeface="Amazon Ember"/>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mazon Ember"/>
          <a:ea typeface="Amazon Ember"/>
          <a:cs typeface="Amazon Ember"/>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mazon Ember"/>
          <a:ea typeface="Amazon Ember"/>
          <a:cs typeface="Amazon Embe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mazon Ember"/>
          <a:ea typeface="Amazon Ember"/>
          <a:cs typeface="Amazon Emb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mazon Ember"/>
          <a:ea typeface="Amazon Ember"/>
          <a:cs typeface="Amazon Embe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mazon Ember"/>
          <a:ea typeface="Amazon Ember"/>
          <a:cs typeface="Amazon Emb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mazon Ember"/>
          <a:ea typeface="Amazon Ember"/>
          <a:cs typeface="Amazon Emb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Amazon Ember"/>
          <a:ea typeface="Amazon Ember"/>
          <a:cs typeface="Amazon Emb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Amazon Ember"/>
          <a:ea typeface="Amazon Ember"/>
          <a:cs typeface="Amazon Ember"/>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Amazon Ember"/>
          <a:ea typeface="Amazon Ember"/>
          <a:cs typeface="Amazon Emb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57" autoAdjust="0"/>
  </p:normalViewPr>
  <p:slideViewPr>
    <p:cSldViewPr snapToGrid="0">
      <p:cViewPr varScale="1">
        <p:scale>
          <a:sx n="83" d="100"/>
          <a:sy n="83" d="100"/>
        </p:scale>
        <p:origin x="1002" y="90"/>
      </p:cViewPr>
      <p:guideLst/>
    </p:cSldViewPr>
  </p:slideViewPr>
  <p:notesTextViewPr>
    <p:cViewPr>
      <p:scale>
        <a:sx n="1" d="1"/>
        <a:sy n="1" d="1"/>
      </p:scale>
      <p:origin x="0" y="0"/>
    </p:cViewPr>
  </p:notesTextViewPr>
  <p:notesViewPr>
    <p:cSldViewPr snapToGrid="0">
      <p:cViewPr varScale="1">
        <p:scale>
          <a:sx n="89" d="100"/>
          <a:sy n="89" d="100"/>
        </p:scale>
        <p:origin x="379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3" name="Shape 353"/>
          <p:cNvSpPr>
            <a:spLocks noGrp="1" noRot="1" noChangeAspect="1"/>
          </p:cNvSpPr>
          <p:nvPr>
            <p:ph type="sldImg"/>
          </p:nvPr>
        </p:nvSpPr>
        <p:spPr>
          <a:xfrm>
            <a:off x="1143000" y="685800"/>
            <a:ext cx="4572000" cy="3429000"/>
          </a:xfrm>
          <a:prstGeom prst="rect">
            <a:avLst/>
          </a:prstGeom>
        </p:spPr>
        <p:txBody>
          <a:bodyPr/>
          <a:lstStyle/>
          <a:p>
            <a:endParaRPr/>
          </a:p>
        </p:txBody>
      </p:sp>
      <p:sp>
        <p:nvSpPr>
          <p:cNvPr id="354" name="Shape 35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097212" latinLnBrk="0">
      <a:lnSpc>
        <a:spcPct val="90000"/>
      </a:lnSpc>
      <a:spcBef>
        <a:spcPts val="400"/>
      </a:spcBef>
      <a:defRPr sz="1000">
        <a:latin typeface="+mj-lt"/>
        <a:ea typeface="+mj-ea"/>
        <a:cs typeface="+mj-cs"/>
        <a:sym typeface="Arial Black"/>
      </a:defRPr>
    </a:lvl1pPr>
    <a:lvl2pPr indent="228600" defTabSz="1097212" latinLnBrk="0">
      <a:lnSpc>
        <a:spcPct val="90000"/>
      </a:lnSpc>
      <a:spcBef>
        <a:spcPts val="400"/>
      </a:spcBef>
      <a:defRPr sz="1000">
        <a:latin typeface="+mj-lt"/>
        <a:ea typeface="+mj-ea"/>
        <a:cs typeface="+mj-cs"/>
        <a:sym typeface="Arial Black"/>
      </a:defRPr>
    </a:lvl2pPr>
    <a:lvl3pPr indent="457200" defTabSz="1097212" latinLnBrk="0">
      <a:lnSpc>
        <a:spcPct val="90000"/>
      </a:lnSpc>
      <a:spcBef>
        <a:spcPts val="400"/>
      </a:spcBef>
      <a:defRPr sz="1000">
        <a:latin typeface="+mj-lt"/>
        <a:ea typeface="+mj-ea"/>
        <a:cs typeface="+mj-cs"/>
        <a:sym typeface="Arial Black"/>
      </a:defRPr>
    </a:lvl3pPr>
    <a:lvl4pPr indent="685800" defTabSz="1097212" latinLnBrk="0">
      <a:lnSpc>
        <a:spcPct val="90000"/>
      </a:lnSpc>
      <a:spcBef>
        <a:spcPts val="400"/>
      </a:spcBef>
      <a:defRPr sz="1000">
        <a:latin typeface="+mj-lt"/>
        <a:ea typeface="+mj-ea"/>
        <a:cs typeface="+mj-cs"/>
        <a:sym typeface="Arial Black"/>
      </a:defRPr>
    </a:lvl4pPr>
    <a:lvl5pPr indent="914400" defTabSz="1097212" latinLnBrk="0">
      <a:lnSpc>
        <a:spcPct val="90000"/>
      </a:lnSpc>
      <a:spcBef>
        <a:spcPts val="400"/>
      </a:spcBef>
      <a:defRPr sz="1000">
        <a:latin typeface="+mj-lt"/>
        <a:ea typeface="+mj-ea"/>
        <a:cs typeface="+mj-cs"/>
        <a:sym typeface="Arial Black"/>
      </a:defRPr>
    </a:lvl5pPr>
    <a:lvl6pPr indent="1143000" defTabSz="1097212" latinLnBrk="0">
      <a:lnSpc>
        <a:spcPct val="90000"/>
      </a:lnSpc>
      <a:spcBef>
        <a:spcPts val="400"/>
      </a:spcBef>
      <a:defRPr sz="1000">
        <a:latin typeface="+mj-lt"/>
        <a:ea typeface="+mj-ea"/>
        <a:cs typeface="+mj-cs"/>
        <a:sym typeface="Arial Black"/>
      </a:defRPr>
    </a:lvl6pPr>
    <a:lvl7pPr indent="1371600" defTabSz="1097212" latinLnBrk="0">
      <a:lnSpc>
        <a:spcPct val="90000"/>
      </a:lnSpc>
      <a:spcBef>
        <a:spcPts val="400"/>
      </a:spcBef>
      <a:defRPr sz="1000">
        <a:latin typeface="+mj-lt"/>
        <a:ea typeface="+mj-ea"/>
        <a:cs typeface="+mj-cs"/>
        <a:sym typeface="Arial Black"/>
      </a:defRPr>
    </a:lvl7pPr>
    <a:lvl8pPr indent="1600200" defTabSz="1097212" latinLnBrk="0">
      <a:lnSpc>
        <a:spcPct val="90000"/>
      </a:lnSpc>
      <a:spcBef>
        <a:spcPts val="400"/>
      </a:spcBef>
      <a:defRPr sz="1000">
        <a:latin typeface="+mj-lt"/>
        <a:ea typeface="+mj-ea"/>
        <a:cs typeface="+mj-cs"/>
        <a:sym typeface="Arial Black"/>
      </a:defRPr>
    </a:lvl8pPr>
    <a:lvl9pPr indent="1828800" defTabSz="1097212" latinLnBrk="0">
      <a:lnSpc>
        <a:spcPct val="90000"/>
      </a:lnSpc>
      <a:spcBef>
        <a:spcPts val="400"/>
      </a:spcBef>
      <a:defRPr sz="1000">
        <a:latin typeface="+mj-lt"/>
        <a:ea typeface="+mj-ea"/>
        <a:cs typeface="+mj-cs"/>
        <a:sym typeface="Arial Black"/>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Timing:</a:t>
            </a:r>
            <a:r>
              <a:rPr lang="en-US" b="1" baseline="0" dirty="0" smtClean="0"/>
              <a:t> 30 secs – Total: 1 </a:t>
            </a:r>
            <a:endParaRPr lang="en-US" b="1" dirty="0" smtClean="0"/>
          </a:p>
          <a:p>
            <a:endParaRPr lang="en-US" dirty="0"/>
          </a:p>
        </p:txBody>
      </p:sp>
      <p:sp>
        <p:nvSpPr>
          <p:cNvPr id="4" name="Slide Number Placeholder 3"/>
          <p:cNvSpPr>
            <a:spLocks noGrp="1"/>
          </p:cNvSpPr>
          <p:nvPr>
            <p:ph type="sldNum" sz="quarter" idx="10"/>
          </p:nvPr>
        </p:nvSpPr>
        <p:spPr/>
        <p:txBody>
          <a:bodyPr/>
          <a:lstStyle/>
          <a:p>
            <a:fld id="{3DAACCFE-3965-4FED-A50C-735F4E4102B9}" type="slidenum">
              <a:rPr lang="en-US" smtClean="0"/>
              <a:t>2</a:t>
            </a:fld>
            <a:endParaRPr lang="en-US"/>
          </a:p>
        </p:txBody>
      </p:sp>
    </p:spTree>
    <p:extLst>
      <p:ext uri="{BB962C8B-B14F-4D97-AF65-F5344CB8AC3E}">
        <p14:creationId xmlns:p14="http://schemas.microsoft.com/office/powerpoint/2010/main" val="1847720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 Move the data off the EC2</a:t>
            </a:r>
            <a:r>
              <a:rPr lang="en-US" baseline="0" dirty="0" smtClean="0"/>
              <a:t> instances – it becomes stateless</a:t>
            </a:r>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30</a:t>
            </a:fld>
            <a:endParaRPr lang="en-US" dirty="0"/>
          </a:p>
        </p:txBody>
      </p:sp>
    </p:spTree>
    <p:extLst>
      <p:ext uri="{BB962C8B-B14F-4D97-AF65-F5344CB8AC3E}">
        <p14:creationId xmlns:p14="http://schemas.microsoft.com/office/powerpoint/2010/main" val="414271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smtClean="0"/>
              <a:t>We talked about moving that data </a:t>
            </a:r>
            <a:r>
              <a:rPr lang="en-US" baseline="0" dirty="0" smtClean="0"/>
              <a:t> -- lets move the database</a:t>
            </a:r>
          </a:p>
          <a:p>
            <a:pPr marL="171450" indent="-171450">
              <a:buFontTx/>
              <a:buChar char="-"/>
            </a:pPr>
            <a:r>
              <a:rPr lang="en-US" baseline="0" dirty="0" smtClean="0"/>
              <a:t>6 replicas of data </a:t>
            </a:r>
          </a:p>
          <a:p>
            <a:pPr marL="171450" indent="-171450">
              <a:buFontTx/>
              <a:buChar char="-"/>
            </a:pPr>
            <a:r>
              <a:rPr lang="en-US" baseline="0" dirty="0" smtClean="0"/>
              <a:t>4 nines of </a:t>
            </a:r>
            <a:r>
              <a:rPr lang="en-US" baseline="0" dirty="0" err="1" smtClean="0"/>
              <a:t>availablility</a:t>
            </a:r>
            <a:r>
              <a:rPr lang="en-US" baseline="0" dirty="0" smtClean="0"/>
              <a:t> </a:t>
            </a:r>
          </a:p>
          <a:p>
            <a:pPr marL="171450" indent="-171450">
              <a:buFontTx/>
              <a:buChar char="-"/>
            </a:pPr>
            <a:r>
              <a:rPr lang="en-US" baseline="0" dirty="0" smtClean="0"/>
              <a:t>Continuous backup </a:t>
            </a:r>
            <a:r>
              <a:rPr lang="en-US" baseline="0" dirty="0" err="1" smtClean="0"/>
              <a:t>ot</a:t>
            </a:r>
            <a:r>
              <a:rPr lang="en-US" baseline="0" dirty="0" smtClean="0"/>
              <a:t> S3</a:t>
            </a:r>
          </a:p>
          <a:p>
            <a:pPr marL="171450" indent="-171450">
              <a:buFontTx/>
              <a:buChar char="-"/>
            </a:pPr>
            <a:r>
              <a:rPr lang="en-US" baseline="0" dirty="0" smtClean="0"/>
              <a:t>Failover is automatically handled. </a:t>
            </a:r>
          </a:p>
          <a:p>
            <a:pPr marL="171450" indent="-171450">
              <a:buFontTx/>
              <a:buChar char="-"/>
            </a:pPr>
            <a:r>
              <a:rPr lang="en-US" baseline="0" dirty="0" smtClean="0"/>
              <a:t>Have a replica</a:t>
            </a:r>
          </a:p>
          <a:p>
            <a:pPr marL="171450" indent="-171450">
              <a:buFontTx/>
              <a:buChar char="-"/>
            </a:pPr>
            <a:r>
              <a:rPr lang="en-US" baseline="0" dirty="0" err="1" smtClean="0"/>
              <a:t>Elasticache</a:t>
            </a:r>
            <a:r>
              <a:rPr lang="en-US" baseline="0" dirty="0" smtClean="0"/>
              <a:t> offloads some of the read activity. </a:t>
            </a:r>
            <a:endParaRPr lang="en-US" dirty="0"/>
          </a:p>
        </p:txBody>
      </p:sp>
    </p:spTree>
    <p:extLst>
      <p:ext uri="{BB962C8B-B14F-4D97-AF65-F5344CB8AC3E}">
        <p14:creationId xmlns:p14="http://schemas.microsoft.com/office/powerpoint/2010/main" val="1348865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smtClean="0"/>
              <a:t>Session</a:t>
            </a:r>
            <a:r>
              <a:rPr lang="en-US" baseline="0" dirty="0" smtClean="0"/>
              <a:t> data is being stored on the client in the form of a cookie – that means no state data on the Web tier.</a:t>
            </a:r>
          </a:p>
          <a:p>
            <a:pPr marL="171450" indent="-171450">
              <a:buFontTx/>
              <a:buChar char="-"/>
            </a:pPr>
            <a:r>
              <a:rPr lang="en-US" baseline="0" dirty="0" smtClean="0"/>
              <a:t>We </a:t>
            </a:r>
            <a:r>
              <a:rPr lang="en-US" baseline="0" dirty="0" err="1" smtClean="0"/>
              <a:t>stongly</a:t>
            </a:r>
            <a:r>
              <a:rPr lang="en-US" baseline="0" dirty="0" smtClean="0"/>
              <a:t> recommend using </a:t>
            </a:r>
            <a:r>
              <a:rPr lang="en-US" baseline="0" dirty="0" err="1" smtClean="0"/>
              <a:t>OPCache</a:t>
            </a:r>
            <a:r>
              <a:rPr lang="en-US" baseline="0" dirty="0" smtClean="0"/>
              <a:t> (It is part of this Reference Architecture – </a:t>
            </a:r>
            <a:r>
              <a:rPr lang="en-US" baseline="0" dirty="0" err="1" smtClean="0"/>
              <a:t>OPCache</a:t>
            </a:r>
            <a:r>
              <a:rPr lang="en-US" baseline="0" dirty="0" smtClean="0"/>
              <a:t> and </a:t>
            </a:r>
            <a:r>
              <a:rPr lang="en-US" baseline="0" dirty="0" err="1" smtClean="0"/>
              <a:t>OPCache</a:t>
            </a:r>
            <a:r>
              <a:rPr lang="en-US" baseline="0" dirty="0" smtClean="0"/>
              <a:t> monitor)</a:t>
            </a:r>
          </a:p>
          <a:p>
            <a:pPr marL="171450" indent="-171450">
              <a:buFontTx/>
              <a:buChar char="-"/>
            </a:pPr>
            <a:r>
              <a:rPr lang="en-US" baseline="0" dirty="0" smtClean="0"/>
              <a:t>Notice the Bastion hosts – hey security!</a:t>
            </a:r>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32</a:t>
            </a:fld>
            <a:endParaRPr lang="en-US" dirty="0"/>
          </a:p>
        </p:txBody>
      </p:sp>
    </p:spTree>
    <p:extLst>
      <p:ext uri="{BB962C8B-B14F-4D97-AF65-F5344CB8AC3E}">
        <p14:creationId xmlns:p14="http://schemas.microsoft.com/office/powerpoint/2010/main" val="1556489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smtClean="0"/>
              <a:t>Take advantage of the edge network </a:t>
            </a:r>
          </a:p>
          <a:p>
            <a:pPr marL="171450" indent="-171450">
              <a:buFontTx/>
              <a:buChar char="-"/>
            </a:pPr>
            <a:r>
              <a:rPr lang="en-US" dirty="0" smtClean="0"/>
              <a:t>Try to cache as much as we can – up at the edge closer</a:t>
            </a:r>
            <a:r>
              <a:rPr lang="en-US" baseline="0" dirty="0" smtClean="0"/>
              <a:t> to the end user.</a:t>
            </a:r>
            <a:endParaRPr lang="en-US" dirty="0"/>
          </a:p>
        </p:txBody>
      </p:sp>
    </p:spTree>
    <p:extLst>
      <p:ext uri="{BB962C8B-B14F-4D97-AF65-F5344CB8AC3E}">
        <p14:creationId xmlns:p14="http://schemas.microsoft.com/office/powerpoint/2010/main" val="2010215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 How many people</a:t>
            </a:r>
            <a:r>
              <a:rPr lang="en-US" baseline="0" dirty="0" smtClean="0"/>
              <a:t> do you have in your team?</a:t>
            </a:r>
            <a:endParaRPr lang="en-US" dirty="0"/>
          </a:p>
        </p:txBody>
      </p:sp>
    </p:spTree>
    <p:extLst>
      <p:ext uri="{BB962C8B-B14F-4D97-AF65-F5344CB8AC3E}">
        <p14:creationId xmlns:p14="http://schemas.microsoft.com/office/powerpoint/2010/main" val="3457443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5306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3310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smtClean="0"/>
              <a:t>CloudTrail</a:t>
            </a:r>
            <a:r>
              <a:rPr lang="en-US" dirty="0" smtClean="0"/>
              <a:t> enables you to </a:t>
            </a:r>
            <a:r>
              <a:rPr lang="en-US" b="1" dirty="0" smtClean="0"/>
              <a:t>track activity uniformly</a:t>
            </a:r>
            <a:r>
              <a:rPr lang="en-US" dirty="0" smtClean="0"/>
              <a:t> across</a:t>
            </a:r>
            <a:r>
              <a:rPr lang="en-US" baseline="0" dirty="0" smtClean="0"/>
              <a:t> services, teams, accounts, and organizations using a </a:t>
            </a:r>
            <a:r>
              <a:rPr lang="en-US" b="1" baseline="0" dirty="0" smtClean="0"/>
              <a:t>single point of control</a:t>
            </a:r>
            <a:r>
              <a:rPr lang="en-US" baseline="0" dirty="0" smtClean="0"/>
              <a:t> and a </a:t>
            </a:r>
            <a:r>
              <a:rPr lang="en-US" b="1" baseline="0" dirty="0" smtClean="0"/>
              <a:t>single source of truth</a:t>
            </a:r>
            <a:r>
              <a:rPr lang="en-US" baseline="0" dirty="0" smtClean="0"/>
              <a:t>. </a:t>
            </a:r>
          </a:p>
          <a:p>
            <a:pPr marL="171450" indent="-171450">
              <a:buFont typeface="Arial" panose="020B0604020202020204" pitchFamily="34" charset="0"/>
              <a:buChar char="•"/>
            </a:pPr>
            <a:r>
              <a:rPr lang="en-US" baseline="0" dirty="0" err="1" smtClean="0"/>
              <a:t>CloudTrail</a:t>
            </a:r>
            <a:r>
              <a:rPr lang="en-US" baseline="0" dirty="0" smtClean="0"/>
              <a:t> gives you the ability to explore activity information using a </a:t>
            </a:r>
            <a:r>
              <a:rPr lang="en-US" b="1" baseline="0" dirty="0" smtClean="0"/>
              <a:t>single set of tools</a:t>
            </a:r>
            <a:r>
              <a:rPr lang="en-US" baseline="0" dirty="0" smtClean="0"/>
              <a:t>, and the ability to </a:t>
            </a:r>
            <a:r>
              <a:rPr lang="en-US" b="1" baseline="0" dirty="0" smtClean="0"/>
              <a:t>detect and respond to important changes</a:t>
            </a:r>
            <a:r>
              <a:rPr lang="en-US" baseline="0" dirty="0" smtClean="0"/>
              <a:t> in minutes. </a:t>
            </a:r>
          </a:p>
          <a:p>
            <a:pPr marL="171450" indent="-171450">
              <a:buFont typeface="Arial" panose="020B0604020202020204" pitchFamily="34" charset="0"/>
              <a:buChar char="•"/>
            </a:pPr>
            <a:r>
              <a:rPr lang="en-US" baseline="0" dirty="0" smtClean="0"/>
              <a:t>It’s built in to AWS, is maintained by AWS, and </a:t>
            </a:r>
            <a:r>
              <a:rPr lang="en-US" b="1" baseline="0" dirty="0" smtClean="0"/>
              <a:t>covers the vast majority of services</a:t>
            </a:r>
            <a:r>
              <a:rPr lang="en-US" baseline="0" dirty="0" smtClean="0"/>
              <a:t> automatically. </a:t>
            </a:r>
          </a:p>
          <a:p>
            <a:pPr marL="171450" indent="-171450">
              <a:buFont typeface="Arial" panose="020B0604020202020204" pitchFamily="34" charset="0"/>
              <a:buChar char="•"/>
            </a:pPr>
            <a:r>
              <a:rPr lang="en-US" baseline="0" dirty="0" err="1" smtClean="0"/>
              <a:t>CloudTrail</a:t>
            </a:r>
            <a:r>
              <a:rPr lang="en-US" baseline="0" dirty="0" smtClean="0"/>
              <a:t> support for new services is managed by AWS, so you </a:t>
            </a:r>
            <a:r>
              <a:rPr lang="en-US" b="1" baseline="0" dirty="0" smtClean="0"/>
              <a:t>don’t have to worry about supporting </a:t>
            </a:r>
            <a:r>
              <a:rPr lang="en-US" baseline="0" dirty="0" smtClean="0"/>
              <a:t>new services and features. </a:t>
            </a:r>
          </a:p>
          <a:p>
            <a:pPr marL="171450" indent="-171450">
              <a:buFont typeface="Arial" panose="020B0604020202020204" pitchFamily="34" charset="0"/>
              <a:buChar char="•"/>
            </a:pPr>
            <a:r>
              <a:rPr lang="en-US" baseline="0" dirty="0" smtClean="0"/>
              <a:t>And most importantly, </a:t>
            </a:r>
            <a:r>
              <a:rPr lang="en-US" baseline="0" dirty="0" err="1" smtClean="0"/>
              <a:t>CloudTrail</a:t>
            </a:r>
            <a:r>
              <a:rPr lang="en-US" baseline="0" dirty="0" smtClean="0"/>
              <a:t> provides a </a:t>
            </a:r>
            <a:r>
              <a:rPr lang="en-US" b="1" baseline="0" dirty="0" smtClean="0"/>
              <a:t>consistent and broad view of AWS API activity</a:t>
            </a:r>
            <a:r>
              <a:rPr lang="en-US" b="0" baseline="0" dirty="0" smtClean="0"/>
              <a:t> in your application stacks</a:t>
            </a:r>
            <a:r>
              <a:rPr lang="en-US" baseline="0" dirty="0" smtClean="0"/>
              <a:t>. </a:t>
            </a:r>
          </a:p>
          <a:p>
            <a:pPr marL="171450" indent="-171450">
              <a:buFont typeface="Arial" panose="020B0604020202020204" pitchFamily="34" charset="0"/>
              <a:buChar char="•"/>
            </a:pPr>
            <a:r>
              <a:rPr lang="en-US" baseline="0" dirty="0" smtClean="0"/>
              <a:t>It’s also </a:t>
            </a:r>
            <a:r>
              <a:rPr lang="en-US" b="1" baseline="0" dirty="0" smtClean="0"/>
              <a:t>easy to set up and maintain</a:t>
            </a:r>
            <a:r>
              <a:rPr lang="en-US" baseline="0" dirty="0" smtClean="0"/>
              <a:t>, simplifying your oversight process. </a:t>
            </a:r>
          </a:p>
          <a:p>
            <a:pPr marL="171450" indent="-171450">
              <a:buFont typeface="Arial" panose="020B0604020202020204" pitchFamily="34" charset="0"/>
              <a:buChar char="•"/>
            </a:pPr>
            <a:r>
              <a:rPr lang="en-US" baseline="0" dirty="0" smtClean="0"/>
              <a:t>Those of you who are familiar with </a:t>
            </a:r>
            <a:r>
              <a:rPr lang="en-US" baseline="0" dirty="0" err="1" smtClean="0"/>
              <a:t>CloudTrail’s</a:t>
            </a:r>
            <a:r>
              <a:rPr lang="en-US" baseline="0" dirty="0" smtClean="0"/>
              <a:t> historic feature set may have noticed that I </a:t>
            </a:r>
            <a:r>
              <a:rPr lang="en-US" b="1" baseline="0" dirty="0" smtClean="0"/>
              <a:t>mentioned organizations</a:t>
            </a:r>
            <a:r>
              <a:rPr lang="en-US" baseline="0" dirty="0" smtClean="0"/>
              <a:t>, I’ll share the good news on that topic shortly.</a:t>
            </a:r>
          </a:p>
          <a:p>
            <a:pPr marL="171450" indent="-171450">
              <a:buFont typeface="Arial" panose="020B0604020202020204" pitchFamily="34" charset="0"/>
              <a:buChar char="•"/>
            </a:pPr>
            <a:r>
              <a:rPr lang="en-US" dirty="0" err="1" smtClean="0"/>
              <a:t>CloudTrail</a:t>
            </a:r>
            <a:r>
              <a:rPr lang="en-US" dirty="0" smtClean="0"/>
              <a:t> gives</a:t>
            </a:r>
            <a:r>
              <a:rPr lang="en-US" baseline="0" dirty="0" smtClean="0"/>
              <a:t> you an </a:t>
            </a:r>
            <a:r>
              <a:rPr lang="en-US" b="1" baseline="0" dirty="0" smtClean="0"/>
              <a:t>enhanced toolset</a:t>
            </a:r>
            <a:r>
              <a:rPr lang="en-US" baseline="0" dirty="0" smtClean="0"/>
              <a:t> when managing </a:t>
            </a:r>
            <a:r>
              <a:rPr lang="en-US" b="1" baseline="0" dirty="0" smtClean="0"/>
              <a:t>governance and operations</a:t>
            </a:r>
            <a:r>
              <a:rPr lang="en-US" baseline="0" dirty="0" smtClean="0"/>
              <a:t>. </a:t>
            </a:r>
          </a:p>
          <a:p>
            <a:pPr marL="171450" indent="-171450">
              <a:buFont typeface="Arial" panose="020B0604020202020204" pitchFamily="34" charset="0"/>
              <a:buChar char="•"/>
            </a:pPr>
            <a:r>
              <a:rPr lang="en-US" baseline="0" dirty="0" smtClean="0"/>
              <a:t>You can </a:t>
            </a:r>
            <a:r>
              <a:rPr lang="en-US" b="1" baseline="0" dirty="0" smtClean="0"/>
              <a:t>simplify your compliance activities</a:t>
            </a:r>
            <a:r>
              <a:rPr lang="en-US" baseline="0" dirty="0" smtClean="0"/>
              <a:t>, by leveraging </a:t>
            </a:r>
            <a:r>
              <a:rPr lang="en-US" baseline="0" dirty="0" err="1" smtClean="0"/>
              <a:t>CloudTrail’s</a:t>
            </a:r>
            <a:r>
              <a:rPr lang="en-US" baseline="0" dirty="0" smtClean="0"/>
              <a:t> event logs as a </a:t>
            </a:r>
            <a:r>
              <a:rPr lang="en-US" b="1" baseline="0" dirty="0" smtClean="0"/>
              <a:t>centralized source of truth</a:t>
            </a:r>
            <a:r>
              <a:rPr lang="en-US" baseline="0" dirty="0" smtClean="0"/>
              <a:t> for monitoring activity across accounts. This also makes </a:t>
            </a:r>
            <a:r>
              <a:rPr lang="en-US" b="1" baseline="0" dirty="0" smtClean="0"/>
              <a:t>security analysis easier</a:t>
            </a:r>
            <a:r>
              <a:rPr lang="en-US" baseline="0" dirty="0" smtClean="0"/>
              <a:t>, providing a broad and deep view of activity which is easy to drill into. </a:t>
            </a:r>
          </a:p>
          <a:p>
            <a:pPr marL="171450" indent="-171450">
              <a:buFont typeface="Arial" panose="020B0604020202020204" pitchFamily="34" charset="0"/>
              <a:buChar char="•"/>
            </a:pPr>
            <a:r>
              <a:rPr lang="en-US" baseline="0" dirty="0" smtClean="0"/>
              <a:t>You can track activity which may suggest the presence of </a:t>
            </a:r>
            <a:r>
              <a:rPr lang="en-US" b="1" baseline="0" dirty="0" smtClean="0"/>
              <a:t>data exfiltration risks</a:t>
            </a:r>
            <a:r>
              <a:rPr lang="en-US" baseline="0" dirty="0" smtClean="0"/>
              <a:t>. This reduces your </a:t>
            </a:r>
            <a:r>
              <a:rPr lang="en-US" b="1" baseline="0" dirty="0" smtClean="0"/>
              <a:t>time to resolution</a:t>
            </a:r>
            <a:r>
              <a:rPr lang="en-US" baseline="0" dirty="0" smtClean="0"/>
              <a:t>, decreasing the window of opportunity for data breaches. You can also </a:t>
            </a:r>
            <a:r>
              <a:rPr lang="en-US" b="1" baseline="0" dirty="0" smtClean="0"/>
              <a:t>monitor the use of critical lambda functions</a:t>
            </a:r>
            <a:r>
              <a:rPr lang="en-US" baseline="0" dirty="0" smtClean="0"/>
              <a:t> which access sensitive systems, quickly taking action if critical systems are compromised. </a:t>
            </a:r>
          </a:p>
          <a:p>
            <a:pPr marL="171450" indent="-171450">
              <a:buFont typeface="Arial" panose="020B0604020202020204" pitchFamily="34" charset="0"/>
              <a:buChar char="•"/>
            </a:pPr>
            <a:r>
              <a:rPr lang="en-US" baseline="0" dirty="0" smtClean="0"/>
              <a:t>And finally </a:t>
            </a:r>
            <a:r>
              <a:rPr lang="en-US" b="1" baseline="0" dirty="0" smtClean="0"/>
              <a:t>operational troubleshooting</a:t>
            </a:r>
            <a:r>
              <a:rPr lang="en-US" baseline="0" dirty="0" smtClean="0"/>
              <a:t> can be augmented using </a:t>
            </a:r>
            <a:r>
              <a:rPr lang="en-US" baseline="0" dirty="0" err="1" smtClean="0"/>
              <a:t>CloudTrail</a:t>
            </a:r>
            <a:r>
              <a:rPr lang="en-US" baseline="0" dirty="0" smtClean="0"/>
              <a:t>. Sometimes the hardest problem is </a:t>
            </a:r>
            <a:r>
              <a:rPr lang="en-US" b="1" baseline="0" dirty="0" smtClean="0"/>
              <a:t>finding out where to start</a:t>
            </a:r>
            <a:r>
              <a:rPr lang="en-US" baseline="0" dirty="0" smtClean="0"/>
              <a:t> looking for the root cause of a problem, and </a:t>
            </a:r>
            <a:r>
              <a:rPr lang="en-US" baseline="0" dirty="0" err="1" smtClean="0"/>
              <a:t>CloudTrail</a:t>
            </a:r>
            <a:r>
              <a:rPr lang="en-US" baseline="0" dirty="0" smtClean="0"/>
              <a:t> can help you </a:t>
            </a:r>
            <a:r>
              <a:rPr lang="en-US" b="1" baseline="0" dirty="0" smtClean="0"/>
              <a:t>funnel the possibilities fast</a:t>
            </a:r>
            <a:r>
              <a:rPr lang="en-US" baseline="0" dirty="0" smtClean="0"/>
              <a:t>. </a:t>
            </a:r>
            <a:endParaRPr lang="en-US" dirty="0"/>
          </a:p>
        </p:txBody>
      </p:sp>
      <p:sp>
        <p:nvSpPr>
          <p:cNvPr id="4" name="Header Placeholder 3"/>
          <p:cNvSpPr>
            <a:spLocks noGrp="1"/>
          </p:cNvSpPr>
          <p:nvPr>
            <p:ph type="hdr" sz="quarter" idx="10"/>
          </p:nvPr>
        </p:nvSpPr>
        <p:spPr/>
        <p:txBody>
          <a:bodyPr/>
          <a:lstStyle/>
          <a:p>
            <a:r>
              <a:rPr lang="en-US" smtClean="0"/>
              <a:t>ReInvent 2018</a:t>
            </a:r>
            <a:endParaRPr lang="en-US" dirty="0"/>
          </a:p>
        </p:txBody>
      </p:sp>
      <p:sp>
        <p:nvSpPr>
          <p:cNvPr id="5" name="Footer Placeholder 4"/>
          <p:cNvSpPr>
            <a:spLocks noGrp="1"/>
          </p:cNvSpPr>
          <p:nvPr>
            <p:ph type="ftr" sz="quarter" idx="11"/>
          </p:nvPr>
        </p:nvSpPr>
        <p:spPr/>
        <p:txBody>
          <a:bodyPr/>
          <a:lstStyle/>
          <a:p>
            <a:r>
              <a:rPr lang="en-US" altLang="x-none" sz="700" smtClean="0">
                <a:solidFill>
                  <a:srgbClr val="282828"/>
                </a:solidFill>
                <a:latin typeface="Amazon Ember" charset="0"/>
                <a:ea typeface="Amazon Ember" charset="0"/>
                <a:cs typeface="Amazon Ember" charset="0"/>
              </a:rPr>
              <a:t>© 2018, Amazon Web Services, Inc. or its Affiliates. All rights reserved.</a:t>
            </a:r>
            <a:endParaRPr lang="en-US" altLang="x-none" sz="700" dirty="0">
              <a:solidFill>
                <a:srgbClr val="282828"/>
              </a:solidFill>
              <a:latin typeface="Amazon Ember" charset="0"/>
              <a:ea typeface="Amazon Ember" charset="0"/>
              <a:cs typeface="Amazon Ember" charset="0"/>
            </a:endParaRPr>
          </a:p>
        </p:txBody>
      </p:sp>
      <p:sp>
        <p:nvSpPr>
          <p:cNvPr id="6" name="Date Placeholder 5"/>
          <p:cNvSpPr>
            <a:spLocks noGrp="1"/>
          </p:cNvSpPr>
          <p:nvPr>
            <p:ph type="dt" idx="12"/>
          </p:nvPr>
        </p:nvSpPr>
        <p:spPr/>
        <p:txBody>
          <a:bodyPr/>
          <a:lstStyle/>
          <a:p>
            <a:fld id="{CA8E1BB1-B036-4140-B110-296DC0701D04}" type="datetime8">
              <a:rPr lang="en-US" smtClean="0"/>
              <a:pPr/>
              <a:t>2019-05-18 09:20</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2922748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12" rtl="0" eaLnBrk="1" fontAlgn="auto" latinLnBrk="0" hangingPunct="1">
              <a:lnSpc>
                <a:spcPct val="90000"/>
              </a:lnSpc>
              <a:spcBef>
                <a:spcPts val="0"/>
              </a:spcBef>
              <a:spcAft>
                <a:spcPts val="400"/>
              </a:spcAft>
              <a:buClrTx/>
              <a:buSzTx/>
              <a:buFontTx/>
              <a:buNone/>
              <a:tabLst/>
              <a:defRPr/>
            </a:pPr>
            <a:r>
              <a:rPr lang="en-US" sz="1059" kern="1200" dirty="0" smtClean="0">
                <a:solidFill>
                  <a:schemeClr val="tx1"/>
                </a:solidFill>
                <a:effectLst/>
                <a:latin typeface="+mj-lt"/>
                <a:ea typeface="+mn-ea"/>
                <a:cs typeface="+mn-cs"/>
              </a:rPr>
              <a:t>From an inventory and configuration management perspective, when you</a:t>
            </a:r>
            <a:r>
              <a:rPr lang="en-US" sz="1059" kern="1200" baseline="0" dirty="0" smtClean="0">
                <a:solidFill>
                  <a:schemeClr val="tx1"/>
                </a:solidFill>
                <a:effectLst/>
                <a:latin typeface="+mj-lt"/>
                <a:ea typeface="+mn-ea"/>
                <a:cs typeface="+mn-cs"/>
              </a:rPr>
              <a:t> enable AWS </a:t>
            </a:r>
            <a:r>
              <a:rPr lang="en-US" sz="1059" kern="1200" baseline="0" dirty="0" err="1" smtClean="0">
                <a:solidFill>
                  <a:schemeClr val="tx1"/>
                </a:solidFill>
                <a:effectLst/>
                <a:latin typeface="+mj-lt"/>
                <a:ea typeface="+mn-ea"/>
                <a:cs typeface="+mn-cs"/>
              </a:rPr>
              <a:t>Config</a:t>
            </a:r>
            <a:r>
              <a:rPr lang="en-US" sz="1059" kern="1200" baseline="0" dirty="0" smtClean="0">
                <a:solidFill>
                  <a:schemeClr val="tx1"/>
                </a:solidFill>
                <a:effectLst/>
                <a:latin typeface="+mj-lt"/>
                <a:ea typeface="+mn-ea"/>
                <a:cs typeface="+mn-cs"/>
              </a:rPr>
              <a:t>, it will a</a:t>
            </a:r>
            <a:r>
              <a:rPr lang="en-US" sz="1059" kern="1200" dirty="0" smtClean="0">
                <a:solidFill>
                  <a:schemeClr val="tx1"/>
                </a:solidFill>
                <a:effectLst/>
                <a:latin typeface="+mj-lt"/>
                <a:ea typeface="+mn-ea"/>
                <a:cs typeface="+mn-cs"/>
              </a:rPr>
              <a:t>utomatically discover resources that exist in your account</a:t>
            </a:r>
            <a:r>
              <a:rPr lang="en-US" sz="1059" kern="1200" baseline="0" dirty="0" smtClean="0">
                <a:solidFill>
                  <a:schemeClr val="tx1"/>
                </a:solidFill>
                <a:effectLst/>
                <a:latin typeface="+mj-lt"/>
                <a:ea typeface="+mn-ea"/>
                <a:cs typeface="+mn-cs"/>
              </a:rPr>
              <a:t> and record their current configuration as well as relationships with other resources. It will then start tracking any configuration changes that occur to those resources and alert you via SNS or </a:t>
            </a:r>
            <a:r>
              <a:rPr lang="en-US" sz="1059" kern="1200" baseline="0" dirty="0" err="1" smtClean="0">
                <a:solidFill>
                  <a:schemeClr val="tx1"/>
                </a:solidFill>
                <a:effectLst/>
                <a:latin typeface="+mj-lt"/>
                <a:ea typeface="+mn-ea"/>
                <a:cs typeface="+mn-cs"/>
              </a:rPr>
              <a:t>CloudWatch</a:t>
            </a:r>
            <a:r>
              <a:rPr lang="en-US" sz="1059" kern="1200" baseline="0" dirty="0" smtClean="0">
                <a:solidFill>
                  <a:schemeClr val="tx1"/>
                </a:solidFill>
                <a:effectLst/>
                <a:latin typeface="+mj-lt"/>
                <a:ea typeface="+mn-ea"/>
                <a:cs typeface="+mn-cs"/>
              </a:rPr>
              <a:t> notifications, in near real-time. In other words, AWS </a:t>
            </a:r>
            <a:r>
              <a:rPr lang="en-US" sz="1059" kern="1200" baseline="0" dirty="0" err="1" smtClean="0">
                <a:solidFill>
                  <a:schemeClr val="tx1"/>
                </a:solidFill>
                <a:effectLst/>
                <a:latin typeface="+mj-lt"/>
                <a:ea typeface="+mn-ea"/>
                <a:cs typeface="+mn-cs"/>
              </a:rPr>
              <a:t>Config</a:t>
            </a:r>
            <a:r>
              <a:rPr lang="en-US" sz="1059" kern="1200" baseline="0" dirty="0" smtClean="0">
                <a:solidFill>
                  <a:schemeClr val="tx1"/>
                </a:solidFill>
                <a:effectLst/>
                <a:latin typeface="+mj-lt"/>
                <a:ea typeface="+mn-ea"/>
                <a:cs typeface="+mn-cs"/>
              </a:rPr>
              <a:t> is a continuous configuration auditor.</a:t>
            </a:r>
          </a:p>
          <a:p>
            <a:pPr marL="0" marR="0" lvl="0" indent="0" algn="l" defTabSz="1097212" rtl="0" eaLnBrk="1" fontAlgn="auto" latinLnBrk="0" hangingPunct="1">
              <a:lnSpc>
                <a:spcPct val="90000"/>
              </a:lnSpc>
              <a:spcBef>
                <a:spcPts val="0"/>
              </a:spcBef>
              <a:spcAft>
                <a:spcPts val="400"/>
              </a:spcAft>
              <a:buClrTx/>
              <a:buSzTx/>
              <a:buFontTx/>
              <a:buNone/>
              <a:tabLst/>
              <a:defRPr/>
            </a:pPr>
            <a:endParaRPr lang="en-US" sz="1059" kern="1200" baseline="0" dirty="0" smtClean="0">
              <a:solidFill>
                <a:schemeClr val="tx1"/>
              </a:solidFill>
              <a:effectLst/>
              <a:latin typeface="+mj-lt"/>
              <a:ea typeface="+mn-ea"/>
              <a:cs typeface="+mn-cs"/>
            </a:endParaRPr>
          </a:p>
          <a:p>
            <a:pPr marL="0" marR="0" lvl="0" indent="0" algn="l" defTabSz="1097212" rtl="0" eaLnBrk="1" fontAlgn="auto" latinLnBrk="0" hangingPunct="1">
              <a:lnSpc>
                <a:spcPct val="90000"/>
              </a:lnSpc>
              <a:spcBef>
                <a:spcPts val="0"/>
              </a:spcBef>
              <a:spcAft>
                <a:spcPts val="400"/>
              </a:spcAft>
              <a:buClrTx/>
              <a:buSzTx/>
              <a:buFontTx/>
              <a:buNone/>
              <a:tabLst/>
              <a:defRPr/>
            </a:pPr>
            <a:r>
              <a:rPr lang="en-US" sz="1100" dirty="0" smtClean="0"/>
              <a:t>From a configuration compliance management perspective, AWS </a:t>
            </a:r>
            <a:r>
              <a:rPr lang="en-US" sz="1100" dirty="0" err="1" smtClean="0"/>
              <a:t>Config</a:t>
            </a:r>
            <a:r>
              <a:rPr lang="en-US" sz="1100" dirty="0" smtClean="0"/>
              <a:t> provides a mechanism to evaluate the</a:t>
            </a:r>
            <a:r>
              <a:rPr lang="en-US" sz="1100" baseline="0" dirty="0" smtClean="0"/>
              <a:t> </a:t>
            </a:r>
            <a:r>
              <a:rPr lang="en-US" sz="1100" dirty="0" smtClean="0"/>
              <a:t>configuration of your resources against policies or best</a:t>
            </a:r>
            <a:r>
              <a:rPr lang="en-US" sz="1100" baseline="0" dirty="0" smtClean="0"/>
              <a:t> </a:t>
            </a:r>
            <a:r>
              <a:rPr lang="en-US" sz="1100" dirty="0" smtClean="0"/>
              <a:t>practices.</a:t>
            </a:r>
            <a:r>
              <a:rPr lang="en-US" sz="1100" baseline="0" dirty="0" smtClean="0"/>
              <a:t> For e.g. you may want to ensure that certain S3 buckets aren’t publicly readable or writeable. And you may want to do this not just for one account but for all AWS accounts under your management. </a:t>
            </a:r>
            <a:r>
              <a:rPr lang="en-US" sz="1100" baseline="0" dirty="0" err="1" smtClean="0"/>
              <a:t>Config</a:t>
            </a:r>
            <a:r>
              <a:rPr lang="en-US" sz="1100" baseline="0" dirty="0" smtClean="0"/>
              <a:t> Rules provide you with several rules out-of-the-box that you can instantly apply across all your accounts and regions to establish a good baseline. You can also author your own rules using custom rules or benefit from our community sourced rules in </a:t>
            </a:r>
            <a:r>
              <a:rPr lang="en-US" sz="1100" baseline="0" dirty="0" err="1" smtClean="0"/>
              <a:t>Github</a:t>
            </a:r>
            <a:r>
              <a:rPr lang="en-US" sz="1100" baseline="0" dirty="0" smtClean="0"/>
              <a:t>. Here you will find rules for checking CIS best practices, HIPAA or PCI, so these rules benefit many industry verticals. </a:t>
            </a:r>
            <a:r>
              <a:rPr lang="en-US" sz="1100" baseline="0" dirty="0" err="1" smtClean="0"/>
              <a:t>Config</a:t>
            </a:r>
            <a:r>
              <a:rPr lang="en-US" sz="1100" baseline="0" dirty="0" smtClean="0"/>
              <a:t> rules support centralized reporting, so you can aggregate the compliance results from multiple accounts and regions into a central account. And lastly, you can view when your resource went in and out of compliance by looking at the compliance history. </a:t>
            </a:r>
            <a:endParaRPr lang="en-US" sz="1059" kern="1200" baseline="0" dirty="0" smtClean="0">
              <a:solidFill>
                <a:schemeClr val="tx1"/>
              </a:solidFill>
              <a:effectLst/>
              <a:latin typeface="+mj-lt"/>
              <a:ea typeface="+mn-ea"/>
              <a:cs typeface="+mn-cs"/>
            </a:endParaRPr>
          </a:p>
        </p:txBody>
      </p:sp>
      <p:sp>
        <p:nvSpPr>
          <p:cNvPr id="4" name="Header Placeholder 3"/>
          <p:cNvSpPr>
            <a:spLocks noGrp="1"/>
          </p:cNvSpPr>
          <p:nvPr>
            <p:ph type="hdr" sz="quarter" idx="10"/>
          </p:nvPr>
        </p:nvSpPr>
        <p:spPr/>
        <p:txBody>
          <a:bodyPr/>
          <a:lstStyle/>
          <a:p>
            <a:r>
              <a:rPr lang="en-US" smtClean="0"/>
              <a:t>ReInvent 2018</a:t>
            </a:r>
            <a:endParaRPr lang="en-US" dirty="0"/>
          </a:p>
        </p:txBody>
      </p:sp>
      <p:sp>
        <p:nvSpPr>
          <p:cNvPr id="5" name="Footer Placeholder 4"/>
          <p:cNvSpPr>
            <a:spLocks noGrp="1"/>
          </p:cNvSpPr>
          <p:nvPr>
            <p:ph type="ftr" sz="quarter" idx="11"/>
          </p:nvPr>
        </p:nvSpPr>
        <p:spPr/>
        <p:txBody>
          <a:bodyPr/>
          <a:lstStyle/>
          <a:p>
            <a:r>
              <a:rPr lang="en-US" altLang="x-none" sz="700" smtClean="0">
                <a:solidFill>
                  <a:srgbClr val="282828"/>
                </a:solidFill>
                <a:latin typeface="Amazon Ember" charset="0"/>
                <a:ea typeface="Amazon Ember" charset="0"/>
                <a:cs typeface="Amazon Ember" charset="0"/>
              </a:rPr>
              <a:t>© 2018, Amazon Web Services, Inc. or its Affiliates. All rights reserved.</a:t>
            </a:r>
            <a:endParaRPr lang="en-US" altLang="x-none" sz="700" dirty="0">
              <a:solidFill>
                <a:srgbClr val="282828"/>
              </a:solidFill>
              <a:latin typeface="Amazon Ember" charset="0"/>
              <a:ea typeface="Amazon Ember" charset="0"/>
              <a:cs typeface="Amazon Ember" charset="0"/>
            </a:endParaRPr>
          </a:p>
        </p:txBody>
      </p:sp>
      <p:sp>
        <p:nvSpPr>
          <p:cNvPr id="6" name="Date Placeholder 5"/>
          <p:cNvSpPr>
            <a:spLocks noGrp="1"/>
          </p:cNvSpPr>
          <p:nvPr>
            <p:ph type="dt" idx="12"/>
          </p:nvPr>
        </p:nvSpPr>
        <p:spPr/>
        <p:txBody>
          <a:bodyPr/>
          <a:lstStyle/>
          <a:p>
            <a:fld id="{CA8E1BB1-B036-4140-B110-296DC0701D04}" type="datetime8">
              <a:rPr lang="en-US" smtClean="0"/>
              <a:pPr/>
              <a:t>2019-05-18 09:20</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1967620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smtClean="0"/>
              <a:t>IAM</a:t>
            </a:r>
            <a:r>
              <a:rPr lang="en-US" baseline="0" dirty="0" smtClean="0"/>
              <a:t>  control access to your AWS Resources</a:t>
            </a:r>
          </a:p>
          <a:p>
            <a:pPr marL="171450" indent="-171450">
              <a:buFontTx/>
              <a:buChar char="-"/>
            </a:pPr>
            <a:r>
              <a:rPr lang="en-US" baseline="0" dirty="0" smtClean="0"/>
              <a:t>Guard Duty – Intelligent scanning of </a:t>
            </a:r>
            <a:r>
              <a:rPr lang="en-US" baseline="0" dirty="0" err="1" smtClean="0"/>
              <a:t>aws</a:t>
            </a:r>
            <a:r>
              <a:rPr lang="en-US" baseline="0" dirty="0" smtClean="0"/>
              <a:t> resources/logs </a:t>
            </a:r>
          </a:p>
          <a:p>
            <a:pPr marL="171450" indent="-171450">
              <a:buFontTx/>
              <a:buChar char="-"/>
            </a:pPr>
            <a:r>
              <a:rPr lang="en-US" baseline="0" dirty="0" err="1" smtClean="0"/>
              <a:t>Cloudfront</a:t>
            </a:r>
            <a:r>
              <a:rPr lang="en-US" baseline="0" dirty="0" smtClean="0"/>
              <a:t> – CDK</a:t>
            </a:r>
          </a:p>
          <a:p>
            <a:pPr marL="171450" indent="-171450">
              <a:buFontTx/>
              <a:buChar char="-"/>
            </a:pPr>
            <a:r>
              <a:rPr lang="en-US" baseline="0" dirty="0" smtClean="0"/>
              <a:t>WAF – Firewall – manage what you block and what you allow</a:t>
            </a:r>
          </a:p>
          <a:p>
            <a:pPr marL="171450" indent="-171450">
              <a:buFontTx/>
              <a:buChar char="-"/>
            </a:pPr>
            <a:r>
              <a:rPr lang="en-US" baseline="0" dirty="0" smtClean="0"/>
              <a:t>Shield – </a:t>
            </a:r>
            <a:r>
              <a:rPr lang="en-US" baseline="0" dirty="0" err="1" smtClean="0"/>
              <a:t>DDoS</a:t>
            </a:r>
            <a:r>
              <a:rPr lang="en-US" baseline="0" dirty="0" smtClean="0"/>
              <a:t> protection</a:t>
            </a:r>
          </a:p>
          <a:p>
            <a:pPr marL="171450" indent="-171450">
              <a:buFontTx/>
              <a:buChar char="-"/>
            </a:pPr>
            <a:endParaRPr lang="en-US" dirty="0"/>
          </a:p>
        </p:txBody>
      </p:sp>
    </p:spTree>
    <p:extLst>
      <p:ext uri="{BB962C8B-B14F-4D97-AF65-F5344CB8AC3E}">
        <p14:creationId xmlns:p14="http://schemas.microsoft.com/office/powerpoint/2010/main" val="50468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Timing:</a:t>
            </a:r>
            <a:r>
              <a:rPr lang="en-US" b="1" baseline="0" dirty="0" smtClean="0"/>
              <a:t> 120 secs – Total: 3:00 </a:t>
            </a:r>
            <a:endParaRPr lang="en-US" sz="1200" b="1" kern="1200" dirty="0" smtClean="0">
              <a:solidFill>
                <a:schemeClr val="tx1"/>
              </a:solidFill>
              <a:latin typeface="Arial"/>
              <a:ea typeface="+mn-ea"/>
              <a:cs typeface="+mn-cs"/>
            </a:endParaRPr>
          </a:p>
          <a:p>
            <a:endParaRPr lang="en-US" sz="1200" b="1"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What are we trying to articulate on this slide:</a:t>
            </a:r>
          </a:p>
          <a:p>
            <a:pPr marL="171450" indent="-171450">
              <a:buFont typeface="Arial" charset="0"/>
              <a:buChar char="•"/>
            </a:pPr>
            <a:r>
              <a:rPr lang="en-US" sz="1200" b="0" kern="1200" dirty="0" smtClean="0">
                <a:solidFill>
                  <a:schemeClr val="tx1"/>
                </a:solidFill>
                <a:latin typeface="Arial"/>
                <a:ea typeface="+mn-ea"/>
                <a:cs typeface="+mn-cs"/>
              </a:rPr>
              <a:t>This</a:t>
            </a:r>
            <a:r>
              <a:rPr lang="en-US" sz="1200" b="0" kern="1200" baseline="0" dirty="0" smtClean="0">
                <a:solidFill>
                  <a:schemeClr val="tx1"/>
                </a:solidFill>
                <a:latin typeface="Arial"/>
                <a:ea typeface="+mn-ea"/>
                <a:cs typeface="+mn-cs"/>
              </a:rPr>
              <a:t> slide is intended to get more specific about AWS, how it relates to Amazon.com, and how unique we are in this industry.</a:t>
            </a:r>
          </a:p>
          <a:p>
            <a:endParaRPr lang="en-US" sz="1200" b="0"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Talking points:</a:t>
            </a:r>
          </a:p>
          <a:p>
            <a:pPr marL="171450" indent="-171450">
              <a:buFont typeface="Arial" charset="0"/>
              <a:buChar char="•"/>
            </a:pPr>
            <a:r>
              <a:rPr lang="en-US" sz="1200" b="0" kern="1200" dirty="0" smtClean="0">
                <a:solidFill>
                  <a:schemeClr val="tx1"/>
                </a:solidFill>
                <a:latin typeface="Arial"/>
                <a:ea typeface="+mn-ea"/>
                <a:cs typeface="+mn-cs"/>
              </a:rPr>
              <a:t>Amazon is a unique company</a:t>
            </a:r>
            <a:r>
              <a:rPr lang="en-US" sz="1200" b="0" kern="1200" baseline="0" dirty="0" smtClean="0">
                <a:solidFill>
                  <a:schemeClr val="tx1"/>
                </a:solidFill>
                <a:latin typeface="Arial"/>
                <a:ea typeface="+mn-ea"/>
                <a:cs typeface="+mn-cs"/>
              </a:rPr>
              <a:t> in how we operate.  </a:t>
            </a:r>
          </a:p>
          <a:p>
            <a:pPr marL="628650" lvl="1" indent="-171450">
              <a:buFont typeface="Arial" charset="0"/>
              <a:buChar char="•"/>
            </a:pPr>
            <a:r>
              <a:rPr lang="en-US" sz="1200" b="0" kern="1200" baseline="0" dirty="0" smtClean="0">
                <a:solidFill>
                  <a:schemeClr val="tx1"/>
                </a:solidFill>
                <a:latin typeface="Arial"/>
                <a:ea typeface="+mn-ea"/>
                <a:cs typeface="+mn-cs"/>
              </a:rPr>
              <a:t>Everything we do starts with our customers, and works back from there.  90 – 95% of our roadmap is driven by customer feedback</a:t>
            </a:r>
          </a:p>
          <a:p>
            <a:pPr marL="628650" lvl="1" indent="-171450">
              <a:buFont typeface="Arial" charset="0"/>
              <a:buChar char="•"/>
            </a:pPr>
            <a:r>
              <a:rPr lang="en-US" sz="1200" b="0" kern="1200" baseline="0" dirty="0" smtClean="0">
                <a:solidFill>
                  <a:schemeClr val="tx1"/>
                </a:solidFill>
                <a:latin typeface="Arial"/>
                <a:ea typeface="+mn-ea"/>
                <a:cs typeface="+mn-cs"/>
              </a:rPr>
              <a:t>We are inventors and pioneers, and hire people that want to build the new normal.</a:t>
            </a:r>
          </a:p>
          <a:p>
            <a:pPr marL="628650" lvl="1" indent="-171450">
              <a:buFont typeface="Arial" charset="0"/>
              <a:buChar char="•"/>
            </a:pPr>
            <a:r>
              <a:rPr lang="en-US" sz="1200" b="0" kern="1200" baseline="0" dirty="0" smtClean="0">
                <a:solidFill>
                  <a:schemeClr val="tx1"/>
                </a:solidFill>
                <a:latin typeface="Arial"/>
                <a:ea typeface="+mn-ea"/>
                <a:cs typeface="+mn-cs"/>
              </a:rPr>
              <a:t>We think long-term – We want to build relationships with customers that outlast us all.  </a:t>
            </a:r>
          </a:p>
          <a:p>
            <a:pPr marL="171450" lvl="0" indent="-171450">
              <a:buFont typeface="Arial" charset="0"/>
              <a:buChar char="•"/>
            </a:pPr>
            <a:r>
              <a:rPr lang="en-US" sz="1200" b="0" kern="1200" baseline="0" dirty="0" smtClean="0">
                <a:solidFill>
                  <a:schemeClr val="tx1"/>
                </a:solidFill>
                <a:latin typeface="Arial"/>
                <a:ea typeface="+mn-ea"/>
                <a:cs typeface="+mn-cs"/>
              </a:rPr>
              <a:t>How AWS got started:</a:t>
            </a:r>
          </a:p>
          <a:p>
            <a:pPr marL="628650" lvl="1" indent="-171450">
              <a:buFont typeface="Arial" charset="0"/>
              <a:buChar char="•"/>
            </a:pPr>
            <a:r>
              <a:rPr lang="en-US" sz="1200" b="0" kern="1200" baseline="0" dirty="0" smtClean="0">
                <a:solidFill>
                  <a:schemeClr val="tx1"/>
                </a:solidFill>
                <a:latin typeface="Arial"/>
                <a:ea typeface="+mn-ea"/>
                <a:cs typeface="+mn-cs"/>
              </a:rPr>
              <a:t>Over a decade of experience building and operating </a:t>
            </a:r>
            <a:r>
              <a:rPr lang="en-US" sz="1200" b="0" kern="1200" baseline="0" dirty="0" err="1" smtClean="0">
                <a:solidFill>
                  <a:schemeClr val="tx1"/>
                </a:solidFill>
                <a:latin typeface="Arial"/>
                <a:ea typeface="+mn-ea"/>
                <a:cs typeface="+mn-cs"/>
              </a:rPr>
              <a:t>Amazon.com</a:t>
            </a:r>
            <a:r>
              <a:rPr lang="en-US" sz="1200" b="0" kern="1200" baseline="0" dirty="0" smtClean="0">
                <a:solidFill>
                  <a:schemeClr val="tx1"/>
                </a:solidFill>
                <a:latin typeface="Arial"/>
                <a:ea typeface="+mn-ea"/>
                <a:cs typeface="+mn-cs"/>
              </a:rPr>
              <a:t>.</a:t>
            </a:r>
          </a:p>
          <a:p>
            <a:pPr marL="628650" lvl="1" indent="-171450">
              <a:buFont typeface="Arial" charset="0"/>
              <a:buChar char="•"/>
            </a:pPr>
            <a:r>
              <a:rPr lang="en-US" sz="1200" b="0" kern="1200" baseline="0" dirty="0" smtClean="0">
                <a:solidFill>
                  <a:schemeClr val="tx1"/>
                </a:solidFill>
                <a:latin typeface="Arial"/>
                <a:ea typeface="+mn-ea"/>
                <a:cs typeface="+mn-cs"/>
              </a:rPr>
              <a:t>Realized that we had developed a core competency in operating massive scale technologies and datacenters</a:t>
            </a:r>
          </a:p>
          <a:p>
            <a:pPr marL="628650" lvl="1" indent="-171450">
              <a:buFont typeface="Arial" charset="0"/>
              <a:buChar char="•"/>
            </a:pPr>
            <a:r>
              <a:rPr lang="en-US" sz="1200" b="0" kern="1200" baseline="0" dirty="0" smtClean="0">
                <a:solidFill>
                  <a:schemeClr val="tx1"/>
                </a:solidFill>
                <a:latin typeface="Arial"/>
                <a:ea typeface="+mn-ea"/>
                <a:cs typeface="+mn-cs"/>
              </a:rPr>
              <a:t>Embarked on a mission to offer this to developers and businesses to build sophisticated, modern and scalable applications</a:t>
            </a:r>
          </a:p>
          <a:p>
            <a:pPr marL="628650" lvl="1" indent="-171450">
              <a:buFont typeface="Arial" charset="0"/>
              <a:buChar char="•"/>
            </a:pPr>
            <a:r>
              <a:rPr lang="en-US" sz="1200" b="0" kern="1200" baseline="0" dirty="0" smtClean="0">
                <a:solidFill>
                  <a:schemeClr val="tx1"/>
                </a:solidFill>
                <a:latin typeface="Arial"/>
                <a:ea typeface="+mn-ea"/>
                <a:cs typeface="+mn-cs"/>
              </a:rPr>
              <a:t>AWS is the fastest-growing multi-billion enterprise IT vendor in the world</a:t>
            </a:r>
          </a:p>
          <a:p>
            <a:pPr marL="171450" lvl="0" indent="-171450">
              <a:buFont typeface="Arial" charset="0"/>
              <a:buChar char="•"/>
            </a:pPr>
            <a:r>
              <a:rPr lang="en-US" sz="1200" b="0" i="1" kern="1200" baseline="0" dirty="0" smtClean="0">
                <a:solidFill>
                  <a:schemeClr val="tx1"/>
                </a:solidFill>
                <a:latin typeface="Arial"/>
                <a:ea typeface="+mn-ea"/>
                <a:cs typeface="+mn-cs"/>
              </a:rPr>
              <a:t>What this means is everything you’d want in the traditional datacenters, at your fingertips with the ability to click a button, to run applications reliably, securely and at scale</a:t>
            </a:r>
            <a:endParaRPr lang="en-US" sz="1200" b="0" i="1" kern="1200" dirty="0" smtClean="0">
              <a:solidFill>
                <a:schemeClr val="tx1"/>
              </a:solidFill>
              <a:latin typeface="Arial"/>
              <a:ea typeface="+mn-ea"/>
              <a:cs typeface="+mn-cs"/>
            </a:endParaRPr>
          </a:p>
          <a:p>
            <a:pPr marL="171450" indent="-171450">
              <a:buFont typeface="Arial" charset="0"/>
              <a:buChar char="•"/>
            </a:pPr>
            <a:endParaRPr lang="en-US" sz="1200" b="1"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Relevant customer examples:</a:t>
            </a:r>
          </a:p>
          <a:p>
            <a:pPr marL="171450" indent="-171450">
              <a:buFont typeface="Arial" charset="0"/>
              <a:buChar char="•"/>
            </a:pPr>
            <a:r>
              <a:rPr lang="en-US" sz="1200" b="0" kern="1200" dirty="0" smtClean="0">
                <a:solidFill>
                  <a:schemeClr val="tx1"/>
                </a:solidFill>
                <a:latin typeface="Arial"/>
                <a:ea typeface="+mn-ea"/>
                <a:cs typeface="+mn-cs"/>
              </a:rPr>
              <a:t>N/A</a:t>
            </a:r>
          </a:p>
          <a:p>
            <a:endParaRPr lang="en-US" sz="1200" b="1"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Conversations topics:</a:t>
            </a:r>
          </a:p>
          <a:p>
            <a:pPr marL="171450" indent="-171450">
              <a:buFont typeface="Arial" charset="0"/>
              <a:buChar char="•"/>
            </a:pPr>
            <a:r>
              <a:rPr lang="en-US" sz="1200" b="0" kern="1200" dirty="0" smtClean="0">
                <a:solidFill>
                  <a:schemeClr val="tx1"/>
                </a:solidFill>
                <a:latin typeface="Arial"/>
                <a:ea typeface="+mn-ea"/>
                <a:cs typeface="+mn-cs"/>
              </a:rPr>
              <a:t>What does your technology</a:t>
            </a:r>
            <a:r>
              <a:rPr lang="en-US" sz="1200" b="0" kern="1200" baseline="0" dirty="0" smtClean="0">
                <a:solidFill>
                  <a:schemeClr val="tx1"/>
                </a:solidFill>
                <a:latin typeface="Arial"/>
                <a:ea typeface="+mn-ea"/>
                <a:cs typeface="+mn-cs"/>
              </a:rPr>
              <a:t> and IT infrastructure look like today?</a:t>
            </a:r>
          </a:p>
          <a:p>
            <a:pPr marL="171450" indent="-171450">
              <a:buFont typeface="Arial" charset="0"/>
              <a:buChar char="•"/>
            </a:pPr>
            <a:r>
              <a:rPr lang="en-US" sz="1200" b="0" kern="1200" baseline="0" dirty="0" smtClean="0">
                <a:solidFill>
                  <a:schemeClr val="tx1"/>
                </a:solidFill>
                <a:latin typeface="Arial"/>
                <a:ea typeface="+mn-ea"/>
                <a:cs typeface="+mn-cs"/>
              </a:rPr>
              <a:t>Where is it hosted?</a:t>
            </a:r>
            <a:endParaRPr lang="en-US" sz="1200" b="0" kern="1200" dirty="0" smtClean="0">
              <a:solidFill>
                <a:schemeClr val="tx1"/>
              </a:solidFill>
              <a:latin typeface="Arial"/>
              <a:ea typeface="+mn-ea"/>
              <a:cs typeface="+mn-cs"/>
            </a:endParaRPr>
          </a:p>
          <a:p>
            <a:endParaRPr lang="en-US" sz="1200" b="0"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Other tips:</a:t>
            </a:r>
            <a:endParaRPr lang="en-US" i="1" dirty="0" smtClean="0"/>
          </a:p>
          <a:p>
            <a:pPr marL="171450" indent="-171450">
              <a:buFont typeface="Arial" charset="0"/>
              <a:buChar char="•"/>
            </a:pPr>
            <a:r>
              <a:rPr lang="en-US" sz="1200" kern="1200" dirty="0" smtClean="0">
                <a:solidFill>
                  <a:schemeClr val="tx1"/>
                </a:solidFill>
                <a:latin typeface="Arial"/>
                <a:ea typeface="+mn-ea"/>
                <a:cs typeface="+mn-cs"/>
              </a:rPr>
              <a:t>Review the “How was AWS Started” and “What’s different about Amazon” details in the External Communication Training (https://kiku.aws.training/learningobject/wbc?id=24351)</a:t>
            </a:r>
            <a:endParaRPr lang="en-US" i="1" dirty="0" smtClean="0"/>
          </a:p>
        </p:txBody>
      </p:sp>
      <p:sp>
        <p:nvSpPr>
          <p:cNvPr id="4" name="Slide Number Placeholder 3"/>
          <p:cNvSpPr>
            <a:spLocks noGrp="1"/>
          </p:cNvSpPr>
          <p:nvPr>
            <p:ph type="sldNum" sz="quarter" idx="10"/>
          </p:nvPr>
        </p:nvSpPr>
        <p:spPr/>
        <p:txBody>
          <a:bodyPr/>
          <a:lstStyle/>
          <a:p>
            <a:fld id="{69C3F2ED-74C5-7D4F-8560-0CC253E9A436}" type="slidenum">
              <a:rPr lang="en-US" smtClean="0"/>
              <a:pPr/>
              <a:t>3</a:t>
            </a:fld>
            <a:endParaRPr lang="en-US" dirty="0"/>
          </a:p>
        </p:txBody>
      </p:sp>
    </p:spTree>
    <p:extLst>
      <p:ext uri="{BB962C8B-B14F-4D97-AF65-F5344CB8AC3E}">
        <p14:creationId xmlns:p14="http://schemas.microsoft.com/office/powerpoint/2010/main" val="2874869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smtClean="0"/>
              <a:t>Stateless</a:t>
            </a:r>
            <a:r>
              <a:rPr lang="en-US" baseline="0" dirty="0" smtClean="0"/>
              <a:t> servers</a:t>
            </a:r>
          </a:p>
          <a:p>
            <a:pPr marL="171450" indent="-171450">
              <a:buFontTx/>
              <a:buChar char="-"/>
            </a:pPr>
            <a:r>
              <a:rPr lang="en-US" baseline="0" dirty="0" smtClean="0"/>
              <a:t>Pets vs cattle</a:t>
            </a:r>
          </a:p>
          <a:p>
            <a:pPr marL="171450" indent="-171450">
              <a:buFontTx/>
              <a:buChar char="-"/>
            </a:pPr>
            <a:r>
              <a:rPr lang="en-US" baseline="0" dirty="0" smtClean="0"/>
              <a:t>Cloud-Scale</a:t>
            </a:r>
          </a:p>
          <a:p>
            <a:pPr marL="171450" indent="-171450">
              <a:buFontTx/>
              <a:buChar char="-"/>
            </a:pPr>
            <a:endParaRPr lang="en-US" dirty="0"/>
          </a:p>
        </p:txBody>
      </p:sp>
    </p:spTree>
    <p:extLst>
      <p:ext uri="{BB962C8B-B14F-4D97-AF65-F5344CB8AC3E}">
        <p14:creationId xmlns:p14="http://schemas.microsoft.com/office/powerpoint/2010/main" val="3632429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smtClean="0"/>
              <a:t>Stateless</a:t>
            </a:r>
            <a:r>
              <a:rPr lang="en-US" baseline="0" dirty="0" smtClean="0"/>
              <a:t> servers</a:t>
            </a:r>
          </a:p>
          <a:p>
            <a:pPr marL="171450" indent="-171450">
              <a:buFontTx/>
              <a:buChar char="-"/>
            </a:pPr>
            <a:r>
              <a:rPr lang="en-US" baseline="0" dirty="0" smtClean="0"/>
              <a:t>Pets vs cattle</a:t>
            </a:r>
          </a:p>
          <a:p>
            <a:pPr marL="171450" indent="-171450">
              <a:buFontTx/>
              <a:buChar char="-"/>
            </a:pPr>
            <a:r>
              <a:rPr lang="en-US" baseline="0" dirty="0" smtClean="0"/>
              <a:t>Cloud-Scale</a:t>
            </a:r>
          </a:p>
          <a:p>
            <a:pPr marL="171450" indent="-171450">
              <a:buFontTx/>
              <a:buChar char="-"/>
            </a:pPr>
            <a:endParaRPr lang="en-US" dirty="0"/>
          </a:p>
        </p:txBody>
      </p:sp>
    </p:spTree>
    <p:extLst>
      <p:ext uri="{BB962C8B-B14F-4D97-AF65-F5344CB8AC3E}">
        <p14:creationId xmlns:p14="http://schemas.microsoft.com/office/powerpoint/2010/main" val="3503559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smtClean="0"/>
              <a:t>Stateless</a:t>
            </a:r>
            <a:r>
              <a:rPr lang="en-US" baseline="0" dirty="0" smtClean="0"/>
              <a:t> servers</a:t>
            </a:r>
          </a:p>
          <a:p>
            <a:pPr marL="171450" indent="-171450">
              <a:buFontTx/>
              <a:buChar char="-"/>
            </a:pPr>
            <a:r>
              <a:rPr lang="en-US" baseline="0" dirty="0" smtClean="0"/>
              <a:t>Pets vs cattle</a:t>
            </a:r>
          </a:p>
          <a:p>
            <a:pPr marL="171450" indent="-171450">
              <a:buFontTx/>
              <a:buChar char="-"/>
            </a:pPr>
            <a:r>
              <a:rPr lang="en-US" baseline="0" dirty="0" smtClean="0"/>
              <a:t>Cloud-Scale</a:t>
            </a:r>
          </a:p>
          <a:p>
            <a:pPr marL="171450" indent="-171450">
              <a:buFontTx/>
              <a:buChar char="-"/>
            </a:pPr>
            <a:endParaRPr lang="en-US" dirty="0"/>
          </a:p>
        </p:txBody>
      </p:sp>
    </p:spTree>
    <p:extLst>
      <p:ext uri="{BB962C8B-B14F-4D97-AF65-F5344CB8AC3E}">
        <p14:creationId xmlns:p14="http://schemas.microsoft.com/office/powerpoint/2010/main" val="3751672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705841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Shape 786"/>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787" name="Shape 787"/>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Timing:</a:t>
            </a:r>
            <a:r>
              <a:rPr lang="en-US" b="1" baseline="0" dirty="0" smtClean="0"/>
              <a:t> 120 secs – Total: 5:00</a:t>
            </a:r>
            <a:endParaRPr lang="en-US" b="1" dirty="0" smtClean="0"/>
          </a:p>
          <a:p>
            <a:endParaRPr lang="en-US" sz="1200" b="1" kern="1200" dirty="0" smtClean="0">
              <a:solidFill>
                <a:schemeClr val="tx1"/>
              </a:solidFill>
              <a:latin typeface="Arial"/>
              <a:ea typeface="+mn-ea"/>
              <a:cs typeface="+mn-cs"/>
            </a:endParaRPr>
          </a:p>
          <a:p>
            <a:endParaRPr lang="en-US" sz="1200" b="1"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What are we trying to articulate on this slide:</a:t>
            </a:r>
          </a:p>
          <a:p>
            <a:pPr marL="171450" indent="-171450">
              <a:buFont typeface="Arial" charset="0"/>
              <a:buChar char="•"/>
            </a:pPr>
            <a:r>
              <a:rPr lang="en-US" b="0" baseline="0" dirty="0" smtClean="0"/>
              <a:t>This slide gives a more detailed overview of AWS and the specific value proposition that we bring to our customers.</a:t>
            </a:r>
          </a:p>
          <a:p>
            <a:endParaRPr lang="en-US" dirty="0" smtClean="0"/>
          </a:p>
          <a:p>
            <a:r>
              <a:rPr lang="en-US" sz="1200" b="1" kern="1200" dirty="0" smtClean="0">
                <a:solidFill>
                  <a:schemeClr val="tx1"/>
                </a:solidFill>
                <a:latin typeface="Arial"/>
                <a:ea typeface="+mn-ea"/>
                <a:cs typeface="+mn-cs"/>
              </a:rPr>
              <a:t>Talking points:</a:t>
            </a:r>
          </a:p>
          <a:p>
            <a:pPr marL="171450" indent="-171450">
              <a:buFont typeface="Arial" charset="0"/>
              <a:buChar char="•"/>
            </a:pPr>
            <a:r>
              <a:rPr lang="en-US" b="0" baseline="0" dirty="0" smtClean="0"/>
              <a:t>There are 5 main advantages to AWS:</a:t>
            </a:r>
          </a:p>
          <a:p>
            <a:pPr marL="628650" lvl="1" indent="-171450">
              <a:buFont typeface="Arial" charset="0"/>
              <a:buChar char="•"/>
            </a:pPr>
            <a:r>
              <a:rPr lang="en-US" b="0" baseline="0" dirty="0" smtClean="0"/>
              <a:t>Agility</a:t>
            </a:r>
          </a:p>
          <a:p>
            <a:pPr marL="628650" lvl="1" indent="-171450">
              <a:buFont typeface="Arial" charset="0"/>
              <a:buChar char="•"/>
            </a:pPr>
            <a:r>
              <a:rPr lang="en-US" b="0" baseline="0" dirty="0" smtClean="0"/>
              <a:t>Cost Savings</a:t>
            </a:r>
          </a:p>
          <a:p>
            <a:pPr marL="628650" lvl="1" indent="-171450">
              <a:buFont typeface="Arial" charset="0"/>
              <a:buChar char="•"/>
            </a:pPr>
            <a:r>
              <a:rPr lang="en-US" b="0" baseline="0" dirty="0" smtClean="0"/>
              <a:t>Elasticity</a:t>
            </a:r>
          </a:p>
          <a:p>
            <a:pPr marL="628650" lvl="1" indent="-171450">
              <a:buFont typeface="Arial" charset="0"/>
              <a:buChar char="•"/>
            </a:pPr>
            <a:r>
              <a:rPr lang="en-US" b="0" baseline="0" dirty="0" smtClean="0"/>
              <a:t>Breadth of functionality</a:t>
            </a:r>
          </a:p>
          <a:p>
            <a:pPr marL="628650" lvl="1" indent="-171450">
              <a:buFont typeface="Arial" charset="0"/>
              <a:buChar char="•"/>
            </a:pPr>
            <a:r>
              <a:rPr lang="en-US" b="0" baseline="0" dirty="0" smtClean="0"/>
              <a:t>Global</a:t>
            </a:r>
          </a:p>
          <a:p>
            <a:endParaRPr lang="en-US" b="1" baseline="0" dirty="0" smtClean="0"/>
          </a:p>
          <a:p>
            <a:r>
              <a:rPr lang="en-US" sz="1200" b="1" kern="1200" dirty="0" smtClean="0">
                <a:solidFill>
                  <a:schemeClr val="tx1"/>
                </a:solidFill>
                <a:latin typeface="Arial"/>
                <a:ea typeface="+mn-ea"/>
                <a:cs typeface="+mn-cs"/>
              </a:rPr>
              <a:t>Relevant customer examples:</a:t>
            </a:r>
          </a:p>
          <a:p>
            <a:pPr marL="171450" indent="-171450">
              <a:buFont typeface="Arial" charset="0"/>
              <a:buChar char="•"/>
            </a:pPr>
            <a:r>
              <a:rPr lang="en-US" dirty="0" smtClean="0"/>
              <a:t>From customers industry if possible</a:t>
            </a:r>
          </a:p>
          <a:p>
            <a:pPr marL="171450" indent="-171450">
              <a:buFont typeface="Arial" charset="0"/>
              <a:buChar char="•"/>
            </a:pPr>
            <a:r>
              <a:rPr lang="en-US" dirty="0" smtClean="0"/>
              <a:t>Commonwealth Bank of Australia</a:t>
            </a:r>
            <a:r>
              <a:rPr lang="en-US" baseline="0" dirty="0" smtClean="0"/>
              <a:t> – Halved their storage costs and estimate they will save hundreds of millions of dollars</a:t>
            </a:r>
          </a:p>
          <a:p>
            <a:pPr marL="171450" indent="-171450">
              <a:buFont typeface="Arial" charset="0"/>
              <a:buChar char="•"/>
            </a:pPr>
            <a:r>
              <a:rPr lang="is-IS" b="1" baseline="0" dirty="0" smtClean="0"/>
              <a:t>…</a:t>
            </a:r>
            <a:endParaRPr lang="en-US" b="1" baseline="0" dirty="0" smtClean="0"/>
          </a:p>
          <a:p>
            <a:endParaRPr lang="en-US" b="1" baseline="0" dirty="0" smtClean="0"/>
          </a:p>
          <a:p>
            <a:r>
              <a:rPr lang="en-US" sz="1200" b="1" kern="1200" dirty="0" smtClean="0">
                <a:solidFill>
                  <a:schemeClr val="tx1"/>
                </a:solidFill>
                <a:latin typeface="Arial"/>
                <a:ea typeface="+mn-ea"/>
                <a:cs typeface="+mn-cs"/>
              </a:rPr>
              <a:t>Conversations topics:</a:t>
            </a:r>
          </a:p>
          <a:p>
            <a:pPr marL="171450" indent="-171450">
              <a:buFont typeface="Arial" charset="0"/>
              <a:buChar char="•"/>
            </a:pPr>
            <a:r>
              <a:rPr lang="en-US" b="0" baseline="0" dirty="0" smtClean="0"/>
              <a:t>Which one(s) of these are most important to the customer?</a:t>
            </a:r>
          </a:p>
          <a:p>
            <a:pPr marL="171450" indent="-171450">
              <a:buFont typeface="Arial" charset="0"/>
              <a:buChar char="•"/>
            </a:pPr>
            <a:r>
              <a:rPr lang="en-US" b="0" baseline="0" dirty="0" smtClean="0"/>
              <a:t>What problems are you trying to solve?</a:t>
            </a:r>
            <a:endParaRPr lang="en-US" b="0"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Other tips:</a:t>
            </a:r>
          </a:p>
          <a:p>
            <a:pPr marL="171450" indent="-171450">
              <a:buFont typeface="Arial" charset="0"/>
              <a:buChar char="•"/>
            </a:pPr>
            <a:r>
              <a:rPr lang="en-US" b="0" baseline="0" dirty="0" smtClean="0"/>
              <a:t>Review the “What are the advantages of moving to the AWS cloud?” </a:t>
            </a:r>
            <a:r>
              <a:rPr lang="en-US" sz="1200" kern="1200" dirty="0" smtClean="0">
                <a:solidFill>
                  <a:schemeClr val="tx1"/>
                </a:solidFill>
                <a:latin typeface="Arial"/>
                <a:ea typeface="+mn-ea"/>
                <a:cs typeface="+mn-cs"/>
              </a:rPr>
              <a:t>in the External Communication Training (https://kiku.aws.training/learningobject/wbc?id=24351)</a:t>
            </a:r>
          </a:p>
          <a:p>
            <a:pPr marL="171450" indent="-171450">
              <a:buFont typeface="Arial" charset="0"/>
              <a:buChar char="•"/>
            </a:pPr>
            <a:r>
              <a:rPr lang="en-US" sz="1200" i="0" kern="1200" dirty="0" smtClean="0">
                <a:solidFill>
                  <a:schemeClr val="tx1"/>
                </a:solidFill>
                <a:latin typeface="Arial"/>
                <a:ea typeface="+mn-ea"/>
                <a:cs typeface="+mn-cs"/>
              </a:rPr>
              <a:t>Understand</a:t>
            </a:r>
            <a:r>
              <a:rPr lang="en-US" sz="1200" i="0" kern="1200" baseline="0" dirty="0" smtClean="0">
                <a:solidFill>
                  <a:schemeClr val="tx1"/>
                </a:solidFill>
                <a:latin typeface="Arial"/>
                <a:ea typeface="+mn-ea"/>
                <a:cs typeface="+mn-cs"/>
              </a:rPr>
              <a:t> the customer, and tailor this part of the conversation to their business.  Perhaps lead with that question on this slide, and spend 80% of time discussing that, with 20% on the other bits</a:t>
            </a:r>
            <a:endParaRPr lang="en-US" i="0" dirty="0" smtClean="0"/>
          </a:p>
        </p:txBody>
      </p:sp>
    </p:spTree>
    <p:extLst>
      <p:ext uri="{BB962C8B-B14F-4D97-AF65-F5344CB8AC3E}">
        <p14:creationId xmlns:p14="http://schemas.microsoft.com/office/powerpoint/2010/main" val="610963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Timing: </a:t>
            </a:r>
            <a:r>
              <a:rPr lang="en-US" b="1" baseline="0" dirty="0" smtClean="0"/>
              <a:t>60 secs – Total: 6:00</a:t>
            </a:r>
            <a:endParaRPr lang="en-US" b="1" dirty="0" smtClean="0"/>
          </a:p>
          <a:p>
            <a:endParaRPr lang="en-US" sz="1200" b="1" kern="1200" dirty="0" smtClean="0">
              <a:solidFill>
                <a:schemeClr val="tx1"/>
              </a:solidFill>
              <a:latin typeface="Arial"/>
              <a:ea typeface="+mn-ea"/>
              <a:cs typeface="+mn-cs"/>
            </a:endParaRPr>
          </a:p>
          <a:p>
            <a:endParaRPr lang="en-US" sz="1200" b="1"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What are we trying to articulate on this slide:</a:t>
            </a:r>
          </a:p>
          <a:p>
            <a:pPr marL="171450" indent="-171450">
              <a:buFont typeface="Arial" charset="0"/>
              <a:buChar char="•"/>
            </a:pPr>
            <a:r>
              <a:rPr lang="en-US" sz="1200" b="0" kern="1200" dirty="0" smtClean="0">
                <a:solidFill>
                  <a:schemeClr val="tx1"/>
                </a:solidFill>
                <a:latin typeface="Arial"/>
                <a:ea typeface="+mn-ea"/>
                <a:cs typeface="+mn-cs"/>
              </a:rPr>
              <a:t>This slide gives the customer an overview</a:t>
            </a:r>
            <a:r>
              <a:rPr lang="en-US" sz="1200" b="0" kern="1200" baseline="0" dirty="0" smtClean="0">
                <a:solidFill>
                  <a:schemeClr val="tx1"/>
                </a:solidFill>
                <a:latin typeface="Arial"/>
                <a:ea typeface="+mn-ea"/>
                <a:cs typeface="+mn-cs"/>
              </a:rPr>
              <a:t> of our scale and reach, and ability to consistently serve them as they move into different markets.</a:t>
            </a:r>
            <a:endParaRPr lang="en-US" sz="1200" b="0" kern="1200" dirty="0" smtClean="0">
              <a:solidFill>
                <a:schemeClr val="tx1"/>
              </a:solidFill>
              <a:latin typeface="Arial"/>
              <a:ea typeface="+mn-ea"/>
              <a:cs typeface="+mn-cs"/>
            </a:endParaRPr>
          </a:p>
          <a:p>
            <a:endParaRPr lang="en-US" sz="1200" b="0"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Talking points:</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0" kern="1200" baseline="0" dirty="0" smtClean="0">
                <a:solidFill>
                  <a:schemeClr val="tx1"/>
                </a:solidFill>
                <a:latin typeface="Arial"/>
                <a:ea typeface="+mn-ea"/>
                <a:cs typeface="+mn-cs"/>
              </a:rPr>
              <a:t>To support global businesses we maintain 19 geographic regions around the world.</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0" kern="1200" baseline="0" dirty="0" smtClean="0">
                <a:solidFill>
                  <a:schemeClr val="tx1"/>
                </a:solidFill>
                <a:latin typeface="Arial"/>
                <a:ea typeface="+mn-ea"/>
                <a:cs typeface="+mn-cs"/>
              </a:rPr>
              <a:t>Each region is made up of clusters of datacenters known as Availability Zones. </a:t>
            </a:r>
            <a:r>
              <a:rPr lang="en-US" sz="1200" b="0" kern="1200" dirty="0" smtClean="0">
                <a:solidFill>
                  <a:schemeClr val="tx1"/>
                </a:solidFill>
                <a:latin typeface="Arial"/>
                <a:ea typeface="+mn-ea"/>
                <a:cs typeface="+mn-cs"/>
              </a:rPr>
              <a:t>AWS</a:t>
            </a:r>
            <a:r>
              <a:rPr lang="en-US" sz="1200" b="0" kern="1200" baseline="0" dirty="0" smtClean="0">
                <a:solidFill>
                  <a:schemeClr val="tx1"/>
                </a:solidFill>
                <a:latin typeface="Arial"/>
                <a:ea typeface="+mn-ea"/>
                <a:cs typeface="+mn-cs"/>
              </a:rPr>
              <a:t> Cloud Spans across  57 Availability Zones</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0" kern="1200" baseline="0" dirty="0" smtClean="0">
                <a:solidFill>
                  <a:schemeClr val="tx1"/>
                </a:solidFill>
                <a:latin typeface="Arial"/>
                <a:ea typeface="+mn-ea"/>
                <a:cs typeface="+mn-cs"/>
              </a:rPr>
              <a:t>Highlight the legend –  </a:t>
            </a:r>
            <a:r>
              <a:rPr lang="en-US" sz="1200" b="1" kern="1200" baseline="0" dirty="0" smtClean="0">
                <a:solidFill>
                  <a:schemeClr val="tx1"/>
                </a:solidFill>
                <a:latin typeface="Arial"/>
                <a:ea typeface="+mn-ea"/>
                <a:cs typeface="+mn-cs"/>
              </a:rPr>
              <a:t>Yellow circles </a:t>
            </a:r>
            <a:r>
              <a:rPr lang="en-US" sz="1200" b="0" kern="1200" baseline="0" dirty="0" smtClean="0">
                <a:solidFill>
                  <a:schemeClr val="tx1"/>
                </a:solidFill>
                <a:latin typeface="Arial"/>
                <a:ea typeface="+mn-ea"/>
                <a:cs typeface="+mn-cs"/>
              </a:rPr>
              <a:t>= region and number of availability zone </a:t>
            </a:r>
            <a:r>
              <a:rPr lang="en-US" sz="1200" b="1" kern="1200" baseline="0" dirty="0" smtClean="0">
                <a:solidFill>
                  <a:schemeClr val="tx1"/>
                </a:solidFill>
                <a:latin typeface="Arial"/>
                <a:ea typeface="+mn-ea"/>
                <a:cs typeface="+mn-cs"/>
              </a:rPr>
              <a:t>Green circles </a:t>
            </a:r>
            <a:r>
              <a:rPr lang="en-US" sz="1200" b="0" kern="1200" baseline="0" dirty="0" smtClean="0">
                <a:solidFill>
                  <a:schemeClr val="tx1"/>
                </a:solidFill>
                <a:latin typeface="Arial"/>
                <a:ea typeface="+mn-ea"/>
                <a:cs typeface="+mn-cs"/>
              </a:rPr>
              <a:t>= regions coming soon</a:t>
            </a:r>
          </a:p>
          <a:p>
            <a:pPr marL="0" lvl="0" indent="0">
              <a:buFont typeface="Arial" panose="020B0604020202020204" pitchFamily="34" charset="0"/>
              <a:buNone/>
            </a:pPr>
            <a:r>
              <a:rPr lang="en-US" b="1" dirty="0" smtClean="0"/>
              <a:t>	Region &amp; Number of Availability Zones</a:t>
            </a:r>
          </a:p>
          <a:p>
            <a:pPr marL="0" lvl="0" indent="0">
              <a:buFont typeface="Arial" panose="020B0604020202020204" pitchFamily="34" charset="0"/>
              <a:buNone/>
            </a:pPr>
            <a:endParaRPr lang="en-US" b="1" dirty="0" smtClean="0"/>
          </a:p>
          <a:p>
            <a:pPr marL="628650" lvl="1" indent="-171450">
              <a:buFont typeface="Arial" panose="020B0604020202020204" pitchFamily="34" charset="0"/>
              <a:buChar char="•"/>
            </a:pPr>
            <a:r>
              <a:rPr lang="en-US" b="1" dirty="0" smtClean="0"/>
              <a:t>US East </a:t>
            </a:r>
            <a:r>
              <a:rPr lang="en-US" dirty="0" smtClean="0"/>
              <a:t>N. Virginia (6), Ohio (3) </a:t>
            </a:r>
            <a:r>
              <a:rPr lang="en-US" b="1" dirty="0" smtClean="0"/>
              <a:t>US West </a:t>
            </a:r>
            <a:r>
              <a:rPr lang="en-US" dirty="0" smtClean="0"/>
              <a:t>N. California (3),Oregon (3) </a:t>
            </a:r>
            <a:r>
              <a:rPr lang="en-US" b="1" dirty="0" smtClean="0"/>
              <a:t>Asia Pacific </a:t>
            </a:r>
            <a:r>
              <a:rPr lang="en-US" dirty="0" smtClean="0"/>
              <a:t>Mumbai (2), Seoul (2), Singapore (3), Sydney (3), Tokyo (4), Osaka-Local (1)</a:t>
            </a:r>
            <a:r>
              <a:rPr lang="en-US" baseline="30000" dirty="0" smtClean="0"/>
              <a:t>1 </a:t>
            </a:r>
            <a:r>
              <a:rPr lang="en-US" b="1" dirty="0" smtClean="0"/>
              <a:t>Canada </a:t>
            </a:r>
            <a:r>
              <a:rPr lang="en-US" dirty="0" smtClean="0"/>
              <a:t>Central (2) </a:t>
            </a:r>
            <a:r>
              <a:rPr lang="en-US" b="1" dirty="0" smtClean="0"/>
              <a:t>China </a:t>
            </a:r>
            <a:r>
              <a:rPr lang="en-US" dirty="0" smtClean="0"/>
              <a:t>Beijing (2), Ningxia (3) </a:t>
            </a:r>
            <a:r>
              <a:rPr lang="en-US" b="1" dirty="0" smtClean="0"/>
              <a:t>Europe </a:t>
            </a:r>
            <a:r>
              <a:rPr lang="en-US" dirty="0" smtClean="0"/>
              <a:t>Frankfurt (3), Ireland (3), London (3), Paris (3) </a:t>
            </a:r>
            <a:r>
              <a:rPr lang="en-US" b="1" dirty="0" smtClean="0"/>
              <a:t>South America </a:t>
            </a:r>
            <a:r>
              <a:rPr lang="en-US" dirty="0" smtClean="0"/>
              <a:t>São Paulo (3) </a:t>
            </a:r>
            <a:r>
              <a:rPr lang="en-US" b="1" dirty="0" err="1" smtClean="0"/>
              <a:t>GovCloud</a:t>
            </a:r>
            <a:r>
              <a:rPr lang="en-US" b="1" dirty="0" smtClean="0"/>
              <a:t> (US) </a:t>
            </a:r>
            <a:r>
              <a:rPr lang="en-US" dirty="0" smtClean="0"/>
              <a:t>US-East (3), US-West (3)</a:t>
            </a:r>
            <a:br>
              <a:rPr lang="en-US" dirty="0" smtClean="0"/>
            </a:br>
            <a:r>
              <a:rPr lang="en-US" b="1" dirty="0" smtClean="0"/>
              <a:t>Bahrain, Hong Kong</a:t>
            </a:r>
            <a:r>
              <a:rPr lang="en-US" b="1" baseline="0" dirty="0" smtClean="0"/>
              <a:t> </a:t>
            </a:r>
            <a:r>
              <a:rPr lang="en-US" b="1" dirty="0" smtClean="0"/>
              <a:t>SAR, Milan, Stockholm.</a:t>
            </a:r>
            <a:endParaRPr lang="en-US" dirty="0" smtClean="0"/>
          </a:p>
          <a:p>
            <a:pPr marL="171450" indent="-171450">
              <a:buFont typeface="Arial" charset="0"/>
              <a:buChar char="•"/>
            </a:pPr>
            <a:r>
              <a:rPr lang="en-US" sz="1200" b="0" kern="1200" baseline="0" dirty="0" smtClean="0">
                <a:solidFill>
                  <a:schemeClr val="tx1"/>
                </a:solidFill>
                <a:latin typeface="Arial"/>
                <a:ea typeface="+mn-ea"/>
                <a:cs typeface="+mn-cs"/>
              </a:rPr>
              <a:t>This reach is important because:</a:t>
            </a:r>
          </a:p>
          <a:p>
            <a:pPr marL="628650" lvl="1" indent="-171450">
              <a:buFont typeface="Arial" charset="0"/>
              <a:buChar char="•"/>
            </a:pPr>
            <a:r>
              <a:rPr lang="en-US" baseline="0" dirty="0" smtClean="0">
                <a:solidFill>
                  <a:srgbClr val="FAA634"/>
                </a:solidFill>
              </a:rPr>
              <a:t>You can replicate your infrastructure in any region in the world in minutes</a:t>
            </a:r>
          </a:p>
          <a:p>
            <a:pPr marL="628650" lvl="1" indent="-171450">
              <a:buFont typeface="Arial" charset="0"/>
              <a:buChar char="•"/>
            </a:pPr>
            <a:r>
              <a:rPr lang="en-US" baseline="0" dirty="0" smtClean="0">
                <a:solidFill>
                  <a:srgbClr val="FAA634"/>
                </a:solidFill>
              </a:rPr>
              <a:t>Data stays in the region you place it in—we do not move your data which is important in countries like Germany where locality is essential to doing business</a:t>
            </a:r>
          </a:p>
          <a:p>
            <a:pPr marL="628650" lvl="1" indent="-171450">
              <a:buFont typeface="Arial" charset="0"/>
              <a:buChar char="•"/>
            </a:pPr>
            <a:r>
              <a:rPr lang="en-US" baseline="0" dirty="0" smtClean="0">
                <a:solidFill>
                  <a:srgbClr val="FAA634"/>
                </a:solidFill>
              </a:rPr>
              <a:t>You can architect your applications to span availability zones and regions to take advantage for both availability and low-latency performance for your users across the globe</a:t>
            </a:r>
            <a:endParaRPr lang="en-US" sz="1200" b="0" kern="1200" dirty="0" smtClean="0">
              <a:solidFill>
                <a:schemeClr val="tx1"/>
              </a:solidFill>
              <a:latin typeface="Arial"/>
              <a:ea typeface="+mn-ea"/>
              <a:cs typeface="+mn-cs"/>
            </a:endParaRPr>
          </a:p>
          <a:p>
            <a:endParaRPr lang="en-US" sz="1200" b="1"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Relevant customer examples:</a:t>
            </a:r>
          </a:p>
          <a:p>
            <a:pPr marL="171450" indent="-171450">
              <a:buFont typeface="Arial" charset="0"/>
              <a:buChar char="•"/>
            </a:pPr>
            <a:r>
              <a:rPr lang="en-US" sz="1200" b="0" kern="1200" dirty="0" smtClean="0">
                <a:solidFill>
                  <a:schemeClr val="tx1"/>
                </a:solidFill>
                <a:latin typeface="Arial"/>
                <a:ea typeface="+mn-ea"/>
                <a:cs typeface="+mn-cs"/>
              </a:rPr>
              <a:t>This is an opportunity</a:t>
            </a:r>
            <a:r>
              <a:rPr lang="en-US" sz="1200" b="0" kern="1200" baseline="0" dirty="0" smtClean="0">
                <a:solidFill>
                  <a:schemeClr val="tx1"/>
                </a:solidFill>
                <a:latin typeface="Arial"/>
                <a:ea typeface="+mn-ea"/>
                <a:cs typeface="+mn-cs"/>
              </a:rPr>
              <a:t> to pull in several customer names from across our customer base.</a:t>
            </a:r>
            <a:endParaRPr lang="en-US" sz="1200" b="0" kern="1200" dirty="0" smtClean="0">
              <a:solidFill>
                <a:schemeClr val="tx1"/>
              </a:solidFill>
              <a:latin typeface="Arial"/>
              <a:ea typeface="+mn-ea"/>
              <a:cs typeface="+mn-cs"/>
            </a:endParaRPr>
          </a:p>
          <a:p>
            <a:endParaRPr lang="en-US" sz="1200" b="1"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Conversations topics:</a:t>
            </a:r>
          </a:p>
          <a:p>
            <a:pPr marL="171450" indent="-171450">
              <a:buFont typeface="Arial" charset="0"/>
              <a:buChar char="•"/>
            </a:pPr>
            <a:r>
              <a:rPr lang="en-US" sz="1200" b="0" kern="1200" dirty="0" smtClean="0">
                <a:solidFill>
                  <a:schemeClr val="tx1"/>
                </a:solidFill>
                <a:latin typeface="Arial"/>
                <a:ea typeface="+mn-ea"/>
                <a:cs typeface="+mn-cs"/>
              </a:rPr>
              <a:t>Where</a:t>
            </a:r>
            <a:r>
              <a:rPr lang="en-US" sz="1200" b="0" kern="1200" baseline="0" dirty="0" smtClean="0">
                <a:solidFill>
                  <a:schemeClr val="tx1"/>
                </a:solidFill>
                <a:latin typeface="Arial"/>
                <a:ea typeface="+mn-ea"/>
                <a:cs typeface="+mn-cs"/>
              </a:rPr>
              <a:t> are your customers located?</a:t>
            </a:r>
          </a:p>
          <a:p>
            <a:pPr marL="171450" indent="-171450">
              <a:buFont typeface="Arial" charset="0"/>
              <a:buChar char="•"/>
            </a:pPr>
            <a:r>
              <a:rPr lang="en-US" sz="1200" b="0" kern="1200" baseline="0" dirty="0" smtClean="0">
                <a:solidFill>
                  <a:schemeClr val="tx1"/>
                </a:solidFill>
                <a:latin typeface="Arial"/>
                <a:ea typeface="+mn-ea"/>
                <a:cs typeface="+mn-cs"/>
              </a:rPr>
              <a:t>What is your current infrastructure footprint?</a:t>
            </a:r>
          </a:p>
          <a:p>
            <a:endParaRPr lang="en-US" sz="1200" b="0"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Other tips:</a:t>
            </a:r>
          </a:p>
          <a:p>
            <a:pPr marL="171450" indent="-171450">
              <a:buFont typeface="Arial" charset="0"/>
              <a:buChar char="•"/>
            </a:pPr>
            <a:r>
              <a:rPr lang="en-US" sz="1200" b="0" kern="1200" dirty="0" smtClean="0">
                <a:solidFill>
                  <a:schemeClr val="tx1"/>
                </a:solidFill>
                <a:latin typeface="Arial"/>
                <a:ea typeface="+mn-ea"/>
                <a:cs typeface="+mn-cs"/>
              </a:rPr>
              <a:t>Not all customers have a global</a:t>
            </a:r>
            <a:r>
              <a:rPr lang="en-US" sz="1200" b="0" kern="1200" baseline="0" dirty="0" smtClean="0">
                <a:solidFill>
                  <a:schemeClr val="tx1"/>
                </a:solidFill>
                <a:latin typeface="Arial"/>
                <a:ea typeface="+mn-ea"/>
                <a:cs typeface="+mn-cs"/>
              </a:rPr>
              <a:t> need.  Focusing these customers on the ability to build applications across AZs, discussing edge locations and other customer types here will be key.</a:t>
            </a:r>
          </a:p>
          <a:p>
            <a:pPr marL="171450" indent="-171450">
              <a:buFont typeface="Arial" charset="0"/>
              <a:buChar char="•"/>
            </a:pPr>
            <a:r>
              <a:rPr lang="en-US" sz="1200" b="0" kern="1200" baseline="0" dirty="0" smtClean="0">
                <a:solidFill>
                  <a:schemeClr val="tx1"/>
                </a:solidFill>
                <a:latin typeface="Arial"/>
                <a:ea typeface="+mn-ea"/>
                <a:cs typeface="+mn-cs"/>
              </a:rPr>
              <a:t>Review the website to make sure this slide is updated with the correct public information.</a:t>
            </a:r>
          </a:p>
          <a:p>
            <a:pPr marL="171450" indent="-171450">
              <a:buFont typeface="Arial" charset="0"/>
              <a:buChar char="•"/>
            </a:pPr>
            <a:endParaRPr lang="en-US" b="0" dirty="0" smtClean="0"/>
          </a:p>
          <a:p>
            <a:endParaRPr lang="en-US" dirty="0" smtClean="0"/>
          </a:p>
        </p:txBody>
      </p:sp>
      <p:sp>
        <p:nvSpPr>
          <p:cNvPr id="4" name="Slide Number Placeholder 3"/>
          <p:cNvSpPr>
            <a:spLocks noGrp="1"/>
          </p:cNvSpPr>
          <p:nvPr>
            <p:ph type="sldNum" sz="quarter" idx="10"/>
          </p:nvPr>
        </p:nvSpPr>
        <p:spPr/>
        <p:txBody>
          <a:bodyPr/>
          <a:lstStyle/>
          <a:p>
            <a:fld id="{85DA4EAB-7419-470F-A32F-30DDE8604762}" type="slidenum">
              <a:rPr lang="en-US" smtClean="0"/>
              <a:t>5</a:t>
            </a:fld>
            <a:endParaRPr lang="en-US" dirty="0"/>
          </a:p>
        </p:txBody>
      </p:sp>
    </p:spTree>
    <p:extLst>
      <p:ext uri="{BB962C8B-B14F-4D97-AF65-F5344CB8AC3E}">
        <p14:creationId xmlns:p14="http://schemas.microsoft.com/office/powerpoint/2010/main" val="984908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 name="Shape 844"/>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845" name="Shape 845"/>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Timing:</a:t>
            </a:r>
            <a:r>
              <a:rPr lang="en-US" b="1" baseline="0" dirty="0" smtClean="0"/>
              <a:t> 60 secs – Total: 7:00</a:t>
            </a:r>
            <a:endParaRPr lang="en-US" b="1" dirty="0" smtClean="0"/>
          </a:p>
          <a:p>
            <a:endParaRPr lang="en-US" sz="1200" b="1" kern="1200" dirty="0" smtClean="0">
              <a:solidFill>
                <a:schemeClr val="tx1"/>
              </a:solidFill>
              <a:latin typeface="Arial"/>
              <a:ea typeface="+mn-ea"/>
              <a:cs typeface="+mn-cs"/>
            </a:endParaRPr>
          </a:p>
          <a:p>
            <a:endParaRPr lang="en-US" sz="1200" b="1"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What are we trying to articulate on this slide:</a:t>
            </a:r>
          </a:p>
          <a:p>
            <a:pPr marL="171450" indent="-171450">
              <a:buFont typeface="Arial" charset="0"/>
              <a:buChar char="•"/>
            </a:pPr>
            <a:r>
              <a:rPr lang="en-US" sz="1200" b="0" kern="1200" dirty="0" smtClean="0">
                <a:solidFill>
                  <a:schemeClr val="tx1"/>
                </a:solidFill>
                <a:latin typeface="Arial"/>
                <a:ea typeface="+mn-ea"/>
                <a:cs typeface="+mn-cs"/>
              </a:rPr>
              <a:t>This slide</a:t>
            </a:r>
            <a:r>
              <a:rPr lang="en-US" sz="1200" b="0" kern="1200" baseline="0" dirty="0" smtClean="0">
                <a:solidFill>
                  <a:schemeClr val="tx1"/>
                </a:solidFill>
                <a:latin typeface="Arial"/>
                <a:ea typeface="+mn-ea"/>
                <a:cs typeface="+mn-cs"/>
              </a:rPr>
              <a:t> d</a:t>
            </a:r>
            <a:r>
              <a:rPr lang="en-US" sz="1200" b="0" kern="1200" dirty="0" smtClean="0">
                <a:solidFill>
                  <a:schemeClr val="tx1"/>
                </a:solidFill>
                <a:latin typeface="Arial"/>
                <a:ea typeface="+mn-ea"/>
                <a:cs typeface="+mn-cs"/>
              </a:rPr>
              <a:t>emonstrates that we are not simply an infrastructure platform,</a:t>
            </a:r>
            <a:r>
              <a:rPr lang="en-US" sz="1200" b="0" kern="1200" baseline="0" dirty="0" smtClean="0">
                <a:solidFill>
                  <a:schemeClr val="tx1"/>
                </a:solidFill>
                <a:latin typeface="Arial"/>
                <a:ea typeface="+mn-ea"/>
                <a:cs typeface="+mn-cs"/>
              </a:rPr>
              <a:t> but have solutions and technologies that solve virtually any technology need a customer may have. </a:t>
            </a:r>
          </a:p>
          <a:p>
            <a:pPr marL="171450" indent="-171450">
              <a:buFont typeface="Arial" charset="0"/>
              <a:buChar char="•"/>
            </a:pPr>
            <a:endParaRPr lang="en-US" sz="1200" b="0"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Talking points:</a:t>
            </a:r>
          </a:p>
          <a:p>
            <a:pPr marL="171450" indent="-171450">
              <a:buFont typeface="Arial" charset="0"/>
              <a:buChar char="•"/>
            </a:pPr>
            <a:r>
              <a:rPr lang="en-US" sz="1200" b="0" kern="1200" dirty="0" smtClean="0">
                <a:solidFill>
                  <a:schemeClr val="tx1"/>
                </a:solidFill>
                <a:latin typeface="Arial"/>
                <a:ea typeface="+mn-ea"/>
                <a:cs typeface="+mn-cs"/>
              </a:rPr>
              <a:t>Broadest</a:t>
            </a:r>
            <a:r>
              <a:rPr lang="en-US" sz="1200" b="0" kern="1200" baseline="0" dirty="0" smtClean="0">
                <a:solidFill>
                  <a:schemeClr val="tx1"/>
                </a:solidFill>
                <a:latin typeface="Arial"/>
                <a:ea typeface="+mn-ea"/>
                <a:cs typeface="+mn-cs"/>
              </a:rPr>
              <a:t> range of services available.</a:t>
            </a:r>
          </a:p>
          <a:p>
            <a:pPr marL="171450" indent="-171450">
              <a:buFont typeface="Arial" charset="0"/>
              <a:buChar char="•"/>
            </a:pPr>
            <a:r>
              <a:rPr lang="en-US" sz="1200" b="0" kern="1200" baseline="0" dirty="0" smtClean="0">
                <a:solidFill>
                  <a:schemeClr val="tx1"/>
                </a:solidFill>
                <a:latin typeface="Arial"/>
                <a:ea typeface="+mn-ea"/>
                <a:cs typeface="+mn-cs"/>
              </a:rPr>
              <a:t>There are a lot of different products and services and SAs are here to provide guidance that support each customer to meet the desired outcome.  </a:t>
            </a:r>
          </a:p>
          <a:p>
            <a:pPr marL="171450" indent="-171450">
              <a:buFont typeface="Arial" charset="0"/>
              <a:buChar char="•"/>
            </a:pPr>
            <a:r>
              <a:rPr lang="en-US" sz="1200" b="0" kern="1200" baseline="0" dirty="0" smtClean="0">
                <a:solidFill>
                  <a:schemeClr val="tx1"/>
                </a:solidFill>
                <a:latin typeface="Arial"/>
                <a:ea typeface="+mn-ea"/>
                <a:cs typeface="+mn-cs"/>
              </a:rPr>
              <a:t>Continually expanding our offerings to support any cloud workload, and now have more than 50 products</a:t>
            </a:r>
          </a:p>
          <a:p>
            <a:pPr marL="171450" indent="-171450">
              <a:buFont typeface="Arial" charset="0"/>
              <a:buChar char="•"/>
            </a:pPr>
            <a:r>
              <a:rPr lang="en-US" sz="1200" b="0" kern="1200" baseline="0" dirty="0" smtClean="0">
                <a:solidFill>
                  <a:schemeClr val="tx1"/>
                </a:solidFill>
                <a:latin typeface="Arial"/>
                <a:ea typeface="+mn-ea"/>
                <a:cs typeface="+mn-cs"/>
              </a:rPr>
              <a:t>Customers can choose what is right for them, and use as much or as little AWS products as needed</a:t>
            </a:r>
          </a:p>
          <a:p>
            <a:pPr marL="171450" indent="-171450">
              <a:buFont typeface="Arial" charset="0"/>
              <a:buChar char="•"/>
            </a:pPr>
            <a:r>
              <a:rPr lang="en-US" sz="1200" b="0" kern="1200" baseline="0" dirty="0" smtClean="0">
                <a:solidFill>
                  <a:schemeClr val="tx1"/>
                </a:solidFill>
                <a:latin typeface="Arial"/>
                <a:ea typeface="+mn-ea"/>
                <a:cs typeface="+mn-cs"/>
              </a:rPr>
              <a:t>Everything is built on core services such as Compute, Storage, Databases and Networking</a:t>
            </a:r>
          </a:p>
          <a:p>
            <a:pPr marL="171450" indent="-171450">
              <a:buFont typeface="Arial" charset="0"/>
              <a:buChar char="•"/>
            </a:pPr>
            <a:r>
              <a:rPr lang="en-US" sz="1200" b="0" kern="1200" baseline="0" dirty="0" smtClean="0">
                <a:solidFill>
                  <a:schemeClr val="tx1"/>
                </a:solidFill>
                <a:latin typeface="Arial"/>
                <a:ea typeface="+mn-ea"/>
                <a:cs typeface="+mn-cs"/>
              </a:rPr>
              <a:t>Customers can leverage higher level services to remove undifferentiated heavy lifting, or continue to operate with core/primitive services to function as they have in the past</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0" kern="1200" baseline="0" dirty="0" smtClean="0">
                <a:solidFill>
                  <a:schemeClr val="tx1"/>
                </a:solidFill>
                <a:latin typeface="Arial"/>
                <a:ea typeface="+mn-ea"/>
                <a:cs typeface="+mn-cs"/>
              </a:rPr>
              <a:t>Higher level product categories range from Analytics such as data warehousing to Enterprise Applications such as corporate email and virtual desktops.</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0" kern="1200" baseline="0" dirty="0" smtClean="0">
                <a:solidFill>
                  <a:schemeClr val="tx1"/>
                </a:solidFill>
                <a:latin typeface="Arial"/>
                <a:ea typeface="+mn-ea"/>
                <a:cs typeface="+mn-cs"/>
              </a:rPr>
              <a:t>Discuss the depth of a handful of these services.  For example, our database services offer several DB engines including MySQL, MSSQL, Oracle, PostgreSQL, etc. and include features such as multi-AZ replication, automatic backups, etc.</a:t>
            </a:r>
          </a:p>
          <a:p>
            <a:pPr marL="171450" indent="-171450">
              <a:buFont typeface="Arial" charset="0"/>
              <a:buChar char="•"/>
            </a:pPr>
            <a:r>
              <a:rPr lang="en-US" sz="1200" b="0" kern="1200" dirty="0" smtClean="0">
                <a:solidFill>
                  <a:schemeClr val="tx1"/>
                </a:solidFill>
                <a:latin typeface="Arial"/>
                <a:ea typeface="+mn-ea"/>
                <a:cs typeface="+mn-cs"/>
              </a:rPr>
              <a:t>We</a:t>
            </a:r>
            <a:r>
              <a:rPr lang="en-US" sz="1200" b="0" kern="1200" baseline="0" dirty="0" smtClean="0">
                <a:solidFill>
                  <a:schemeClr val="tx1"/>
                </a:solidFill>
                <a:latin typeface="Arial"/>
                <a:ea typeface="+mn-ea"/>
                <a:cs typeface="+mn-cs"/>
              </a:rPr>
              <a:t> offer a robust set of resources to help in the journey, such as professional services and support.</a:t>
            </a:r>
          </a:p>
          <a:p>
            <a:pPr marL="171450" indent="-171450">
              <a:buFont typeface="Arial" charset="0"/>
              <a:buChar char="•"/>
            </a:pPr>
            <a:r>
              <a:rPr lang="en-US" sz="1200" b="0" kern="1200" baseline="0" dirty="0" smtClean="0">
                <a:solidFill>
                  <a:schemeClr val="tx1"/>
                </a:solidFill>
                <a:latin typeface="Arial"/>
                <a:ea typeface="+mn-ea"/>
                <a:cs typeface="+mn-cs"/>
              </a:rPr>
              <a:t>For commercial products, we have a larger partner ecosystem which offers technologies and tools from partners like F5, Cisco, etc.</a:t>
            </a:r>
            <a:endParaRPr lang="en-US" sz="1200" b="0" kern="1200" dirty="0" smtClean="0">
              <a:solidFill>
                <a:schemeClr val="tx1"/>
              </a:solidFill>
              <a:latin typeface="Arial"/>
              <a:ea typeface="+mn-ea"/>
              <a:cs typeface="+mn-cs"/>
            </a:endParaRPr>
          </a:p>
          <a:p>
            <a:endParaRPr lang="en-US" sz="1200" b="1"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Relevant customer examples:</a:t>
            </a:r>
          </a:p>
          <a:p>
            <a:pPr marL="171450" indent="-171450">
              <a:buFont typeface="Arial" charset="0"/>
              <a:buChar char="•"/>
            </a:pPr>
            <a:r>
              <a:rPr lang="en-US" sz="1200" b="0" kern="1200" dirty="0" smtClean="0">
                <a:solidFill>
                  <a:schemeClr val="tx1"/>
                </a:solidFill>
                <a:latin typeface="Arial"/>
                <a:ea typeface="+mn-ea"/>
                <a:cs typeface="+mn-cs"/>
              </a:rPr>
              <a:t>Identify</a:t>
            </a:r>
            <a:r>
              <a:rPr lang="en-US" sz="1200" b="0" kern="1200" baseline="0" dirty="0" smtClean="0">
                <a:solidFill>
                  <a:schemeClr val="tx1"/>
                </a:solidFill>
                <a:latin typeface="Arial"/>
                <a:ea typeface="+mn-ea"/>
                <a:cs typeface="+mn-cs"/>
              </a:rPr>
              <a:t> at least one other AWS customer that is relevant to this customer, and give details on a solution they’re running on AWS.</a:t>
            </a:r>
            <a:endParaRPr lang="en-US" sz="1200" b="0" kern="1200" dirty="0" smtClean="0">
              <a:solidFill>
                <a:schemeClr val="tx1"/>
              </a:solidFill>
              <a:latin typeface="Arial"/>
              <a:ea typeface="+mn-ea"/>
              <a:cs typeface="+mn-cs"/>
            </a:endParaRPr>
          </a:p>
          <a:p>
            <a:endParaRPr lang="en-US" sz="1200" b="1"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Conversations topics:</a:t>
            </a:r>
          </a:p>
          <a:p>
            <a:pPr marL="171450" indent="-171450">
              <a:buFont typeface="Arial" charset="0"/>
              <a:buChar char="•"/>
            </a:pPr>
            <a:r>
              <a:rPr lang="en-US" sz="1200" b="0" kern="1200" dirty="0" smtClean="0">
                <a:solidFill>
                  <a:schemeClr val="tx1"/>
                </a:solidFill>
                <a:latin typeface="Arial"/>
                <a:ea typeface="+mn-ea"/>
                <a:cs typeface="+mn-cs"/>
              </a:rPr>
              <a:t>What</a:t>
            </a:r>
            <a:r>
              <a:rPr lang="en-US" sz="1200" b="0" kern="1200" baseline="0" dirty="0" smtClean="0">
                <a:solidFill>
                  <a:schemeClr val="tx1"/>
                </a:solidFill>
                <a:latin typeface="Arial"/>
                <a:ea typeface="+mn-ea"/>
                <a:cs typeface="+mn-cs"/>
              </a:rPr>
              <a:t> kind of technologies and solutions are you leveraging today? </a:t>
            </a:r>
          </a:p>
          <a:p>
            <a:pPr marL="171450" indent="-171450">
              <a:buFont typeface="Arial" charset="0"/>
              <a:buChar char="•"/>
            </a:pPr>
            <a:r>
              <a:rPr lang="en-US" sz="1200" b="0" kern="1200" baseline="0" dirty="0" smtClean="0">
                <a:solidFill>
                  <a:schemeClr val="tx1"/>
                </a:solidFill>
                <a:latin typeface="Arial"/>
                <a:ea typeface="+mn-ea"/>
                <a:cs typeface="+mn-cs"/>
              </a:rPr>
              <a:t>Where areas are working well for you, and which aren’t?</a:t>
            </a:r>
          </a:p>
          <a:p>
            <a:pPr marL="171450" indent="-171450">
              <a:buFont typeface="Arial" charset="0"/>
              <a:buChar char="•"/>
            </a:pPr>
            <a:r>
              <a:rPr lang="en-US" sz="1200" b="0" kern="1200" baseline="0" dirty="0" smtClean="0">
                <a:solidFill>
                  <a:schemeClr val="tx1"/>
                </a:solidFill>
                <a:latin typeface="Arial"/>
                <a:ea typeface="+mn-ea"/>
                <a:cs typeface="+mn-cs"/>
              </a:rPr>
              <a:t>Do you have resources that spend time working on non-business related tasks (managing backups, storage admins, etc.)</a:t>
            </a:r>
            <a:endParaRPr lang="en-US" sz="1200" b="0" kern="1200" dirty="0" smtClean="0">
              <a:solidFill>
                <a:schemeClr val="tx1"/>
              </a:solidFill>
              <a:latin typeface="Arial"/>
              <a:ea typeface="+mn-ea"/>
              <a:cs typeface="+mn-cs"/>
            </a:endParaRPr>
          </a:p>
          <a:p>
            <a:endParaRPr lang="en-US" sz="1200" b="0"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Other tips:</a:t>
            </a:r>
          </a:p>
          <a:p>
            <a:pPr marL="171450" indent="-171450">
              <a:buFont typeface="Arial" charset="0"/>
              <a:buChar char="•"/>
            </a:pPr>
            <a:r>
              <a:rPr lang="en-US" sz="1200" b="0" kern="1200" dirty="0" smtClean="0">
                <a:solidFill>
                  <a:schemeClr val="tx1"/>
                </a:solidFill>
                <a:latin typeface="Arial"/>
                <a:ea typeface="+mn-ea"/>
                <a:cs typeface="+mn-cs"/>
              </a:rPr>
              <a:t>This slide can be daunting at first glance,</a:t>
            </a:r>
            <a:r>
              <a:rPr lang="en-US" sz="1200" b="0" kern="1200" baseline="0" dirty="0" smtClean="0">
                <a:solidFill>
                  <a:schemeClr val="tx1"/>
                </a:solidFill>
                <a:latin typeface="Arial"/>
                <a:ea typeface="+mn-ea"/>
                <a:cs typeface="+mn-cs"/>
              </a:rPr>
              <a:t> but is very powerful in telling our breadth and depth.  </a:t>
            </a:r>
          </a:p>
          <a:p>
            <a:pPr marL="171450" indent="-171450">
              <a:buFont typeface="Arial" charset="0"/>
              <a:buChar char="•"/>
            </a:pPr>
            <a:r>
              <a:rPr lang="en-US" sz="1200" b="0" kern="1200" baseline="0" dirty="0" smtClean="0">
                <a:solidFill>
                  <a:schemeClr val="tx1"/>
                </a:solidFill>
                <a:latin typeface="Arial"/>
                <a:ea typeface="+mn-ea"/>
                <a:cs typeface="+mn-cs"/>
              </a:rPr>
              <a:t>Take notice that there are no product name references here.  We are abstracting our service/product names here, and driving toward the technology area that resonates with the customer</a:t>
            </a:r>
          </a:p>
          <a:p>
            <a:pPr marL="171450" indent="-171450">
              <a:buFont typeface="Arial" charset="0"/>
              <a:buChar char="•"/>
            </a:pPr>
            <a:r>
              <a:rPr lang="en-US" sz="1200" b="0" kern="1200" baseline="0" dirty="0" smtClean="0">
                <a:solidFill>
                  <a:schemeClr val="tx1"/>
                </a:solidFill>
                <a:latin typeface="Arial"/>
                <a:ea typeface="+mn-ea"/>
                <a:cs typeface="+mn-cs"/>
              </a:rPr>
              <a:t>Go into the meeting knowing some technologies that the customer uses.  This will require some prep work.</a:t>
            </a:r>
          </a:p>
          <a:p>
            <a:pPr marL="171450" indent="-171450">
              <a:buFont typeface="Arial" charset="0"/>
              <a:buChar char="•"/>
            </a:pPr>
            <a:r>
              <a:rPr lang="en-US" sz="1200" b="0" kern="1200" baseline="0" dirty="0" smtClean="0">
                <a:solidFill>
                  <a:schemeClr val="tx1"/>
                </a:solidFill>
                <a:latin typeface="Arial"/>
                <a:ea typeface="+mn-ea"/>
                <a:cs typeface="+mn-cs"/>
              </a:rPr>
              <a:t>Practice telling your story with this slide, it is a great opportunity for the customer to explain what they are most interested in for Master Building meeting II.</a:t>
            </a:r>
          </a:p>
          <a:p>
            <a:pPr marL="171450" indent="-171450">
              <a:buFont typeface="Arial" charset="0"/>
              <a:buChar char="•"/>
            </a:pPr>
            <a:endParaRPr lang="en-US" sz="1200" b="0" kern="1200" dirty="0" smtClean="0">
              <a:solidFill>
                <a:schemeClr val="tx1"/>
              </a:solidFill>
              <a:latin typeface="Arial"/>
              <a:ea typeface="+mn-ea"/>
              <a:cs typeface="+mn-cs"/>
            </a:endParaRPr>
          </a:p>
        </p:txBody>
      </p:sp>
    </p:spTree>
    <p:extLst>
      <p:ext uri="{BB962C8B-B14F-4D97-AF65-F5344CB8AC3E}">
        <p14:creationId xmlns:p14="http://schemas.microsoft.com/office/powerpoint/2010/main" val="705124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Timing:</a:t>
            </a:r>
            <a:r>
              <a:rPr lang="en-US" b="1" baseline="0" dirty="0" smtClean="0"/>
              <a:t> 60 secs – Total: 8:00</a:t>
            </a:r>
            <a:endParaRPr lang="en-US" b="1" dirty="0" smtClean="0"/>
          </a:p>
          <a:p>
            <a:endParaRPr lang="en-US" sz="1200" b="1" kern="1200" dirty="0" smtClean="0">
              <a:solidFill>
                <a:schemeClr val="tx1"/>
              </a:solidFill>
              <a:latin typeface="Arial"/>
              <a:ea typeface="+mn-ea"/>
              <a:cs typeface="+mn-cs"/>
            </a:endParaRPr>
          </a:p>
          <a:p>
            <a:endParaRPr lang="en-US" sz="1200" b="1"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What are we trying to articulate on this slide:</a:t>
            </a:r>
          </a:p>
          <a:p>
            <a:pPr marL="171450" indent="-171450">
              <a:buFont typeface="Arial" charset="0"/>
              <a:buChar char="•"/>
            </a:pPr>
            <a:r>
              <a:rPr lang="en-US" sz="1200" b="0" kern="1200" dirty="0" smtClean="0">
                <a:solidFill>
                  <a:schemeClr val="tx1"/>
                </a:solidFill>
                <a:latin typeface="Arial"/>
                <a:ea typeface="+mn-ea"/>
                <a:cs typeface="+mn-cs"/>
              </a:rPr>
              <a:t>This</a:t>
            </a:r>
            <a:r>
              <a:rPr lang="en-US" sz="1200" b="0" kern="1200" baseline="0" dirty="0" smtClean="0">
                <a:solidFill>
                  <a:schemeClr val="tx1"/>
                </a:solidFill>
                <a:latin typeface="Arial"/>
                <a:ea typeface="+mn-ea"/>
                <a:cs typeface="+mn-cs"/>
              </a:rPr>
              <a:t> slide helps customers know that they are not in this on their own, and that they won’t have to start from scratch.  </a:t>
            </a:r>
          </a:p>
          <a:p>
            <a:endParaRPr lang="en-US" sz="1200" b="0"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Talking points:</a:t>
            </a:r>
          </a:p>
          <a:p>
            <a:pPr marL="171450" indent="-171450">
              <a:buFont typeface="Arial" charset="0"/>
              <a:buChar char="•"/>
            </a:pPr>
            <a:r>
              <a:rPr lang="en-US" sz="1200" b="0" kern="1200" dirty="0" smtClean="0">
                <a:solidFill>
                  <a:schemeClr val="tx1"/>
                </a:solidFill>
                <a:latin typeface="Arial"/>
                <a:ea typeface="+mn-ea"/>
                <a:cs typeface="+mn-cs"/>
              </a:rPr>
              <a:t>Our</a:t>
            </a:r>
            <a:r>
              <a:rPr lang="en-US" sz="1200" b="0" kern="1200" baseline="0" dirty="0" smtClean="0">
                <a:solidFill>
                  <a:schemeClr val="tx1"/>
                </a:solidFill>
                <a:latin typeface="Arial"/>
                <a:ea typeface="+mn-ea"/>
                <a:cs typeface="+mn-cs"/>
              </a:rPr>
              <a:t> ecosystem can be broken into 2 main categories, Systems Integrators and Independent Software Vendors.</a:t>
            </a:r>
          </a:p>
          <a:p>
            <a:pPr marL="171450" indent="-171450">
              <a:buFont typeface="Arial" charset="0"/>
              <a:buChar char="•"/>
            </a:pPr>
            <a:r>
              <a:rPr lang="en-US" sz="1200" b="0" kern="1200" baseline="0" dirty="0" smtClean="0">
                <a:solidFill>
                  <a:schemeClr val="tx1"/>
                </a:solidFill>
                <a:latin typeface="Arial"/>
                <a:ea typeface="+mn-ea"/>
                <a:cs typeface="+mn-cs"/>
              </a:rPr>
              <a:t>AWS Partner Network (APN) includes the largest SIs such as </a:t>
            </a:r>
            <a:r>
              <a:rPr lang="en-US" sz="1200" b="0" kern="1200" baseline="0" dirty="0" err="1" smtClean="0">
                <a:solidFill>
                  <a:schemeClr val="tx1"/>
                </a:solidFill>
                <a:latin typeface="Arial"/>
                <a:ea typeface="+mn-ea"/>
                <a:cs typeface="+mn-cs"/>
              </a:rPr>
              <a:t>Deloite</a:t>
            </a:r>
            <a:r>
              <a:rPr lang="en-US" sz="1200" b="0" kern="1200" baseline="0" dirty="0" smtClean="0">
                <a:solidFill>
                  <a:schemeClr val="tx1"/>
                </a:solidFill>
                <a:latin typeface="Arial"/>
                <a:ea typeface="+mn-ea"/>
                <a:cs typeface="+mn-cs"/>
              </a:rPr>
              <a:t> and Accenture, as well regional and boutique partners like 2</a:t>
            </a:r>
            <a:r>
              <a:rPr lang="en-US" sz="1200" b="0" kern="1200" baseline="30000" dirty="0" smtClean="0">
                <a:solidFill>
                  <a:schemeClr val="tx1"/>
                </a:solidFill>
                <a:latin typeface="Arial"/>
                <a:ea typeface="+mn-ea"/>
                <a:cs typeface="+mn-cs"/>
              </a:rPr>
              <a:t>nd</a:t>
            </a:r>
            <a:r>
              <a:rPr lang="en-US" sz="1200" b="0" kern="1200" baseline="0" dirty="0" smtClean="0">
                <a:solidFill>
                  <a:schemeClr val="tx1"/>
                </a:solidFill>
                <a:latin typeface="Arial"/>
                <a:ea typeface="+mn-ea"/>
                <a:cs typeface="+mn-cs"/>
              </a:rPr>
              <a:t> Watch that have built their practices around AWS.  </a:t>
            </a:r>
          </a:p>
          <a:p>
            <a:pPr marL="171450" indent="-171450">
              <a:buFont typeface="Arial" charset="0"/>
              <a:buChar char="•"/>
            </a:pPr>
            <a:r>
              <a:rPr lang="en-US" sz="1200" b="0" kern="1200" baseline="0" dirty="0" smtClean="0">
                <a:solidFill>
                  <a:schemeClr val="tx1"/>
                </a:solidFill>
                <a:latin typeface="Arial"/>
                <a:ea typeface="+mn-ea"/>
                <a:cs typeface="+mn-cs"/>
              </a:rPr>
              <a:t>APN also includes some of the largest ISVs such as Microsoft, Oracle and SAP that integrate into our platform, to those that have built their platform on top of AWS, such as Heroku, Engine Yard, etc.</a:t>
            </a:r>
          </a:p>
          <a:p>
            <a:pPr marL="171450" indent="-171450">
              <a:buFont typeface="Arial" charset="0"/>
              <a:buChar char="•"/>
            </a:pPr>
            <a:r>
              <a:rPr lang="en-US" sz="1200" b="0" kern="1200" baseline="0" dirty="0" smtClean="0">
                <a:solidFill>
                  <a:schemeClr val="tx1"/>
                </a:solidFill>
                <a:latin typeface="Arial"/>
                <a:ea typeface="+mn-ea"/>
                <a:cs typeface="+mn-cs"/>
              </a:rPr>
              <a:t>The AWS Marketplace makes it easy to 1-click deploy software and solutions they need to build and run their businesses.</a:t>
            </a:r>
          </a:p>
          <a:p>
            <a:pPr marL="171450" indent="-171450">
              <a:buFont typeface="Arial" charset="0"/>
              <a:buChar char="•"/>
            </a:pPr>
            <a:r>
              <a:rPr lang="en-US" sz="1200" b="0" kern="1200" baseline="0" dirty="0" smtClean="0">
                <a:solidFill>
                  <a:schemeClr val="tx1"/>
                </a:solidFill>
                <a:latin typeface="Arial"/>
                <a:ea typeface="+mn-ea"/>
                <a:cs typeface="+mn-cs"/>
              </a:rPr>
              <a:t>Marketplace simplifies licensing and billing for customers.</a:t>
            </a:r>
          </a:p>
          <a:p>
            <a:pPr marL="171450" indent="-171450">
              <a:buFont typeface="Arial" charset="0"/>
              <a:buChar char="•"/>
            </a:pPr>
            <a:r>
              <a:rPr lang="en-US" sz="1200" b="0" kern="1200" baseline="0" dirty="0" smtClean="0">
                <a:solidFill>
                  <a:schemeClr val="tx1"/>
                </a:solidFill>
                <a:latin typeface="Arial"/>
                <a:ea typeface="+mn-ea"/>
                <a:cs typeface="+mn-cs"/>
              </a:rPr>
              <a:t>Gives access to thousands of commercial and open source solutions that customers are familiar with and already running in your existing environments.  </a:t>
            </a:r>
          </a:p>
          <a:p>
            <a:endParaRPr lang="en-US" sz="1200" b="1"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Relevant customer examples:</a:t>
            </a:r>
          </a:p>
          <a:p>
            <a:pPr marL="171450" indent="-171450">
              <a:buFont typeface="Arial" charset="0"/>
              <a:buChar char="•"/>
            </a:pPr>
            <a:r>
              <a:rPr lang="en-US" sz="1200" b="0" kern="1200" dirty="0" smtClean="0">
                <a:solidFill>
                  <a:schemeClr val="tx1"/>
                </a:solidFill>
                <a:latin typeface="Arial"/>
                <a:ea typeface="+mn-ea"/>
                <a:cs typeface="+mn-cs"/>
              </a:rPr>
              <a:t>N/A</a:t>
            </a:r>
          </a:p>
          <a:p>
            <a:endParaRPr lang="en-US" sz="1200" b="1"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Conversations topics:</a:t>
            </a:r>
          </a:p>
          <a:p>
            <a:pPr marL="171450" indent="-171450">
              <a:buFont typeface="Arial" charset="0"/>
              <a:buChar char="•"/>
            </a:pPr>
            <a:r>
              <a:rPr lang="en-US" sz="1200" b="0" kern="1200" dirty="0" smtClean="0">
                <a:solidFill>
                  <a:schemeClr val="tx1"/>
                </a:solidFill>
                <a:latin typeface="Arial"/>
                <a:ea typeface="+mn-ea"/>
                <a:cs typeface="+mn-cs"/>
              </a:rPr>
              <a:t>Do you currently have AWS or cloud</a:t>
            </a:r>
            <a:r>
              <a:rPr lang="en-US" sz="1200" b="0" kern="1200" baseline="0" dirty="0" smtClean="0">
                <a:solidFill>
                  <a:schemeClr val="tx1"/>
                </a:solidFill>
                <a:latin typeface="Arial"/>
                <a:ea typeface="+mn-ea"/>
                <a:cs typeface="+mn-cs"/>
              </a:rPr>
              <a:t> expertise in house?</a:t>
            </a:r>
          </a:p>
          <a:p>
            <a:pPr marL="171450" indent="-171450">
              <a:buFont typeface="Arial" charset="0"/>
              <a:buChar char="•"/>
            </a:pPr>
            <a:r>
              <a:rPr lang="en-US" sz="1200" b="0" kern="1200" baseline="0" dirty="0" smtClean="0">
                <a:solidFill>
                  <a:schemeClr val="tx1"/>
                </a:solidFill>
                <a:latin typeface="Arial"/>
                <a:ea typeface="+mn-ea"/>
                <a:cs typeface="+mn-cs"/>
              </a:rPr>
              <a:t>Do you work with any consulting partners today?</a:t>
            </a:r>
          </a:p>
          <a:p>
            <a:pPr marL="171450" indent="-171450">
              <a:buFont typeface="Arial" charset="0"/>
              <a:buChar char="•"/>
            </a:pPr>
            <a:r>
              <a:rPr lang="en-US" sz="1200" b="0" kern="1200" baseline="0" dirty="0" smtClean="0">
                <a:solidFill>
                  <a:schemeClr val="tx1"/>
                </a:solidFill>
                <a:latin typeface="Arial"/>
                <a:ea typeface="+mn-ea"/>
                <a:cs typeface="+mn-cs"/>
              </a:rPr>
              <a:t>What type of commercial and open source software do you leverage today?</a:t>
            </a:r>
            <a:endParaRPr lang="en-US" sz="1200" b="0" kern="1200" dirty="0" smtClean="0">
              <a:solidFill>
                <a:schemeClr val="tx1"/>
              </a:solidFill>
              <a:latin typeface="Arial"/>
              <a:ea typeface="+mn-ea"/>
              <a:cs typeface="+mn-cs"/>
            </a:endParaRPr>
          </a:p>
          <a:p>
            <a:endParaRPr lang="en-US" sz="1200" b="0"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Other tips:</a:t>
            </a:r>
          </a:p>
          <a:p>
            <a:pPr marL="171450" indent="-171450">
              <a:buFont typeface="Arial" charset="0"/>
              <a:buChar char="•"/>
            </a:pPr>
            <a:r>
              <a:rPr lang="en-US" sz="1200" kern="1200" dirty="0" smtClean="0">
                <a:solidFill>
                  <a:schemeClr val="tx1"/>
                </a:solidFill>
                <a:latin typeface="Arial"/>
                <a:ea typeface="+mn-ea"/>
                <a:cs typeface="+mn-cs"/>
              </a:rPr>
              <a:t>Review the “Tell me more about your partner ecosystem” and “Tell me more about the AWS Marketplace” details in the External Communication Training</a:t>
            </a:r>
            <a:endParaRPr lang="en-US" dirty="0" smtClean="0"/>
          </a:p>
        </p:txBody>
      </p:sp>
      <p:sp>
        <p:nvSpPr>
          <p:cNvPr id="4" name="Slide Number Placeholder 3"/>
          <p:cNvSpPr>
            <a:spLocks noGrp="1"/>
          </p:cNvSpPr>
          <p:nvPr>
            <p:ph type="sldNum" sz="quarter" idx="10"/>
          </p:nvPr>
        </p:nvSpPr>
        <p:spPr/>
        <p:txBody>
          <a:bodyPr/>
          <a:lstStyle/>
          <a:p>
            <a:fld id="{85DA4EAB-7419-470F-A32F-30DDE8604762}" type="slidenum">
              <a:rPr lang="en-US" smtClean="0"/>
              <a:t>7</a:t>
            </a:fld>
            <a:endParaRPr lang="en-US" dirty="0"/>
          </a:p>
        </p:txBody>
      </p:sp>
    </p:spTree>
    <p:extLst>
      <p:ext uri="{BB962C8B-B14F-4D97-AF65-F5344CB8AC3E}">
        <p14:creationId xmlns:p14="http://schemas.microsoft.com/office/powerpoint/2010/main" val="159986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Timing:</a:t>
            </a:r>
            <a:r>
              <a:rPr lang="en-US" b="1" baseline="0" dirty="0" smtClean="0"/>
              <a:t> 60 secs – Total:  9:00</a:t>
            </a:r>
            <a:endParaRPr lang="en-US" b="1" dirty="0" smtClean="0"/>
          </a:p>
          <a:p>
            <a:endParaRPr lang="en-US" sz="1200" b="1" kern="1200" dirty="0" smtClean="0">
              <a:solidFill>
                <a:schemeClr val="tx1"/>
              </a:solidFill>
              <a:latin typeface="Arial"/>
              <a:ea typeface="+mn-ea"/>
              <a:cs typeface="+mn-cs"/>
            </a:endParaRPr>
          </a:p>
          <a:p>
            <a:endParaRPr lang="en-US" sz="1200" b="1"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What are we trying to articulate on this slide:</a:t>
            </a:r>
          </a:p>
          <a:p>
            <a:pPr marL="171450" indent="-171450">
              <a:buFont typeface="Arial" charset="0"/>
              <a:buChar char="•"/>
            </a:pPr>
            <a:r>
              <a:rPr lang="en-US" sz="1200" b="0" kern="1200" dirty="0" smtClean="0">
                <a:solidFill>
                  <a:schemeClr val="tx1"/>
                </a:solidFill>
                <a:latin typeface="Arial"/>
                <a:ea typeface="+mn-ea"/>
                <a:cs typeface="+mn-cs"/>
              </a:rPr>
              <a:t>Security is our number 1 priority, and the AWS Cloud has been architected to be the most flexible and secure</a:t>
            </a:r>
            <a:r>
              <a:rPr lang="en-US" sz="1200" b="0" kern="1200" baseline="0" dirty="0" smtClean="0">
                <a:solidFill>
                  <a:schemeClr val="tx1"/>
                </a:solidFill>
                <a:latin typeface="Arial"/>
                <a:ea typeface="+mn-ea"/>
                <a:cs typeface="+mn-cs"/>
              </a:rPr>
              <a:t> cloud environments available.  </a:t>
            </a:r>
            <a:endParaRPr lang="en-US" sz="1200" b="0" kern="1200" dirty="0" smtClean="0">
              <a:solidFill>
                <a:schemeClr val="tx1"/>
              </a:solidFill>
              <a:latin typeface="Arial"/>
              <a:ea typeface="+mn-ea"/>
              <a:cs typeface="+mn-cs"/>
            </a:endParaRPr>
          </a:p>
          <a:p>
            <a:endParaRPr lang="en-US" sz="1200" b="0"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Talking points:</a:t>
            </a:r>
          </a:p>
          <a:p>
            <a:pPr marL="171450" indent="-171450">
              <a:buFont typeface="Arial" charset="0"/>
              <a:buChar char="•"/>
            </a:pPr>
            <a:r>
              <a:rPr lang="en-US" sz="1200" b="0" kern="1200" dirty="0" smtClean="0">
                <a:solidFill>
                  <a:schemeClr val="tx1"/>
                </a:solidFill>
                <a:latin typeface="Arial"/>
                <a:ea typeface="+mn-ea"/>
                <a:cs typeface="+mn-cs"/>
              </a:rPr>
              <a:t>AWS’</a:t>
            </a:r>
            <a:r>
              <a:rPr lang="en-US" sz="1200" b="0" kern="1200" baseline="0" dirty="0" smtClean="0">
                <a:solidFill>
                  <a:schemeClr val="tx1"/>
                </a:solidFill>
                <a:latin typeface="Arial"/>
                <a:ea typeface="+mn-ea"/>
                <a:cs typeface="+mn-cs"/>
              </a:rPr>
              <a:t> scale allows significantly more investment in security policing and countermeasures than almost any large company can afford themselves</a:t>
            </a:r>
            <a:endParaRPr lang="en-US" sz="1200" b="0" kern="1200" dirty="0" smtClean="0">
              <a:solidFill>
                <a:schemeClr val="tx1"/>
              </a:solidFill>
              <a:latin typeface="Arial"/>
              <a:ea typeface="+mn-ea"/>
              <a:cs typeface="+mn-cs"/>
            </a:endParaRPr>
          </a:p>
          <a:p>
            <a:pPr marL="171450" indent="-171450">
              <a:buFont typeface="Arial" charset="0"/>
              <a:buChar char="•"/>
            </a:pPr>
            <a:r>
              <a:rPr lang="en-US" sz="1200" b="0" kern="1200" dirty="0" smtClean="0">
                <a:solidFill>
                  <a:schemeClr val="tx1"/>
                </a:solidFill>
                <a:latin typeface="Arial"/>
                <a:ea typeface="+mn-ea"/>
                <a:cs typeface="+mn-cs"/>
              </a:rPr>
              <a:t>Same security isolations</a:t>
            </a:r>
            <a:r>
              <a:rPr lang="en-US" sz="1200" b="0" kern="1200" baseline="0" dirty="0" smtClean="0">
                <a:solidFill>
                  <a:schemeClr val="tx1"/>
                </a:solidFill>
                <a:latin typeface="Arial"/>
                <a:ea typeface="+mn-ea"/>
                <a:cs typeface="+mn-cs"/>
              </a:rPr>
              <a:t> that are employed in traditional datacenters</a:t>
            </a:r>
          </a:p>
          <a:p>
            <a:pPr marL="171450" indent="-171450">
              <a:buFont typeface="Arial" charset="0"/>
              <a:buChar char="•"/>
            </a:pPr>
            <a:r>
              <a:rPr lang="en-US" sz="1200" b="0" kern="1200" baseline="0" dirty="0" smtClean="0">
                <a:solidFill>
                  <a:schemeClr val="tx1"/>
                </a:solidFill>
                <a:latin typeface="Arial"/>
                <a:ea typeface="+mn-ea"/>
                <a:cs typeface="+mn-cs"/>
              </a:rPr>
              <a:t>Physical data center security, separation of networks and isolation of hardware and storage</a:t>
            </a:r>
          </a:p>
          <a:p>
            <a:pPr marL="171450" indent="-171450">
              <a:buFont typeface="Arial" charset="0"/>
              <a:buChar char="•"/>
            </a:pPr>
            <a:r>
              <a:rPr lang="en-US" sz="1200" b="0" kern="1200" baseline="0" dirty="0" smtClean="0">
                <a:solidFill>
                  <a:schemeClr val="tx1"/>
                </a:solidFill>
                <a:latin typeface="Arial"/>
                <a:ea typeface="+mn-ea"/>
                <a:cs typeface="+mn-cs"/>
              </a:rPr>
              <a:t>To validate this, we have achieved and secured for our customers several industry recognized certifications such as SOC1, SOC2, SOC3 and ISO27001</a:t>
            </a:r>
          </a:p>
          <a:p>
            <a:pPr marL="171450" indent="-171450">
              <a:buFont typeface="Arial" charset="0"/>
              <a:buChar char="•"/>
            </a:pPr>
            <a:r>
              <a:rPr lang="en-US" sz="1200" b="0" kern="1200" baseline="0" dirty="0" smtClean="0">
                <a:solidFill>
                  <a:schemeClr val="tx1"/>
                </a:solidFill>
                <a:latin typeface="Arial"/>
                <a:ea typeface="+mn-ea"/>
                <a:cs typeface="+mn-cs"/>
              </a:rPr>
              <a:t>Can run HIPAA and PCI compliant workloads on AWS</a:t>
            </a:r>
          </a:p>
          <a:p>
            <a:pPr marL="171450" indent="-171450">
              <a:buFont typeface="Arial" charset="0"/>
              <a:buChar char="•"/>
            </a:pPr>
            <a:r>
              <a:rPr lang="en-US" sz="1200" b="0" kern="1200" baseline="0" dirty="0" smtClean="0">
                <a:solidFill>
                  <a:schemeClr val="tx1"/>
                </a:solidFill>
                <a:latin typeface="Arial"/>
                <a:ea typeface="+mn-ea"/>
                <a:cs typeface="+mn-cs"/>
              </a:rPr>
              <a:t>All customers inherit best practices of policies, architecture and processes that have been built to satisfy the needs of most security sensitive customers.</a:t>
            </a:r>
          </a:p>
          <a:p>
            <a:pPr marL="171450" indent="-171450">
              <a:buFont typeface="Arial" charset="0"/>
              <a:buChar char="•"/>
            </a:pPr>
            <a:r>
              <a:rPr lang="en-US" sz="1200" b="0" kern="1200" baseline="0" dirty="0" smtClean="0">
                <a:solidFill>
                  <a:schemeClr val="tx1"/>
                </a:solidFill>
                <a:latin typeface="Arial"/>
                <a:ea typeface="+mn-ea"/>
                <a:cs typeface="+mn-cs"/>
              </a:rPr>
              <a:t>Shared Security responsibility – We take care of security </a:t>
            </a:r>
            <a:r>
              <a:rPr lang="en-US" sz="1200" b="1" kern="1200" baseline="0" dirty="0" smtClean="0">
                <a:solidFill>
                  <a:schemeClr val="tx1"/>
                </a:solidFill>
                <a:latin typeface="Arial"/>
                <a:ea typeface="+mn-ea"/>
                <a:cs typeface="+mn-cs"/>
              </a:rPr>
              <a:t>of the cloud</a:t>
            </a:r>
            <a:r>
              <a:rPr lang="en-US" sz="1200" b="0" kern="1200" baseline="0" dirty="0" smtClean="0">
                <a:solidFill>
                  <a:schemeClr val="tx1"/>
                </a:solidFill>
                <a:latin typeface="Arial"/>
                <a:ea typeface="+mn-ea"/>
                <a:cs typeface="+mn-cs"/>
              </a:rPr>
              <a:t>, you take care of security </a:t>
            </a:r>
            <a:r>
              <a:rPr lang="en-US" sz="1200" b="1" kern="1200" baseline="0" dirty="0" smtClean="0">
                <a:solidFill>
                  <a:schemeClr val="tx1"/>
                </a:solidFill>
                <a:latin typeface="Arial"/>
                <a:ea typeface="+mn-ea"/>
                <a:cs typeface="+mn-cs"/>
              </a:rPr>
              <a:t>in the cloud.</a:t>
            </a:r>
            <a:r>
              <a:rPr lang="en-US" sz="1200" b="0" kern="1200" baseline="0" dirty="0" smtClean="0">
                <a:solidFill>
                  <a:schemeClr val="tx1"/>
                </a:solidFill>
                <a:latin typeface="Arial"/>
                <a:ea typeface="+mn-ea"/>
                <a:cs typeface="+mn-cs"/>
              </a:rPr>
              <a:t>   This means that you have the flexibility to put more emphasis on security of sensitive data, and adjust as needed in areas where you have less concern.</a:t>
            </a:r>
          </a:p>
          <a:p>
            <a:endParaRPr lang="en-US" sz="1200" b="1"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Relevant customer examples:</a:t>
            </a:r>
          </a:p>
          <a:p>
            <a:pPr marL="171450" indent="-171450">
              <a:buFont typeface="Arial" charset="0"/>
              <a:buChar char="•"/>
            </a:pPr>
            <a:r>
              <a:rPr lang="en-US" sz="1200" b="0" kern="1200" dirty="0" smtClean="0">
                <a:solidFill>
                  <a:schemeClr val="tx1"/>
                </a:solidFill>
                <a:latin typeface="Arial"/>
                <a:ea typeface="+mn-ea"/>
                <a:cs typeface="+mn-cs"/>
              </a:rPr>
              <a:t>Capital One</a:t>
            </a:r>
            <a:r>
              <a:rPr lang="en-US" sz="1200" b="0" kern="1200" baseline="0" dirty="0" smtClean="0">
                <a:solidFill>
                  <a:schemeClr val="tx1"/>
                </a:solidFill>
                <a:latin typeface="Arial"/>
                <a:ea typeface="+mn-ea"/>
                <a:cs typeface="+mn-cs"/>
              </a:rPr>
              <a:t> CIO, </a:t>
            </a:r>
            <a:r>
              <a:rPr lang="en-US" sz="1200" b="0" kern="1200" dirty="0" smtClean="0">
                <a:solidFill>
                  <a:schemeClr val="tx1"/>
                </a:solidFill>
                <a:latin typeface="Arial"/>
                <a:ea typeface="+mn-ea"/>
                <a:cs typeface="+mn-cs"/>
              </a:rPr>
              <a:t>Rob Alexander:</a:t>
            </a:r>
            <a:r>
              <a:rPr lang="en-US" sz="1200" b="0" kern="1200" baseline="0" dirty="0" smtClean="0">
                <a:solidFill>
                  <a:schemeClr val="tx1"/>
                </a:solidFill>
                <a:latin typeface="Arial"/>
                <a:ea typeface="+mn-ea"/>
                <a:cs typeface="+mn-cs"/>
              </a:rPr>
              <a:t> </a:t>
            </a:r>
            <a:r>
              <a:rPr lang="en-US" dirty="0" smtClean="0"/>
              <a:t>"The financial service industry attracts some of the worst cyber criminals. We work closely with AWS to develop a security model, which we believe enables us to operate more securely in the public cloud than we can in our own data centers." https://</a:t>
            </a:r>
            <a:r>
              <a:rPr lang="en-US" dirty="0" err="1" smtClean="0"/>
              <a:t>aws.amazon.com</a:t>
            </a:r>
            <a:r>
              <a:rPr lang="en-US" dirty="0" smtClean="0"/>
              <a:t>/solutions/case-studies/capital-one/ </a:t>
            </a:r>
            <a:endParaRPr lang="en-US" sz="1200" b="1" kern="1200" dirty="0" smtClean="0">
              <a:solidFill>
                <a:schemeClr val="tx1"/>
              </a:solidFill>
              <a:latin typeface="Arial"/>
              <a:ea typeface="+mn-ea"/>
              <a:cs typeface="+mn-cs"/>
            </a:endParaRPr>
          </a:p>
          <a:p>
            <a:endParaRPr lang="en-US" sz="1200" b="1"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Conversations topics:</a:t>
            </a:r>
          </a:p>
          <a:p>
            <a:pPr marL="171450" indent="-171450">
              <a:buFont typeface="Arial" charset="0"/>
              <a:buChar char="•"/>
            </a:pPr>
            <a:r>
              <a:rPr lang="en-US" sz="1200" b="0" kern="1200" dirty="0" smtClean="0">
                <a:solidFill>
                  <a:schemeClr val="tx1"/>
                </a:solidFill>
                <a:latin typeface="Arial"/>
                <a:ea typeface="+mn-ea"/>
                <a:cs typeface="+mn-cs"/>
              </a:rPr>
              <a:t>What kind of security controls or</a:t>
            </a:r>
            <a:r>
              <a:rPr lang="en-US" sz="1200" b="0" kern="1200" baseline="0" dirty="0" smtClean="0">
                <a:solidFill>
                  <a:schemeClr val="tx1"/>
                </a:solidFill>
                <a:latin typeface="Arial"/>
                <a:ea typeface="+mn-ea"/>
                <a:cs typeface="+mn-cs"/>
              </a:rPr>
              <a:t> certifications are you bound by?</a:t>
            </a:r>
          </a:p>
          <a:p>
            <a:endParaRPr lang="en-US" sz="1200" b="0" kern="1200" dirty="0" smtClean="0">
              <a:solidFill>
                <a:schemeClr val="tx1"/>
              </a:solidFill>
              <a:latin typeface="Arial"/>
              <a:ea typeface="+mn-ea"/>
              <a:cs typeface="+mn-cs"/>
            </a:endParaRPr>
          </a:p>
          <a:p>
            <a:r>
              <a:rPr lang="en-US" sz="1200" b="1" kern="1200" dirty="0" smtClean="0">
                <a:solidFill>
                  <a:schemeClr val="tx1"/>
                </a:solidFill>
                <a:latin typeface="Arial"/>
                <a:ea typeface="+mn-ea"/>
                <a:cs typeface="+mn-cs"/>
              </a:rPr>
              <a:t>Other tips:</a:t>
            </a:r>
            <a:endParaRPr lang="en-US" sz="1800" kern="1200" dirty="0" smtClean="0">
              <a:solidFill>
                <a:schemeClr val="tx1"/>
              </a:solidFill>
              <a:effectLst/>
              <a:latin typeface="Arial"/>
              <a:ea typeface="+mn-ea"/>
              <a:cs typeface="+mn-cs"/>
            </a:endParaRPr>
          </a:p>
          <a:p>
            <a:pPr marL="285750" indent="-285750">
              <a:buFont typeface="Arial" charset="0"/>
              <a:buChar char="•"/>
            </a:pPr>
            <a:r>
              <a:rPr lang="en-US" sz="1200" kern="1200" dirty="0" smtClean="0">
                <a:solidFill>
                  <a:schemeClr val="tx1"/>
                </a:solidFill>
                <a:latin typeface="Arial"/>
                <a:ea typeface="+mn-ea"/>
                <a:cs typeface="+mn-cs"/>
              </a:rPr>
              <a:t>Review the “Is the AWS Cloud secure” and “What are the key competitive differentiators between AWS</a:t>
            </a:r>
            <a:r>
              <a:rPr lang="en-US" sz="1200" kern="1200" baseline="0" dirty="0" smtClean="0">
                <a:solidFill>
                  <a:schemeClr val="tx1"/>
                </a:solidFill>
                <a:latin typeface="Arial"/>
                <a:ea typeface="+mn-ea"/>
                <a:cs typeface="+mn-cs"/>
              </a:rPr>
              <a:t> and other cloud providers</a:t>
            </a:r>
            <a:r>
              <a:rPr lang="en-US" sz="1200" kern="1200" dirty="0" smtClean="0">
                <a:solidFill>
                  <a:schemeClr val="tx1"/>
                </a:solidFill>
                <a:latin typeface="Arial"/>
                <a:ea typeface="+mn-ea"/>
                <a:cs typeface="+mn-cs"/>
              </a:rPr>
              <a:t>” details in the External Communication Training</a:t>
            </a:r>
            <a:endParaRPr lang="en-US" sz="1800" kern="1200" dirty="0" smtClean="0">
              <a:solidFill>
                <a:schemeClr val="tx1"/>
              </a:solidFill>
              <a:effectLst/>
              <a:latin typeface="Arial"/>
              <a:ea typeface="+mn-ea"/>
              <a:cs typeface="+mn-cs"/>
            </a:endParaRPr>
          </a:p>
        </p:txBody>
      </p:sp>
      <p:sp>
        <p:nvSpPr>
          <p:cNvPr id="4" name="Slide Number Placeholder 3"/>
          <p:cNvSpPr>
            <a:spLocks noGrp="1"/>
          </p:cNvSpPr>
          <p:nvPr>
            <p:ph type="sldNum" sz="quarter" idx="10"/>
          </p:nvPr>
        </p:nvSpPr>
        <p:spPr/>
        <p:txBody>
          <a:bodyPr/>
          <a:lstStyle/>
          <a:p>
            <a:fld id="{69C3F2ED-74C5-7D4F-8560-0CC253E9A436}" type="slidenum">
              <a:rPr lang="en-US" smtClean="0"/>
              <a:pPr/>
              <a:t>8</a:t>
            </a:fld>
            <a:endParaRPr lang="en-US" dirty="0"/>
          </a:p>
        </p:txBody>
      </p:sp>
    </p:spTree>
    <p:extLst>
      <p:ext uri="{BB962C8B-B14F-4D97-AF65-F5344CB8AC3E}">
        <p14:creationId xmlns:p14="http://schemas.microsoft.com/office/powerpoint/2010/main" val="1657546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5595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smtClean="0"/>
              <a:t>Stateless</a:t>
            </a:r>
            <a:r>
              <a:rPr lang="en-US" baseline="0" dirty="0" smtClean="0"/>
              <a:t> servers</a:t>
            </a:r>
          </a:p>
          <a:p>
            <a:pPr marL="171450" indent="-171450">
              <a:buFontTx/>
              <a:buChar char="-"/>
            </a:pPr>
            <a:r>
              <a:rPr lang="en-US" baseline="0" dirty="0" smtClean="0"/>
              <a:t>Pets vs cattle</a:t>
            </a:r>
          </a:p>
          <a:p>
            <a:pPr marL="171450" indent="-171450">
              <a:buFontTx/>
              <a:buChar char="-"/>
            </a:pPr>
            <a:r>
              <a:rPr lang="en-US" baseline="0" dirty="0" smtClean="0"/>
              <a:t>Cloud-Scale</a:t>
            </a:r>
          </a:p>
          <a:p>
            <a:pPr marL="171450" indent="-171450">
              <a:buFontTx/>
              <a:buChar char="-"/>
            </a:pPr>
            <a:endParaRPr lang="en-US" dirty="0"/>
          </a:p>
        </p:txBody>
      </p:sp>
    </p:spTree>
    <p:extLst>
      <p:ext uri="{BB962C8B-B14F-4D97-AF65-F5344CB8AC3E}">
        <p14:creationId xmlns:p14="http://schemas.microsoft.com/office/powerpoint/2010/main" val="3207105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Walkin">
    <p:spTree>
      <p:nvGrpSpPr>
        <p:cNvPr id="1" name=""/>
        <p:cNvGrpSpPr/>
        <p:nvPr/>
      </p:nvGrpSpPr>
      <p:grpSpPr>
        <a:xfrm>
          <a:off x="0" y="0"/>
          <a:ext cx="0" cy="0"/>
          <a:chOff x="0" y="0"/>
          <a:chExt cx="0" cy="0"/>
        </a:xfrm>
      </p:grpSpPr>
      <p:pic>
        <p:nvPicPr>
          <p:cNvPr id="12" name="summitpink" descr="summitpink"/>
          <p:cNvPicPr>
            <a:picLocks noChangeAspect="1"/>
          </p:cNvPicPr>
          <p:nvPr/>
        </p:nvPicPr>
        <p:blipFill>
          <a:blip r:embed="rId2">
            <a:extLst/>
          </a:blip>
          <a:stretch>
            <a:fillRect/>
          </a:stretch>
        </p:blipFill>
        <p:spPr>
          <a:xfrm>
            <a:off x="0" y="0"/>
            <a:ext cx="14630400" cy="8229600"/>
          </a:xfrm>
          <a:prstGeom prst="rect">
            <a:avLst/>
          </a:prstGeom>
          <a:ln w="12700">
            <a:miter lim="400000"/>
          </a:ln>
        </p:spPr>
      </p:pic>
      <p:sp>
        <p:nvSpPr>
          <p:cNvPr id="13" name="Freeform: Shape 45"/>
          <p:cNvSpPr/>
          <p:nvPr/>
        </p:nvSpPr>
        <p:spPr>
          <a:xfrm>
            <a:off x="567305" y="3564340"/>
            <a:ext cx="2127616" cy="1276426"/>
          </a:xfrm>
          <a:custGeom>
            <a:avLst/>
            <a:gdLst/>
            <a:ahLst/>
            <a:cxnLst>
              <a:cxn ang="0">
                <a:pos x="wd2" y="hd2"/>
              </a:cxn>
              <a:cxn ang="5400000">
                <a:pos x="wd2" y="hd2"/>
              </a:cxn>
              <a:cxn ang="10800000">
                <a:pos x="wd2" y="hd2"/>
              </a:cxn>
              <a:cxn ang="16200000">
                <a:pos x="wd2" y="hd2"/>
              </a:cxn>
            </a:cxnLst>
            <a:rect l="0" t="0" r="r" b="b"/>
            <a:pathLst>
              <a:path w="21293" h="21600" extrusionOk="0">
                <a:moveTo>
                  <a:pt x="334" y="14285"/>
                </a:moveTo>
                <a:cubicBezTo>
                  <a:pt x="3324" y="17231"/>
                  <a:pt x="7040" y="18998"/>
                  <a:pt x="10872" y="18998"/>
                </a:cubicBezTo>
                <a:cubicBezTo>
                  <a:pt x="13456" y="18998"/>
                  <a:pt x="16301" y="18115"/>
                  <a:pt x="18914" y="16200"/>
                </a:cubicBezTo>
                <a:cubicBezTo>
                  <a:pt x="19321" y="15955"/>
                  <a:pt x="19640" y="16642"/>
                  <a:pt x="19263" y="17133"/>
                </a:cubicBezTo>
                <a:cubicBezTo>
                  <a:pt x="16940" y="20029"/>
                  <a:pt x="13543" y="21600"/>
                  <a:pt x="10640" y="21600"/>
                </a:cubicBezTo>
                <a:cubicBezTo>
                  <a:pt x="6575" y="21600"/>
                  <a:pt x="2888" y="19047"/>
                  <a:pt x="101" y="14825"/>
                </a:cubicBezTo>
                <a:cubicBezTo>
                  <a:pt x="-131" y="14482"/>
                  <a:pt x="72" y="14040"/>
                  <a:pt x="334" y="14285"/>
                </a:cubicBezTo>
                <a:close/>
                <a:moveTo>
                  <a:pt x="19723" y="13494"/>
                </a:moveTo>
                <a:cubicBezTo>
                  <a:pt x="20467" y="13475"/>
                  <a:pt x="21077" y="13721"/>
                  <a:pt x="21208" y="13991"/>
                </a:cubicBezTo>
                <a:cubicBezTo>
                  <a:pt x="21469" y="14531"/>
                  <a:pt x="21150" y="18213"/>
                  <a:pt x="19901" y="19980"/>
                </a:cubicBezTo>
                <a:cubicBezTo>
                  <a:pt x="19698" y="20275"/>
                  <a:pt x="19524" y="20127"/>
                  <a:pt x="19611" y="19735"/>
                </a:cubicBezTo>
                <a:cubicBezTo>
                  <a:pt x="19901" y="18556"/>
                  <a:pt x="20540" y="15905"/>
                  <a:pt x="20221" y="15267"/>
                </a:cubicBezTo>
                <a:cubicBezTo>
                  <a:pt x="19930" y="14629"/>
                  <a:pt x="18246" y="14973"/>
                  <a:pt x="17492" y="15120"/>
                </a:cubicBezTo>
                <a:cubicBezTo>
                  <a:pt x="17259" y="15169"/>
                  <a:pt x="17230" y="14825"/>
                  <a:pt x="17433" y="14580"/>
                </a:cubicBezTo>
                <a:cubicBezTo>
                  <a:pt x="18101" y="13795"/>
                  <a:pt x="18979" y="13512"/>
                  <a:pt x="19723" y="13494"/>
                </a:cubicBezTo>
                <a:close/>
                <a:moveTo>
                  <a:pt x="3527" y="6087"/>
                </a:moveTo>
                <a:cubicBezTo>
                  <a:pt x="3063" y="6087"/>
                  <a:pt x="2714" y="6235"/>
                  <a:pt x="2482" y="6578"/>
                </a:cubicBezTo>
                <a:cubicBezTo>
                  <a:pt x="2250" y="6922"/>
                  <a:pt x="2134" y="7364"/>
                  <a:pt x="2134" y="7953"/>
                </a:cubicBezTo>
                <a:cubicBezTo>
                  <a:pt x="2134" y="8493"/>
                  <a:pt x="2221" y="8935"/>
                  <a:pt x="2395" y="9229"/>
                </a:cubicBezTo>
                <a:cubicBezTo>
                  <a:pt x="2569" y="9475"/>
                  <a:pt x="2830" y="9622"/>
                  <a:pt x="3150" y="9622"/>
                </a:cubicBezTo>
                <a:cubicBezTo>
                  <a:pt x="3382" y="9622"/>
                  <a:pt x="3614" y="9573"/>
                  <a:pt x="3875" y="9425"/>
                </a:cubicBezTo>
                <a:cubicBezTo>
                  <a:pt x="4137" y="9278"/>
                  <a:pt x="4340" y="9033"/>
                  <a:pt x="4543" y="8640"/>
                </a:cubicBezTo>
                <a:cubicBezTo>
                  <a:pt x="4659" y="8395"/>
                  <a:pt x="4746" y="8149"/>
                  <a:pt x="4775" y="7855"/>
                </a:cubicBezTo>
                <a:cubicBezTo>
                  <a:pt x="4834" y="7560"/>
                  <a:pt x="4834" y="7216"/>
                  <a:pt x="4834" y="6824"/>
                </a:cubicBezTo>
                <a:lnTo>
                  <a:pt x="4834" y="6333"/>
                </a:lnTo>
                <a:cubicBezTo>
                  <a:pt x="4630" y="6235"/>
                  <a:pt x="4398" y="6185"/>
                  <a:pt x="4195" y="6136"/>
                </a:cubicBezTo>
                <a:cubicBezTo>
                  <a:pt x="3963" y="6087"/>
                  <a:pt x="3759" y="6087"/>
                  <a:pt x="3527" y="6087"/>
                </a:cubicBezTo>
                <a:close/>
                <a:moveTo>
                  <a:pt x="6866" y="295"/>
                </a:moveTo>
                <a:lnTo>
                  <a:pt x="7563" y="295"/>
                </a:lnTo>
                <a:cubicBezTo>
                  <a:pt x="7708" y="295"/>
                  <a:pt x="7795" y="344"/>
                  <a:pt x="7853" y="393"/>
                </a:cubicBezTo>
                <a:cubicBezTo>
                  <a:pt x="7911" y="491"/>
                  <a:pt x="7940" y="638"/>
                  <a:pt x="7998" y="884"/>
                </a:cubicBezTo>
                <a:lnTo>
                  <a:pt x="9188" y="8787"/>
                </a:lnTo>
                <a:lnTo>
                  <a:pt x="10292" y="884"/>
                </a:lnTo>
                <a:cubicBezTo>
                  <a:pt x="10321" y="638"/>
                  <a:pt x="10379" y="491"/>
                  <a:pt x="10437" y="393"/>
                </a:cubicBezTo>
                <a:cubicBezTo>
                  <a:pt x="10495" y="295"/>
                  <a:pt x="10582" y="295"/>
                  <a:pt x="10727" y="295"/>
                </a:cubicBezTo>
                <a:lnTo>
                  <a:pt x="11308" y="295"/>
                </a:lnTo>
                <a:cubicBezTo>
                  <a:pt x="11453" y="295"/>
                  <a:pt x="11540" y="344"/>
                  <a:pt x="11598" y="393"/>
                </a:cubicBezTo>
                <a:cubicBezTo>
                  <a:pt x="11656" y="491"/>
                  <a:pt x="11714" y="638"/>
                  <a:pt x="11743" y="884"/>
                </a:cubicBezTo>
                <a:lnTo>
                  <a:pt x="12788" y="8935"/>
                </a:lnTo>
                <a:lnTo>
                  <a:pt x="14008" y="933"/>
                </a:lnTo>
                <a:cubicBezTo>
                  <a:pt x="14037" y="687"/>
                  <a:pt x="14095" y="540"/>
                  <a:pt x="14153" y="442"/>
                </a:cubicBezTo>
                <a:cubicBezTo>
                  <a:pt x="14211" y="344"/>
                  <a:pt x="14298" y="344"/>
                  <a:pt x="14443" y="344"/>
                </a:cubicBezTo>
                <a:lnTo>
                  <a:pt x="15111" y="344"/>
                </a:lnTo>
                <a:cubicBezTo>
                  <a:pt x="15227" y="344"/>
                  <a:pt x="15285" y="442"/>
                  <a:pt x="15285" y="638"/>
                </a:cubicBezTo>
                <a:cubicBezTo>
                  <a:pt x="15285" y="687"/>
                  <a:pt x="15285" y="736"/>
                  <a:pt x="15285" y="835"/>
                </a:cubicBezTo>
                <a:cubicBezTo>
                  <a:pt x="15285" y="884"/>
                  <a:pt x="15256" y="982"/>
                  <a:pt x="15227" y="1129"/>
                </a:cubicBezTo>
                <a:lnTo>
                  <a:pt x="13514" y="10407"/>
                </a:lnTo>
                <a:cubicBezTo>
                  <a:pt x="13485" y="10653"/>
                  <a:pt x="13427" y="10800"/>
                  <a:pt x="13369" y="10898"/>
                </a:cubicBezTo>
                <a:cubicBezTo>
                  <a:pt x="13311" y="10996"/>
                  <a:pt x="13224" y="10996"/>
                  <a:pt x="13108" y="10996"/>
                </a:cubicBezTo>
                <a:lnTo>
                  <a:pt x="12498" y="10996"/>
                </a:lnTo>
                <a:cubicBezTo>
                  <a:pt x="12353" y="10996"/>
                  <a:pt x="12266" y="10947"/>
                  <a:pt x="12208" y="10849"/>
                </a:cubicBezTo>
                <a:cubicBezTo>
                  <a:pt x="12150" y="10751"/>
                  <a:pt x="12092" y="10604"/>
                  <a:pt x="12063" y="10358"/>
                </a:cubicBezTo>
                <a:lnTo>
                  <a:pt x="10959" y="2651"/>
                </a:lnTo>
                <a:lnTo>
                  <a:pt x="9856" y="10358"/>
                </a:lnTo>
                <a:cubicBezTo>
                  <a:pt x="9827" y="10604"/>
                  <a:pt x="9769" y="10751"/>
                  <a:pt x="9711" y="10849"/>
                </a:cubicBezTo>
                <a:cubicBezTo>
                  <a:pt x="9653" y="10947"/>
                  <a:pt x="9566" y="10996"/>
                  <a:pt x="9421" y="10996"/>
                </a:cubicBezTo>
                <a:lnTo>
                  <a:pt x="8840" y="10996"/>
                </a:lnTo>
                <a:lnTo>
                  <a:pt x="8840" y="10947"/>
                </a:lnTo>
                <a:cubicBezTo>
                  <a:pt x="8724" y="10947"/>
                  <a:pt x="8637" y="10898"/>
                  <a:pt x="8579" y="10849"/>
                </a:cubicBezTo>
                <a:cubicBezTo>
                  <a:pt x="8521" y="10751"/>
                  <a:pt x="8463" y="10604"/>
                  <a:pt x="8433" y="10358"/>
                </a:cubicBezTo>
                <a:lnTo>
                  <a:pt x="6779" y="1080"/>
                </a:lnTo>
                <a:cubicBezTo>
                  <a:pt x="6692" y="835"/>
                  <a:pt x="6692" y="687"/>
                  <a:pt x="6692" y="589"/>
                </a:cubicBezTo>
                <a:cubicBezTo>
                  <a:pt x="6692" y="393"/>
                  <a:pt x="6750" y="295"/>
                  <a:pt x="6866" y="295"/>
                </a:cubicBezTo>
                <a:close/>
                <a:moveTo>
                  <a:pt x="18188" y="49"/>
                </a:moveTo>
                <a:cubicBezTo>
                  <a:pt x="18334" y="49"/>
                  <a:pt x="18508" y="49"/>
                  <a:pt x="18653" y="98"/>
                </a:cubicBezTo>
                <a:cubicBezTo>
                  <a:pt x="18827" y="147"/>
                  <a:pt x="18972" y="196"/>
                  <a:pt x="19117" y="245"/>
                </a:cubicBezTo>
                <a:cubicBezTo>
                  <a:pt x="19263" y="295"/>
                  <a:pt x="19408" y="344"/>
                  <a:pt x="19524" y="442"/>
                </a:cubicBezTo>
                <a:cubicBezTo>
                  <a:pt x="19640" y="491"/>
                  <a:pt x="19756" y="589"/>
                  <a:pt x="19814" y="638"/>
                </a:cubicBezTo>
                <a:cubicBezTo>
                  <a:pt x="19901" y="736"/>
                  <a:pt x="19988" y="835"/>
                  <a:pt x="20017" y="933"/>
                </a:cubicBezTo>
                <a:cubicBezTo>
                  <a:pt x="20046" y="1031"/>
                  <a:pt x="20075" y="1178"/>
                  <a:pt x="20075" y="1325"/>
                </a:cubicBezTo>
                <a:lnTo>
                  <a:pt x="20075" y="1915"/>
                </a:lnTo>
                <a:cubicBezTo>
                  <a:pt x="20075" y="2160"/>
                  <a:pt x="20017" y="2307"/>
                  <a:pt x="19901" y="2307"/>
                </a:cubicBezTo>
                <a:cubicBezTo>
                  <a:pt x="19843" y="2307"/>
                  <a:pt x="19756" y="2258"/>
                  <a:pt x="19640" y="2160"/>
                </a:cubicBezTo>
                <a:cubicBezTo>
                  <a:pt x="19234" y="1865"/>
                  <a:pt x="18769" y="1718"/>
                  <a:pt x="18275" y="1718"/>
                </a:cubicBezTo>
                <a:cubicBezTo>
                  <a:pt x="17869" y="1718"/>
                  <a:pt x="17550" y="1816"/>
                  <a:pt x="17346" y="2062"/>
                </a:cubicBezTo>
                <a:cubicBezTo>
                  <a:pt x="17114" y="2307"/>
                  <a:pt x="16998" y="2651"/>
                  <a:pt x="16998" y="3142"/>
                </a:cubicBezTo>
                <a:cubicBezTo>
                  <a:pt x="16998" y="3485"/>
                  <a:pt x="17056" y="3780"/>
                  <a:pt x="17201" y="3976"/>
                </a:cubicBezTo>
                <a:cubicBezTo>
                  <a:pt x="17346" y="4222"/>
                  <a:pt x="17608" y="4418"/>
                  <a:pt x="17985" y="4615"/>
                </a:cubicBezTo>
                <a:lnTo>
                  <a:pt x="19001" y="5155"/>
                </a:lnTo>
                <a:cubicBezTo>
                  <a:pt x="19524" y="5449"/>
                  <a:pt x="19872" y="5842"/>
                  <a:pt x="20104" y="6284"/>
                </a:cubicBezTo>
                <a:cubicBezTo>
                  <a:pt x="20337" y="6775"/>
                  <a:pt x="20424" y="7315"/>
                  <a:pt x="20424" y="7953"/>
                </a:cubicBezTo>
                <a:cubicBezTo>
                  <a:pt x="20424" y="8493"/>
                  <a:pt x="20366" y="8935"/>
                  <a:pt x="20250" y="9327"/>
                </a:cubicBezTo>
                <a:cubicBezTo>
                  <a:pt x="20133" y="9720"/>
                  <a:pt x="19959" y="10113"/>
                  <a:pt x="19727" y="10407"/>
                </a:cubicBezTo>
                <a:cubicBezTo>
                  <a:pt x="19495" y="10702"/>
                  <a:pt x="19234" y="10947"/>
                  <a:pt x="18943" y="11095"/>
                </a:cubicBezTo>
                <a:cubicBezTo>
                  <a:pt x="18624" y="11193"/>
                  <a:pt x="18275" y="11242"/>
                  <a:pt x="17927" y="11242"/>
                </a:cubicBezTo>
                <a:cubicBezTo>
                  <a:pt x="17550" y="11242"/>
                  <a:pt x="17201" y="11193"/>
                  <a:pt x="16824" y="11045"/>
                </a:cubicBezTo>
                <a:cubicBezTo>
                  <a:pt x="16475" y="10898"/>
                  <a:pt x="16185" y="10751"/>
                  <a:pt x="16011" y="10555"/>
                </a:cubicBezTo>
                <a:cubicBezTo>
                  <a:pt x="15895" y="10456"/>
                  <a:pt x="15837" y="10309"/>
                  <a:pt x="15808" y="10211"/>
                </a:cubicBezTo>
                <a:cubicBezTo>
                  <a:pt x="15779" y="10113"/>
                  <a:pt x="15779" y="9965"/>
                  <a:pt x="15779" y="9867"/>
                </a:cubicBezTo>
                <a:lnTo>
                  <a:pt x="15779" y="9278"/>
                </a:lnTo>
                <a:cubicBezTo>
                  <a:pt x="15779" y="9033"/>
                  <a:pt x="15837" y="8885"/>
                  <a:pt x="15953" y="8885"/>
                </a:cubicBezTo>
                <a:cubicBezTo>
                  <a:pt x="15982" y="8885"/>
                  <a:pt x="16040" y="8885"/>
                  <a:pt x="16069" y="8935"/>
                </a:cubicBezTo>
                <a:cubicBezTo>
                  <a:pt x="16127" y="8984"/>
                  <a:pt x="16185" y="8984"/>
                  <a:pt x="16243" y="9082"/>
                </a:cubicBezTo>
                <a:cubicBezTo>
                  <a:pt x="16475" y="9278"/>
                  <a:pt x="16737" y="9425"/>
                  <a:pt x="17027" y="9524"/>
                </a:cubicBezTo>
                <a:cubicBezTo>
                  <a:pt x="17317" y="9622"/>
                  <a:pt x="17579" y="9671"/>
                  <a:pt x="17869" y="9671"/>
                </a:cubicBezTo>
                <a:cubicBezTo>
                  <a:pt x="18304" y="9671"/>
                  <a:pt x="18653" y="9524"/>
                  <a:pt x="18914" y="9278"/>
                </a:cubicBezTo>
                <a:cubicBezTo>
                  <a:pt x="19146" y="9033"/>
                  <a:pt x="19292" y="8640"/>
                  <a:pt x="19292" y="8149"/>
                </a:cubicBezTo>
                <a:cubicBezTo>
                  <a:pt x="19292" y="7805"/>
                  <a:pt x="19234" y="7511"/>
                  <a:pt x="19088" y="7315"/>
                </a:cubicBezTo>
                <a:cubicBezTo>
                  <a:pt x="18972" y="7069"/>
                  <a:pt x="18711" y="6873"/>
                  <a:pt x="18363" y="6676"/>
                </a:cubicBezTo>
                <a:lnTo>
                  <a:pt x="17346" y="6136"/>
                </a:lnTo>
                <a:cubicBezTo>
                  <a:pt x="16824" y="5842"/>
                  <a:pt x="16446" y="5449"/>
                  <a:pt x="16214" y="4909"/>
                </a:cubicBezTo>
                <a:cubicBezTo>
                  <a:pt x="15982" y="4369"/>
                  <a:pt x="15866" y="3780"/>
                  <a:pt x="15866" y="3191"/>
                </a:cubicBezTo>
                <a:cubicBezTo>
                  <a:pt x="15866" y="2700"/>
                  <a:pt x="15924" y="2258"/>
                  <a:pt x="16069" y="1865"/>
                </a:cubicBezTo>
                <a:cubicBezTo>
                  <a:pt x="16185" y="1473"/>
                  <a:pt x="16359" y="1129"/>
                  <a:pt x="16563" y="884"/>
                </a:cubicBezTo>
                <a:cubicBezTo>
                  <a:pt x="16766" y="589"/>
                  <a:pt x="17027" y="393"/>
                  <a:pt x="17288" y="245"/>
                </a:cubicBezTo>
                <a:cubicBezTo>
                  <a:pt x="17579" y="98"/>
                  <a:pt x="17869" y="49"/>
                  <a:pt x="18188" y="49"/>
                </a:cubicBezTo>
                <a:close/>
                <a:moveTo>
                  <a:pt x="3614" y="0"/>
                </a:moveTo>
                <a:cubicBezTo>
                  <a:pt x="4456" y="0"/>
                  <a:pt x="5066" y="344"/>
                  <a:pt x="5472" y="982"/>
                </a:cubicBezTo>
                <a:cubicBezTo>
                  <a:pt x="5879" y="1620"/>
                  <a:pt x="6053" y="2602"/>
                  <a:pt x="6053" y="3927"/>
                </a:cubicBezTo>
                <a:lnTo>
                  <a:pt x="6053" y="7805"/>
                </a:lnTo>
                <a:lnTo>
                  <a:pt x="6024" y="7805"/>
                </a:lnTo>
                <a:cubicBezTo>
                  <a:pt x="6024" y="8247"/>
                  <a:pt x="6053" y="8591"/>
                  <a:pt x="6111" y="8885"/>
                </a:cubicBezTo>
                <a:cubicBezTo>
                  <a:pt x="6169" y="9131"/>
                  <a:pt x="6227" y="9425"/>
                  <a:pt x="6343" y="9720"/>
                </a:cubicBezTo>
                <a:cubicBezTo>
                  <a:pt x="6372" y="9818"/>
                  <a:pt x="6401" y="9916"/>
                  <a:pt x="6401" y="10015"/>
                </a:cubicBezTo>
                <a:cubicBezTo>
                  <a:pt x="6401" y="10162"/>
                  <a:pt x="6343" y="10260"/>
                  <a:pt x="6256" y="10358"/>
                </a:cubicBezTo>
                <a:lnTo>
                  <a:pt x="5821" y="10849"/>
                </a:lnTo>
                <a:cubicBezTo>
                  <a:pt x="5763" y="10898"/>
                  <a:pt x="5704" y="10947"/>
                  <a:pt x="5646" y="10947"/>
                </a:cubicBezTo>
                <a:cubicBezTo>
                  <a:pt x="5559" y="10947"/>
                  <a:pt x="5501" y="10898"/>
                  <a:pt x="5443" y="10800"/>
                </a:cubicBezTo>
                <a:cubicBezTo>
                  <a:pt x="5356" y="10653"/>
                  <a:pt x="5269" y="10456"/>
                  <a:pt x="5182" y="10260"/>
                </a:cubicBezTo>
                <a:cubicBezTo>
                  <a:pt x="5124" y="10064"/>
                  <a:pt x="5037" y="9818"/>
                  <a:pt x="4979" y="9573"/>
                </a:cubicBezTo>
                <a:cubicBezTo>
                  <a:pt x="4427" y="10653"/>
                  <a:pt x="3730" y="11242"/>
                  <a:pt x="2888" y="11242"/>
                </a:cubicBezTo>
                <a:cubicBezTo>
                  <a:pt x="2308" y="11242"/>
                  <a:pt x="1814" y="10947"/>
                  <a:pt x="1466" y="10407"/>
                </a:cubicBezTo>
                <a:cubicBezTo>
                  <a:pt x="1117" y="9818"/>
                  <a:pt x="943" y="9082"/>
                  <a:pt x="943" y="8100"/>
                </a:cubicBezTo>
                <a:cubicBezTo>
                  <a:pt x="943" y="7069"/>
                  <a:pt x="1146" y="6284"/>
                  <a:pt x="1582" y="5645"/>
                </a:cubicBezTo>
                <a:cubicBezTo>
                  <a:pt x="2017" y="5007"/>
                  <a:pt x="2598" y="4713"/>
                  <a:pt x="3324" y="4713"/>
                </a:cubicBezTo>
                <a:cubicBezTo>
                  <a:pt x="3556" y="4713"/>
                  <a:pt x="3817" y="4762"/>
                  <a:pt x="4079" y="4811"/>
                </a:cubicBezTo>
                <a:cubicBezTo>
                  <a:pt x="4340" y="4860"/>
                  <a:pt x="4601" y="4958"/>
                  <a:pt x="4892" y="5056"/>
                </a:cubicBezTo>
                <a:lnTo>
                  <a:pt x="4892" y="4173"/>
                </a:lnTo>
                <a:cubicBezTo>
                  <a:pt x="4892" y="3289"/>
                  <a:pt x="4775" y="2602"/>
                  <a:pt x="4543" y="2258"/>
                </a:cubicBezTo>
                <a:cubicBezTo>
                  <a:pt x="4311" y="1865"/>
                  <a:pt x="3934" y="1718"/>
                  <a:pt x="3382" y="1718"/>
                </a:cubicBezTo>
                <a:cubicBezTo>
                  <a:pt x="3121" y="1718"/>
                  <a:pt x="2888" y="1767"/>
                  <a:pt x="2627" y="1865"/>
                </a:cubicBezTo>
                <a:cubicBezTo>
                  <a:pt x="2366" y="1964"/>
                  <a:pt x="2104" y="2111"/>
                  <a:pt x="1872" y="2258"/>
                </a:cubicBezTo>
                <a:cubicBezTo>
                  <a:pt x="1756" y="2356"/>
                  <a:pt x="1669" y="2405"/>
                  <a:pt x="1611" y="2405"/>
                </a:cubicBezTo>
                <a:cubicBezTo>
                  <a:pt x="1553" y="2405"/>
                  <a:pt x="1524" y="2455"/>
                  <a:pt x="1495" y="2455"/>
                </a:cubicBezTo>
                <a:cubicBezTo>
                  <a:pt x="1408" y="2455"/>
                  <a:pt x="1350" y="2307"/>
                  <a:pt x="1350" y="2062"/>
                </a:cubicBezTo>
                <a:lnTo>
                  <a:pt x="1350" y="1473"/>
                </a:lnTo>
                <a:cubicBezTo>
                  <a:pt x="1350" y="1276"/>
                  <a:pt x="1379" y="1129"/>
                  <a:pt x="1408" y="1031"/>
                </a:cubicBezTo>
                <a:cubicBezTo>
                  <a:pt x="1437" y="933"/>
                  <a:pt x="1495" y="884"/>
                  <a:pt x="1611" y="785"/>
                </a:cubicBezTo>
                <a:cubicBezTo>
                  <a:pt x="1872" y="589"/>
                  <a:pt x="2163" y="393"/>
                  <a:pt x="2511" y="245"/>
                </a:cubicBezTo>
                <a:cubicBezTo>
                  <a:pt x="2859" y="98"/>
                  <a:pt x="3237" y="0"/>
                  <a:pt x="3614" y="0"/>
                </a:cubicBezTo>
                <a:close/>
              </a:path>
            </a:pathLst>
          </a:custGeom>
          <a:solidFill>
            <a:srgbClr val="FFFFFF"/>
          </a:solidFill>
          <a:ln w="12700">
            <a:miter lim="400000"/>
          </a:ln>
        </p:spPr>
        <p:txBody>
          <a:bodyPr lIns="146304" tIns="146304" rIns="146304" bIns="146304" anchor="ctr"/>
          <a:lstStyle/>
          <a:p>
            <a:pPr>
              <a:defRPr sz="3600">
                <a:solidFill>
                  <a:srgbClr val="FFFFFF"/>
                </a:solidFill>
              </a:defRPr>
            </a:pPr>
            <a:endParaRPr/>
          </a:p>
        </p:txBody>
      </p:sp>
      <p:sp>
        <p:nvSpPr>
          <p:cNvPr id="14" name="TextBox 56"/>
          <p:cNvSpPr txBox="1"/>
          <p:nvPr/>
        </p:nvSpPr>
        <p:spPr>
          <a:xfrm>
            <a:off x="3362080" y="3435127"/>
            <a:ext cx="4486520" cy="7941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lvl1pPr>
              <a:lnSpc>
                <a:spcPct val="90000"/>
              </a:lnSpc>
              <a:spcBef>
                <a:spcPts val="1800"/>
              </a:spcBef>
              <a:defRPr sz="5200" spc="1200">
                <a:solidFill>
                  <a:srgbClr val="FFFFFF"/>
                </a:solidFill>
                <a:latin typeface="Amazon Ember Medium"/>
                <a:ea typeface="Amazon Ember Medium"/>
                <a:cs typeface="Amazon Ember Medium"/>
                <a:sym typeface="Amazon Ember Medium"/>
              </a:defRPr>
            </a:lvl1pPr>
          </a:lstStyle>
          <a:p>
            <a:r>
              <a:t>SUMMIT</a:t>
            </a:r>
          </a:p>
        </p:txBody>
      </p:sp>
      <p:sp>
        <p:nvSpPr>
          <p:cNvPr id="15" name="Body Level One…"/>
          <p:cNvSpPr txBox="1">
            <a:spLocks noGrp="1"/>
          </p:cNvSpPr>
          <p:nvPr>
            <p:ph type="body" sz="quarter" idx="1"/>
          </p:nvPr>
        </p:nvSpPr>
        <p:spPr>
          <a:xfrm>
            <a:off x="3362080" y="4270635"/>
            <a:ext cx="9869733" cy="553999"/>
          </a:xfrm>
          <a:prstGeom prst="rect">
            <a:avLst/>
          </a:prstGeom>
        </p:spPr>
        <p:txBody>
          <a:bodyPr lIns="0" tIns="0" rIns="0" bIns="0">
            <a:normAutofit/>
          </a:bodyPr>
          <a:lstStyle>
            <a:lvl1pPr defTabSz="1097212">
              <a:spcBef>
                <a:spcPts val="1800"/>
              </a:spcBef>
              <a:defRPr sz="4000" spc="600">
                <a:latin typeface="Amazon Ember Light"/>
                <a:ea typeface="Amazon Ember Light"/>
                <a:cs typeface="Amazon Ember Light"/>
                <a:sym typeface="Amazon Ember Light"/>
              </a:defRPr>
            </a:lvl1pPr>
            <a:lvl2pPr defTabSz="1097212">
              <a:spcBef>
                <a:spcPts val="1800"/>
              </a:spcBef>
              <a:defRPr sz="4000" spc="600">
                <a:latin typeface="Amazon Ember Light"/>
                <a:ea typeface="Amazon Ember Light"/>
                <a:cs typeface="Amazon Ember Light"/>
                <a:sym typeface="Amazon Ember Light"/>
              </a:defRPr>
            </a:lvl2pPr>
            <a:lvl3pPr defTabSz="1097212">
              <a:spcBef>
                <a:spcPts val="1800"/>
              </a:spcBef>
              <a:defRPr sz="4000" spc="600">
                <a:latin typeface="Amazon Ember Light"/>
                <a:ea typeface="Amazon Ember Light"/>
                <a:cs typeface="Amazon Ember Light"/>
                <a:sym typeface="Amazon Ember Light"/>
              </a:defRPr>
            </a:lvl3pPr>
            <a:lvl4pPr defTabSz="1097212">
              <a:spcBef>
                <a:spcPts val="1800"/>
              </a:spcBef>
              <a:defRPr sz="4000" spc="600">
                <a:latin typeface="Amazon Ember Light"/>
                <a:ea typeface="Amazon Ember Light"/>
                <a:cs typeface="Amazon Ember Light"/>
                <a:sym typeface="Amazon Ember Light"/>
              </a:defRPr>
            </a:lvl4pPr>
            <a:lvl5pPr defTabSz="1097212">
              <a:spcBef>
                <a:spcPts val="1800"/>
              </a:spcBef>
              <a:defRPr sz="4000" spc="600">
                <a:latin typeface="Amazon Ember Light"/>
                <a:ea typeface="Amazon Ember Light"/>
                <a:cs typeface="Amazon Ember Light"/>
                <a:sym typeface="Amazon Ember Light"/>
              </a:defRPr>
            </a:lvl5p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xfrm>
            <a:off x="7071359" y="7408545"/>
            <a:ext cx="3413761" cy="438150"/>
          </a:xfrm>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_and_Full_Image">
    <p:spTree>
      <p:nvGrpSpPr>
        <p:cNvPr id="1" name=""/>
        <p:cNvGrpSpPr/>
        <p:nvPr/>
      </p:nvGrpSpPr>
      <p:grpSpPr>
        <a:xfrm>
          <a:off x="0" y="0"/>
          <a:ext cx="0" cy="0"/>
          <a:chOff x="0" y="0"/>
          <a:chExt cx="0" cy="0"/>
        </a:xfrm>
      </p:grpSpPr>
      <p:sp>
        <p:nvSpPr>
          <p:cNvPr id="137"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sp>
        <p:nvSpPr>
          <p:cNvPr id="141" name="Picture Placeholder 7"/>
          <p:cNvSpPr>
            <a:spLocks noGrp="1"/>
          </p:cNvSpPr>
          <p:nvPr>
            <p:ph type="pic" idx="13"/>
          </p:nvPr>
        </p:nvSpPr>
        <p:spPr>
          <a:xfrm>
            <a:off x="306324" y="1427010"/>
            <a:ext cx="14017753" cy="5716068"/>
          </a:xfrm>
          <a:prstGeom prst="rect">
            <a:avLst/>
          </a:prstGeom>
        </p:spPr>
        <p:txBody>
          <a:bodyPr tIns="45719" bIns="45719"/>
          <a:lstStyle/>
          <a:p>
            <a:endParaRPr/>
          </a:p>
        </p:txBody>
      </p:sp>
      <p:sp>
        <p:nvSpPr>
          <p:cNvPr id="142" name="Title Text"/>
          <p:cNvSpPr txBox="1">
            <a:spLocks noGrp="1"/>
          </p:cNvSpPr>
          <p:nvPr>
            <p:ph type="title"/>
          </p:nvPr>
        </p:nvSpPr>
        <p:spPr>
          <a:xfrm>
            <a:off x="323088" y="347412"/>
            <a:ext cx="14017753" cy="1079599"/>
          </a:xfrm>
          <a:prstGeom prst="rect">
            <a:avLst/>
          </a:prstGeom>
        </p:spPr>
        <p:txBody>
          <a:bodyPr>
            <a:normAutofit/>
          </a:bodyPr>
          <a:lstStyle/>
          <a:p>
            <a:r>
              <a:t>Title Text</a:t>
            </a:r>
          </a:p>
        </p:txBody>
      </p:sp>
      <p:sp>
        <p:nvSpPr>
          <p:cNvPr id="143" name="Body Level One…"/>
          <p:cNvSpPr txBox="1">
            <a:spLocks noGrp="1"/>
          </p:cNvSpPr>
          <p:nvPr>
            <p:ph type="body" sz="quarter" idx="1"/>
          </p:nvPr>
        </p:nvSpPr>
        <p:spPr>
          <a:xfrm>
            <a:off x="323088" y="1427010"/>
            <a:ext cx="7310437" cy="849464"/>
          </a:xfrm>
          <a:prstGeom prst="rect">
            <a:avLst/>
          </a:prstGeom>
        </p:spPr>
        <p:txBody>
          <a:bodyPr lIns="146304" tIns="146304" rIns="146304" bIns="146304">
            <a:normAutofit/>
          </a:bodyPr>
          <a:lstStyle>
            <a:lvl1pPr>
              <a:spcBef>
                <a:spcPts val="900"/>
              </a:spcBef>
              <a:defRPr sz="4000"/>
            </a:lvl1pPr>
            <a:lvl2pPr>
              <a:spcBef>
                <a:spcPts val="900"/>
              </a:spcBef>
              <a:defRPr sz="4000"/>
            </a:lvl2pPr>
            <a:lvl3pPr>
              <a:spcBef>
                <a:spcPts val="900"/>
              </a:spcBef>
              <a:defRPr sz="4000"/>
            </a:lvl3pPr>
            <a:lvl4pPr>
              <a:spcBef>
                <a:spcPts val="900"/>
              </a:spcBef>
              <a:defRPr sz="4000"/>
            </a:lvl4pPr>
            <a:lvl5pPr>
              <a:spcBef>
                <a:spcPts val="900"/>
              </a:spcBef>
              <a:defRPr sz="4000"/>
            </a:lvl5pPr>
          </a:lstStyle>
          <a:p>
            <a:r>
              <a:t>Body Level One</a:t>
            </a:r>
          </a:p>
          <a:p>
            <a:pPr lvl="1"/>
            <a:r>
              <a:t>Body Level Two</a:t>
            </a:r>
          </a:p>
          <a:p>
            <a:pPr lvl="2"/>
            <a:r>
              <a:t>Body Level Three</a:t>
            </a:r>
          </a:p>
          <a:p>
            <a:pPr lvl="3"/>
            <a:r>
              <a:t>Body Level Four</a:t>
            </a:r>
          </a:p>
          <a:p>
            <a:pPr lvl="4"/>
            <a:r>
              <a:t>Body Level Five</a:t>
            </a:r>
          </a:p>
        </p:txBody>
      </p:sp>
      <p:sp>
        <p:nvSpPr>
          <p:cNvPr id="1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 name="TextBox 11"/>
          <p:cNvSpPr txBox="1"/>
          <p:nvPr userDrawn="1"/>
        </p:nvSpPr>
        <p:spPr>
          <a:xfrm>
            <a:off x="534104" y="7458880"/>
            <a:ext cx="3692930" cy="2794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rPr dirty="0" err="1"/>
              <a:t>WordCamp</a:t>
            </a:r>
            <a:r>
              <a:rPr dirty="0"/>
              <a:t> </a:t>
            </a:r>
            <a:r>
              <a:rPr dirty="0" err="1"/>
              <a:t>Niš</a:t>
            </a:r>
            <a:r>
              <a:rPr dirty="0"/>
              <a:t> 2019</a:t>
            </a:r>
          </a:p>
        </p:txBody>
      </p:sp>
    </p:spTree>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ontent_and_Image">
    <p:spTree>
      <p:nvGrpSpPr>
        <p:cNvPr id="1" name=""/>
        <p:cNvGrpSpPr/>
        <p:nvPr/>
      </p:nvGrpSpPr>
      <p:grpSpPr>
        <a:xfrm>
          <a:off x="0" y="0"/>
          <a:ext cx="0" cy="0"/>
          <a:chOff x="0" y="0"/>
          <a:chExt cx="0" cy="0"/>
        </a:xfrm>
      </p:grpSpPr>
      <p:sp>
        <p:nvSpPr>
          <p:cNvPr id="151"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sp>
        <p:nvSpPr>
          <p:cNvPr id="155" name="Rectangle 4"/>
          <p:cNvSpPr/>
          <p:nvPr/>
        </p:nvSpPr>
        <p:spPr>
          <a:xfrm>
            <a:off x="5381842" y="7539581"/>
            <a:ext cx="5752323" cy="338095"/>
          </a:xfrm>
          <a:prstGeom prst="rect">
            <a:avLst/>
          </a:prstGeom>
          <a:solidFill>
            <a:srgbClr val="000000"/>
          </a:solidFill>
          <a:ln w="12700">
            <a:miter lim="400000"/>
          </a:ln>
        </p:spPr>
        <p:txBody>
          <a:bodyPr lIns="146304" tIns="146304" rIns="146304" bIns="146304"/>
          <a:lstStyle/>
          <a:p>
            <a:pPr algn="ctr" defTabSz="932471">
              <a:lnSpc>
                <a:spcPct val="90000"/>
              </a:lnSpc>
              <a:defRPr sz="2400">
                <a:solidFill>
                  <a:srgbClr val="FFFFFF"/>
                </a:solidFill>
              </a:defRPr>
            </a:pPr>
            <a:endParaRPr/>
          </a:p>
        </p:txBody>
      </p:sp>
      <p:sp>
        <p:nvSpPr>
          <p:cNvPr id="156" name="Title Text"/>
          <p:cNvSpPr txBox="1">
            <a:spLocks noGrp="1"/>
          </p:cNvSpPr>
          <p:nvPr>
            <p:ph type="title"/>
          </p:nvPr>
        </p:nvSpPr>
        <p:spPr>
          <a:xfrm>
            <a:off x="323088" y="347412"/>
            <a:ext cx="6260590" cy="1618548"/>
          </a:xfrm>
          <a:prstGeom prst="rect">
            <a:avLst/>
          </a:prstGeom>
        </p:spPr>
        <p:txBody>
          <a:bodyPr>
            <a:normAutofit/>
          </a:bodyPr>
          <a:lstStyle/>
          <a:p>
            <a:r>
              <a:t>Title Text</a:t>
            </a:r>
          </a:p>
        </p:txBody>
      </p:sp>
      <p:sp>
        <p:nvSpPr>
          <p:cNvPr id="157" name="Picture Placeholder 7"/>
          <p:cNvSpPr>
            <a:spLocks noGrp="1"/>
          </p:cNvSpPr>
          <p:nvPr>
            <p:ph type="pic" idx="13"/>
          </p:nvPr>
        </p:nvSpPr>
        <p:spPr>
          <a:xfrm>
            <a:off x="7315200" y="0"/>
            <a:ext cx="7315200" cy="8229600"/>
          </a:xfrm>
          <a:prstGeom prst="rect">
            <a:avLst/>
          </a:prstGeom>
        </p:spPr>
        <p:txBody>
          <a:bodyPr tIns="45719" bIns="45719"/>
          <a:lstStyle/>
          <a:p>
            <a:endParaRPr/>
          </a:p>
        </p:txBody>
      </p:sp>
      <p:sp>
        <p:nvSpPr>
          <p:cNvPr id="158" name="Body Level One…"/>
          <p:cNvSpPr txBox="1">
            <a:spLocks noGrp="1"/>
          </p:cNvSpPr>
          <p:nvPr>
            <p:ph type="body" sz="quarter" idx="1"/>
          </p:nvPr>
        </p:nvSpPr>
        <p:spPr>
          <a:xfrm>
            <a:off x="323088" y="2432854"/>
            <a:ext cx="6260593" cy="2265237"/>
          </a:xfrm>
          <a:prstGeom prst="rect">
            <a:avLst/>
          </a:prstGeom>
        </p:spPr>
        <p:txBody>
          <a:bodyPr lIns="146304" tIns="146304" rIns="146304" bIns="146304">
            <a:normAutofit/>
          </a:bodyPr>
          <a:lstStyle/>
          <a:p>
            <a:r>
              <a:t>Body Level One</a:t>
            </a:r>
          </a:p>
          <a:p>
            <a:pPr lvl="1"/>
            <a:r>
              <a:t>Body Level Two</a:t>
            </a:r>
          </a:p>
          <a:p>
            <a:pPr lvl="2"/>
            <a:r>
              <a:t>Body Level Three</a:t>
            </a:r>
          </a:p>
          <a:p>
            <a:pPr lvl="3"/>
            <a:r>
              <a:t>Body Level Four</a:t>
            </a:r>
          </a:p>
          <a:p>
            <a:pPr lvl="4"/>
            <a:r>
              <a:t>Body Level Five</a:t>
            </a:r>
          </a:p>
        </p:txBody>
      </p:sp>
      <p:sp>
        <p:nvSpPr>
          <p:cNvPr id="1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extBox 11"/>
          <p:cNvSpPr txBox="1"/>
          <p:nvPr userDrawn="1"/>
        </p:nvSpPr>
        <p:spPr>
          <a:xfrm>
            <a:off x="534104" y="7458880"/>
            <a:ext cx="3692930" cy="2794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rPr dirty="0" err="1"/>
              <a:t>WordCamp</a:t>
            </a:r>
            <a:r>
              <a:rPr dirty="0"/>
              <a:t> </a:t>
            </a:r>
            <a:r>
              <a:rPr dirty="0" err="1"/>
              <a:t>Niš</a:t>
            </a:r>
            <a:r>
              <a:rPr dirty="0"/>
              <a:t> 2019</a:t>
            </a:r>
          </a:p>
        </p:txBody>
      </p:sp>
    </p:spTree>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mbed_Video">
    <p:spTree>
      <p:nvGrpSpPr>
        <p:cNvPr id="1" name=""/>
        <p:cNvGrpSpPr/>
        <p:nvPr/>
      </p:nvGrpSpPr>
      <p:grpSpPr>
        <a:xfrm>
          <a:off x="0" y="0"/>
          <a:ext cx="0" cy="0"/>
          <a:chOff x="0" y="0"/>
          <a:chExt cx="0" cy="0"/>
        </a:xfrm>
      </p:grpSpPr>
      <p:sp>
        <p:nvSpPr>
          <p:cNvPr id="166" name="Media Placeholder 3"/>
          <p:cNvSpPr>
            <a:spLocks noGrp="1"/>
          </p:cNvSpPr>
          <p:nvPr>
            <p:ph type="media" sz="quarter" idx="13"/>
          </p:nvPr>
        </p:nvSpPr>
        <p:spPr>
          <a:xfrm>
            <a:off x="0" y="3800867"/>
            <a:ext cx="14630400" cy="627866"/>
          </a:xfrm>
          <a:prstGeom prst="rect">
            <a:avLst/>
          </a:prstGeom>
        </p:spPr>
        <p:txBody>
          <a:bodyPr tIns="45719" bIns="45719"/>
          <a:lstStyle/>
          <a:p>
            <a:endParaRPr/>
          </a:p>
        </p:txBody>
      </p:sp>
      <p:sp>
        <p:nvSpPr>
          <p:cNvPr id="1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ection_1">
    <p:spTree>
      <p:nvGrpSpPr>
        <p:cNvPr id="1" name=""/>
        <p:cNvGrpSpPr/>
        <p:nvPr/>
      </p:nvGrpSpPr>
      <p:grpSpPr>
        <a:xfrm>
          <a:off x="0" y="0"/>
          <a:ext cx="0" cy="0"/>
          <a:chOff x="0" y="0"/>
          <a:chExt cx="0" cy="0"/>
        </a:xfrm>
      </p:grpSpPr>
      <p:pic>
        <p:nvPicPr>
          <p:cNvPr id="188" name="Picture 6" descr="Picture 6"/>
          <p:cNvPicPr>
            <a:picLocks noChangeAspect="1"/>
          </p:cNvPicPr>
          <p:nvPr userDrawn="1"/>
        </p:nvPicPr>
        <p:blipFill>
          <a:blip r:embed="rId2">
            <a:extLst/>
          </a:blip>
          <a:stretch>
            <a:fillRect/>
          </a:stretch>
        </p:blipFill>
        <p:spPr>
          <a:xfrm>
            <a:off x="0" y="0"/>
            <a:ext cx="14630400" cy="8229600"/>
          </a:xfrm>
          <a:prstGeom prst="rect">
            <a:avLst/>
          </a:prstGeom>
          <a:ln w="12700">
            <a:miter lim="400000"/>
          </a:ln>
        </p:spPr>
      </p:pic>
      <p:sp>
        <p:nvSpPr>
          <p:cNvPr id="189" name="Title Text"/>
          <p:cNvSpPr txBox="1">
            <a:spLocks noGrp="1"/>
          </p:cNvSpPr>
          <p:nvPr>
            <p:ph type="title"/>
          </p:nvPr>
        </p:nvSpPr>
        <p:spPr>
          <a:xfrm>
            <a:off x="323850" y="3444973"/>
            <a:ext cx="12908726" cy="1126463"/>
          </a:xfrm>
          <a:prstGeom prst="rect">
            <a:avLst/>
          </a:prstGeom>
        </p:spPr>
        <p:txBody>
          <a:bodyPr>
            <a:normAutofit/>
          </a:bodyPr>
          <a:lstStyle>
            <a:lvl1pPr>
              <a:defRPr sz="6000" spc="-117"/>
            </a:lvl1pPr>
          </a:lstStyle>
          <a:p>
            <a:r>
              <a:t>Title Text</a:t>
            </a:r>
          </a:p>
        </p:txBody>
      </p:sp>
      <p:sp>
        <p:nvSpPr>
          <p:cNvPr id="193"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sp>
        <p:nvSpPr>
          <p:cNvPr id="194" name="Slide Number"/>
          <p:cNvSpPr txBox="1">
            <a:spLocks noGrp="1"/>
          </p:cNvSpPr>
          <p:nvPr>
            <p:ph type="sldNum" sz="quarter" idx="2"/>
          </p:nvPr>
        </p:nvSpPr>
        <p:spPr>
          <a:xfrm>
            <a:off x="7071359" y="7408545"/>
            <a:ext cx="3413761" cy="438150"/>
          </a:xfrm>
          <a:prstGeom prst="rect">
            <a:avLst/>
          </a:prstGeom>
        </p:spPr>
        <p:txBody>
          <a:bodyPr/>
          <a:lstStyle/>
          <a:p>
            <a:fld id="{86CB4B4D-7CA3-9044-876B-883B54F8677D}" type="slidenum">
              <a:t>‹#›</a:t>
            </a:fld>
            <a:endParaRPr/>
          </a:p>
        </p:txBody>
      </p:sp>
      <p:sp>
        <p:nvSpPr>
          <p:cNvPr id="10" name="TextBox 11"/>
          <p:cNvSpPr txBox="1"/>
          <p:nvPr userDrawn="1"/>
        </p:nvSpPr>
        <p:spPr>
          <a:xfrm>
            <a:off x="534104" y="7458880"/>
            <a:ext cx="3692930" cy="2794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rPr dirty="0" err="1"/>
              <a:t>WordCamp</a:t>
            </a:r>
            <a:r>
              <a:rPr dirty="0"/>
              <a:t> </a:t>
            </a:r>
            <a:r>
              <a:rPr dirty="0" err="1"/>
              <a:t>Niš</a:t>
            </a:r>
            <a:r>
              <a:rPr dirty="0"/>
              <a:t> 2019</a:t>
            </a:r>
          </a:p>
        </p:txBody>
      </p:sp>
    </p:spTree>
  </p:cSld>
  <p:clrMapOvr>
    <a:masterClrMapping/>
  </p:clrMapOvr>
  <p:transition spd="med"/>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Video_1">
    <p:spTree>
      <p:nvGrpSpPr>
        <p:cNvPr id="1" name=""/>
        <p:cNvGrpSpPr/>
        <p:nvPr/>
      </p:nvGrpSpPr>
      <p:grpSpPr>
        <a:xfrm>
          <a:off x="0" y="0"/>
          <a:ext cx="0" cy="0"/>
          <a:chOff x="0" y="0"/>
          <a:chExt cx="0" cy="0"/>
        </a:xfrm>
      </p:grpSpPr>
      <p:pic>
        <p:nvPicPr>
          <p:cNvPr id="201" name="summitpink" descr="summitpink"/>
          <p:cNvPicPr>
            <a:picLocks noChangeAspect="1"/>
          </p:cNvPicPr>
          <p:nvPr/>
        </p:nvPicPr>
        <p:blipFill>
          <a:blip r:embed="rId2">
            <a:extLst/>
          </a:blip>
          <a:stretch>
            <a:fillRect/>
          </a:stretch>
        </p:blipFill>
        <p:spPr>
          <a:xfrm>
            <a:off x="0" y="0"/>
            <a:ext cx="14630400" cy="8229600"/>
          </a:xfrm>
          <a:prstGeom prst="rect">
            <a:avLst/>
          </a:prstGeom>
          <a:ln w="12700">
            <a:miter lim="400000"/>
          </a:ln>
        </p:spPr>
      </p:pic>
      <p:sp>
        <p:nvSpPr>
          <p:cNvPr id="202" name="Title Text"/>
          <p:cNvSpPr txBox="1">
            <a:spLocks noGrp="1"/>
          </p:cNvSpPr>
          <p:nvPr>
            <p:ph type="title"/>
          </p:nvPr>
        </p:nvSpPr>
        <p:spPr>
          <a:xfrm>
            <a:off x="322674" y="3444973"/>
            <a:ext cx="12908727" cy="1126463"/>
          </a:xfrm>
          <a:prstGeom prst="rect">
            <a:avLst/>
          </a:prstGeom>
        </p:spPr>
        <p:txBody>
          <a:bodyPr>
            <a:normAutofit/>
          </a:bodyPr>
          <a:lstStyle>
            <a:lvl1pPr>
              <a:defRPr sz="6000" spc="-117"/>
            </a:lvl1pPr>
          </a:lstStyle>
          <a:p>
            <a:r>
              <a:t>Title Text</a:t>
            </a:r>
          </a:p>
        </p:txBody>
      </p:sp>
      <p:sp>
        <p:nvSpPr>
          <p:cNvPr id="203"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grpSp>
        <p:nvGrpSpPr>
          <p:cNvPr id="206" name="Group 10"/>
          <p:cNvGrpSpPr/>
          <p:nvPr/>
        </p:nvGrpSpPr>
        <p:grpSpPr>
          <a:xfrm>
            <a:off x="534104" y="7437954"/>
            <a:ext cx="13627938" cy="321253"/>
            <a:chOff x="520874" y="-20926"/>
            <a:chExt cx="13627936" cy="321252"/>
          </a:xfrm>
        </p:grpSpPr>
        <p:sp>
          <p:nvSpPr>
            <p:cNvPr id="204" name="TextBox 11"/>
            <p:cNvSpPr txBox="1"/>
            <p:nvPr/>
          </p:nvSpPr>
          <p:spPr>
            <a:xfrm>
              <a:off x="520874" y="0"/>
              <a:ext cx="3692929"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t>WordCamp Niš 2019</a:t>
              </a:r>
            </a:p>
          </p:txBody>
        </p:sp>
        <p:sp>
          <p:nvSpPr>
            <p:cNvPr id="205" name="Freeform: Shape 12"/>
            <p:cNvSpPr/>
            <p:nvPr/>
          </p:nvSpPr>
          <p:spPr>
            <a:xfrm>
              <a:off x="13613327" y="-20927"/>
              <a:ext cx="535484" cy="321254"/>
            </a:xfrm>
            <a:custGeom>
              <a:avLst/>
              <a:gdLst/>
              <a:ahLst/>
              <a:cxnLst>
                <a:cxn ang="0">
                  <a:pos x="wd2" y="hd2"/>
                </a:cxn>
                <a:cxn ang="5400000">
                  <a:pos x="wd2" y="hd2"/>
                </a:cxn>
                <a:cxn ang="10800000">
                  <a:pos x="wd2" y="hd2"/>
                </a:cxn>
                <a:cxn ang="16200000">
                  <a:pos x="wd2" y="hd2"/>
                </a:cxn>
              </a:cxnLst>
              <a:rect l="0" t="0" r="r" b="b"/>
              <a:pathLst>
                <a:path w="21293" h="21600" extrusionOk="0">
                  <a:moveTo>
                    <a:pt x="334" y="14285"/>
                  </a:moveTo>
                  <a:cubicBezTo>
                    <a:pt x="3324" y="17231"/>
                    <a:pt x="7040" y="18998"/>
                    <a:pt x="10872" y="18998"/>
                  </a:cubicBezTo>
                  <a:cubicBezTo>
                    <a:pt x="13456" y="18998"/>
                    <a:pt x="16301" y="18115"/>
                    <a:pt x="18914" y="16200"/>
                  </a:cubicBezTo>
                  <a:cubicBezTo>
                    <a:pt x="19321" y="15955"/>
                    <a:pt x="19640" y="16642"/>
                    <a:pt x="19263" y="17133"/>
                  </a:cubicBezTo>
                  <a:cubicBezTo>
                    <a:pt x="16940" y="20029"/>
                    <a:pt x="13543" y="21600"/>
                    <a:pt x="10640" y="21600"/>
                  </a:cubicBezTo>
                  <a:cubicBezTo>
                    <a:pt x="6575" y="21600"/>
                    <a:pt x="2888" y="19047"/>
                    <a:pt x="101" y="14825"/>
                  </a:cubicBezTo>
                  <a:cubicBezTo>
                    <a:pt x="-131" y="14482"/>
                    <a:pt x="72" y="14040"/>
                    <a:pt x="334" y="14285"/>
                  </a:cubicBezTo>
                  <a:close/>
                  <a:moveTo>
                    <a:pt x="19723" y="13494"/>
                  </a:moveTo>
                  <a:cubicBezTo>
                    <a:pt x="20467" y="13475"/>
                    <a:pt x="21077" y="13721"/>
                    <a:pt x="21208" y="13991"/>
                  </a:cubicBezTo>
                  <a:cubicBezTo>
                    <a:pt x="21469" y="14531"/>
                    <a:pt x="21150" y="18213"/>
                    <a:pt x="19901" y="19980"/>
                  </a:cubicBezTo>
                  <a:cubicBezTo>
                    <a:pt x="19698" y="20275"/>
                    <a:pt x="19524" y="20127"/>
                    <a:pt x="19611" y="19735"/>
                  </a:cubicBezTo>
                  <a:cubicBezTo>
                    <a:pt x="19901" y="18556"/>
                    <a:pt x="20540" y="15905"/>
                    <a:pt x="20221" y="15267"/>
                  </a:cubicBezTo>
                  <a:cubicBezTo>
                    <a:pt x="19930" y="14629"/>
                    <a:pt x="18246" y="14973"/>
                    <a:pt x="17492" y="15120"/>
                  </a:cubicBezTo>
                  <a:cubicBezTo>
                    <a:pt x="17259" y="15169"/>
                    <a:pt x="17230" y="14825"/>
                    <a:pt x="17433" y="14580"/>
                  </a:cubicBezTo>
                  <a:cubicBezTo>
                    <a:pt x="18101" y="13795"/>
                    <a:pt x="18979" y="13512"/>
                    <a:pt x="19723" y="13494"/>
                  </a:cubicBezTo>
                  <a:close/>
                  <a:moveTo>
                    <a:pt x="3527" y="6087"/>
                  </a:moveTo>
                  <a:cubicBezTo>
                    <a:pt x="3063" y="6087"/>
                    <a:pt x="2714" y="6235"/>
                    <a:pt x="2482" y="6578"/>
                  </a:cubicBezTo>
                  <a:cubicBezTo>
                    <a:pt x="2250" y="6922"/>
                    <a:pt x="2134" y="7364"/>
                    <a:pt x="2134" y="7953"/>
                  </a:cubicBezTo>
                  <a:cubicBezTo>
                    <a:pt x="2134" y="8493"/>
                    <a:pt x="2221" y="8935"/>
                    <a:pt x="2395" y="9229"/>
                  </a:cubicBezTo>
                  <a:cubicBezTo>
                    <a:pt x="2569" y="9475"/>
                    <a:pt x="2830" y="9622"/>
                    <a:pt x="3150" y="9622"/>
                  </a:cubicBezTo>
                  <a:cubicBezTo>
                    <a:pt x="3382" y="9622"/>
                    <a:pt x="3614" y="9573"/>
                    <a:pt x="3875" y="9425"/>
                  </a:cubicBezTo>
                  <a:cubicBezTo>
                    <a:pt x="4137" y="9278"/>
                    <a:pt x="4340" y="9033"/>
                    <a:pt x="4543" y="8640"/>
                  </a:cubicBezTo>
                  <a:cubicBezTo>
                    <a:pt x="4659" y="8395"/>
                    <a:pt x="4746" y="8149"/>
                    <a:pt x="4775" y="7855"/>
                  </a:cubicBezTo>
                  <a:cubicBezTo>
                    <a:pt x="4834" y="7560"/>
                    <a:pt x="4834" y="7216"/>
                    <a:pt x="4834" y="6824"/>
                  </a:cubicBezTo>
                  <a:lnTo>
                    <a:pt x="4834" y="6333"/>
                  </a:lnTo>
                  <a:cubicBezTo>
                    <a:pt x="4630" y="6235"/>
                    <a:pt x="4398" y="6185"/>
                    <a:pt x="4195" y="6136"/>
                  </a:cubicBezTo>
                  <a:cubicBezTo>
                    <a:pt x="3963" y="6087"/>
                    <a:pt x="3759" y="6087"/>
                    <a:pt x="3527" y="6087"/>
                  </a:cubicBezTo>
                  <a:close/>
                  <a:moveTo>
                    <a:pt x="6866" y="295"/>
                  </a:moveTo>
                  <a:lnTo>
                    <a:pt x="7563" y="295"/>
                  </a:lnTo>
                  <a:cubicBezTo>
                    <a:pt x="7708" y="295"/>
                    <a:pt x="7795" y="344"/>
                    <a:pt x="7853" y="393"/>
                  </a:cubicBezTo>
                  <a:cubicBezTo>
                    <a:pt x="7911" y="491"/>
                    <a:pt x="7940" y="638"/>
                    <a:pt x="7998" y="884"/>
                  </a:cubicBezTo>
                  <a:lnTo>
                    <a:pt x="9188" y="8787"/>
                  </a:lnTo>
                  <a:lnTo>
                    <a:pt x="10292" y="884"/>
                  </a:lnTo>
                  <a:cubicBezTo>
                    <a:pt x="10321" y="638"/>
                    <a:pt x="10379" y="491"/>
                    <a:pt x="10437" y="393"/>
                  </a:cubicBezTo>
                  <a:cubicBezTo>
                    <a:pt x="10495" y="295"/>
                    <a:pt x="10582" y="295"/>
                    <a:pt x="10727" y="295"/>
                  </a:cubicBezTo>
                  <a:lnTo>
                    <a:pt x="11308" y="295"/>
                  </a:lnTo>
                  <a:cubicBezTo>
                    <a:pt x="11453" y="295"/>
                    <a:pt x="11540" y="344"/>
                    <a:pt x="11598" y="393"/>
                  </a:cubicBezTo>
                  <a:cubicBezTo>
                    <a:pt x="11656" y="491"/>
                    <a:pt x="11714" y="638"/>
                    <a:pt x="11743" y="884"/>
                  </a:cubicBezTo>
                  <a:lnTo>
                    <a:pt x="12788" y="8935"/>
                  </a:lnTo>
                  <a:lnTo>
                    <a:pt x="14008" y="933"/>
                  </a:lnTo>
                  <a:cubicBezTo>
                    <a:pt x="14037" y="687"/>
                    <a:pt x="14095" y="540"/>
                    <a:pt x="14153" y="442"/>
                  </a:cubicBezTo>
                  <a:cubicBezTo>
                    <a:pt x="14211" y="344"/>
                    <a:pt x="14298" y="344"/>
                    <a:pt x="14443" y="344"/>
                  </a:cubicBezTo>
                  <a:lnTo>
                    <a:pt x="15111" y="344"/>
                  </a:lnTo>
                  <a:cubicBezTo>
                    <a:pt x="15227" y="344"/>
                    <a:pt x="15285" y="442"/>
                    <a:pt x="15285" y="638"/>
                  </a:cubicBezTo>
                  <a:cubicBezTo>
                    <a:pt x="15285" y="687"/>
                    <a:pt x="15285" y="736"/>
                    <a:pt x="15285" y="835"/>
                  </a:cubicBezTo>
                  <a:cubicBezTo>
                    <a:pt x="15285" y="884"/>
                    <a:pt x="15256" y="982"/>
                    <a:pt x="15227" y="1129"/>
                  </a:cubicBezTo>
                  <a:lnTo>
                    <a:pt x="13514" y="10407"/>
                  </a:lnTo>
                  <a:cubicBezTo>
                    <a:pt x="13485" y="10653"/>
                    <a:pt x="13427" y="10800"/>
                    <a:pt x="13369" y="10898"/>
                  </a:cubicBezTo>
                  <a:cubicBezTo>
                    <a:pt x="13311" y="10996"/>
                    <a:pt x="13224" y="10996"/>
                    <a:pt x="13108" y="10996"/>
                  </a:cubicBezTo>
                  <a:lnTo>
                    <a:pt x="12498" y="10996"/>
                  </a:lnTo>
                  <a:cubicBezTo>
                    <a:pt x="12353" y="10996"/>
                    <a:pt x="12266" y="10947"/>
                    <a:pt x="12208" y="10849"/>
                  </a:cubicBezTo>
                  <a:cubicBezTo>
                    <a:pt x="12150" y="10751"/>
                    <a:pt x="12092" y="10604"/>
                    <a:pt x="12063" y="10358"/>
                  </a:cubicBezTo>
                  <a:lnTo>
                    <a:pt x="10959" y="2651"/>
                  </a:lnTo>
                  <a:lnTo>
                    <a:pt x="9856" y="10358"/>
                  </a:lnTo>
                  <a:cubicBezTo>
                    <a:pt x="9827" y="10604"/>
                    <a:pt x="9769" y="10751"/>
                    <a:pt x="9711" y="10849"/>
                  </a:cubicBezTo>
                  <a:cubicBezTo>
                    <a:pt x="9653" y="10947"/>
                    <a:pt x="9566" y="10996"/>
                    <a:pt x="9421" y="10996"/>
                  </a:cubicBezTo>
                  <a:lnTo>
                    <a:pt x="8840" y="10996"/>
                  </a:lnTo>
                  <a:lnTo>
                    <a:pt x="8840" y="10947"/>
                  </a:lnTo>
                  <a:cubicBezTo>
                    <a:pt x="8724" y="10947"/>
                    <a:pt x="8637" y="10898"/>
                    <a:pt x="8579" y="10849"/>
                  </a:cubicBezTo>
                  <a:cubicBezTo>
                    <a:pt x="8521" y="10751"/>
                    <a:pt x="8463" y="10604"/>
                    <a:pt x="8433" y="10358"/>
                  </a:cubicBezTo>
                  <a:lnTo>
                    <a:pt x="6779" y="1080"/>
                  </a:lnTo>
                  <a:cubicBezTo>
                    <a:pt x="6692" y="835"/>
                    <a:pt x="6692" y="687"/>
                    <a:pt x="6692" y="589"/>
                  </a:cubicBezTo>
                  <a:cubicBezTo>
                    <a:pt x="6692" y="393"/>
                    <a:pt x="6750" y="295"/>
                    <a:pt x="6866" y="295"/>
                  </a:cubicBezTo>
                  <a:close/>
                  <a:moveTo>
                    <a:pt x="18188" y="49"/>
                  </a:moveTo>
                  <a:cubicBezTo>
                    <a:pt x="18334" y="49"/>
                    <a:pt x="18508" y="49"/>
                    <a:pt x="18653" y="98"/>
                  </a:cubicBezTo>
                  <a:cubicBezTo>
                    <a:pt x="18827" y="147"/>
                    <a:pt x="18972" y="196"/>
                    <a:pt x="19117" y="245"/>
                  </a:cubicBezTo>
                  <a:cubicBezTo>
                    <a:pt x="19263" y="295"/>
                    <a:pt x="19408" y="344"/>
                    <a:pt x="19524" y="442"/>
                  </a:cubicBezTo>
                  <a:cubicBezTo>
                    <a:pt x="19640" y="491"/>
                    <a:pt x="19756" y="589"/>
                    <a:pt x="19814" y="638"/>
                  </a:cubicBezTo>
                  <a:cubicBezTo>
                    <a:pt x="19901" y="736"/>
                    <a:pt x="19988" y="835"/>
                    <a:pt x="20017" y="933"/>
                  </a:cubicBezTo>
                  <a:cubicBezTo>
                    <a:pt x="20046" y="1031"/>
                    <a:pt x="20075" y="1178"/>
                    <a:pt x="20075" y="1325"/>
                  </a:cubicBezTo>
                  <a:lnTo>
                    <a:pt x="20075" y="1915"/>
                  </a:lnTo>
                  <a:cubicBezTo>
                    <a:pt x="20075" y="2160"/>
                    <a:pt x="20017" y="2307"/>
                    <a:pt x="19901" y="2307"/>
                  </a:cubicBezTo>
                  <a:cubicBezTo>
                    <a:pt x="19843" y="2307"/>
                    <a:pt x="19756" y="2258"/>
                    <a:pt x="19640" y="2160"/>
                  </a:cubicBezTo>
                  <a:cubicBezTo>
                    <a:pt x="19234" y="1865"/>
                    <a:pt x="18769" y="1718"/>
                    <a:pt x="18275" y="1718"/>
                  </a:cubicBezTo>
                  <a:cubicBezTo>
                    <a:pt x="17869" y="1718"/>
                    <a:pt x="17550" y="1816"/>
                    <a:pt x="17346" y="2062"/>
                  </a:cubicBezTo>
                  <a:cubicBezTo>
                    <a:pt x="17114" y="2307"/>
                    <a:pt x="16998" y="2651"/>
                    <a:pt x="16998" y="3142"/>
                  </a:cubicBezTo>
                  <a:cubicBezTo>
                    <a:pt x="16998" y="3485"/>
                    <a:pt x="17056" y="3780"/>
                    <a:pt x="17201" y="3976"/>
                  </a:cubicBezTo>
                  <a:cubicBezTo>
                    <a:pt x="17346" y="4222"/>
                    <a:pt x="17608" y="4418"/>
                    <a:pt x="17985" y="4615"/>
                  </a:cubicBezTo>
                  <a:lnTo>
                    <a:pt x="19001" y="5155"/>
                  </a:lnTo>
                  <a:cubicBezTo>
                    <a:pt x="19524" y="5449"/>
                    <a:pt x="19872" y="5842"/>
                    <a:pt x="20104" y="6284"/>
                  </a:cubicBezTo>
                  <a:cubicBezTo>
                    <a:pt x="20337" y="6775"/>
                    <a:pt x="20424" y="7315"/>
                    <a:pt x="20424" y="7953"/>
                  </a:cubicBezTo>
                  <a:cubicBezTo>
                    <a:pt x="20424" y="8493"/>
                    <a:pt x="20366" y="8935"/>
                    <a:pt x="20250" y="9327"/>
                  </a:cubicBezTo>
                  <a:cubicBezTo>
                    <a:pt x="20133" y="9720"/>
                    <a:pt x="19959" y="10113"/>
                    <a:pt x="19727" y="10407"/>
                  </a:cubicBezTo>
                  <a:cubicBezTo>
                    <a:pt x="19495" y="10702"/>
                    <a:pt x="19234" y="10947"/>
                    <a:pt x="18943" y="11095"/>
                  </a:cubicBezTo>
                  <a:cubicBezTo>
                    <a:pt x="18624" y="11193"/>
                    <a:pt x="18275" y="11242"/>
                    <a:pt x="17927" y="11242"/>
                  </a:cubicBezTo>
                  <a:cubicBezTo>
                    <a:pt x="17550" y="11242"/>
                    <a:pt x="17201" y="11193"/>
                    <a:pt x="16824" y="11045"/>
                  </a:cubicBezTo>
                  <a:cubicBezTo>
                    <a:pt x="16475" y="10898"/>
                    <a:pt x="16185" y="10751"/>
                    <a:pt x="16011" y="10555"/>
                  </a:cubicBezTo>
                  <a:cubicBezTo>
                    <a:pt x="15895" y="10456"/>
                    <a:pt x="15837" y="10309"/>
                    <a:pt x="15808" y="10211"/>
                  </a:cubicBezTo>
                  <a:cubicBezTo>
                    <a:pt x="15779" y="10113"/>
                    <a:pt x="15779" y="9965"/>
                    <a:pt x="15779" y="9867"/>
                  </a:cubicBezTo>
                  <a:lnTo>
                    <a:pt x="15779" y="9278"/>
                  </a:lnTo>
                  <a:cubicBezTo>
                    <a:pt x="15779" y="9033"/>
                    <a:pt x="15837" y="8885"/>
                    <a:pt x="15953" y="8885"/>
                  </a:cubicBezTo>
                  <a:cubicBezTo>
                    <a:pt x="15982" y="8885"/>
                    <a:pt x="16040" y="8885"/>
                    <a:pt x="16069" y="8935"/>
                  </a:cubicBezTo>
                  <a:cubicBezTo>
                    <a:pt x="16127" y="8984"/>
                    <a:pt x="16185" y="8984"/>
                    <a:pt x="16243" y="9082"/>
                  </a:cubicBezTo>
                  <a:cubicBezTo>
                    <a:pt x="16475" y="9278"/>
                    <a:pt x="16737" y="9425"/>
                    <a:pt x="17027" y="9524"/>
                  </a:cubicBezTo>
                  <a:cubicBezTo>
                    <a:pt x="17317" y="9622"/>
                    <a:pt x="17579" y="9671"/>
                    <a:pt x="17869" y="9671"/>
                  </a:cubicBezTo>
                  <a:cubicBezTo>
                    <a:pt x="18304" y="9671"/>
                    <a:pt x="18653" y="9524"/>
                    <a:pt x="18914" y="9278"/>
                  </a:cubicBezTo>
                  <a:cubicBezTo>
                    <a:pt x="19146" y="9033"/>
                    <a:pt x="19292" y="8640"/>
                    <a:pt x="19292" y="8149"/>
                  </a:cubicBezTo>
                  <a:cubicBezTo>
                    <a:pt x="19292" y="7805"/>
                    <a:pt x="19234" y="7511"/>
                    <a:pt x="19088" y="7315"/>
                  </a:cubicBezTo>
                  <a:cubicBezTo>
                    <a:pt x="18972" y="7069"/>
                    <a:pt x="18711" y="6873"/>
                    <a:pt x="18363" y="6676"/>
                  </a:cubicBezTo>
                  <a:lnTo>
                    <a:pt x="17346" y="6136"/>
                  </a:lnTo>
                  <a:cubicBezTo>
                    <a:pt x="16824" y="5842"/>
                    <a:pt x="16446" y="5449"/>
                    <a:pt x="16214" y="4909"/>
                  </a:cubicBezTo>
                  <a:cubicBezTo>
                    <a:pt x="15982" y="4369"/>
                    <a:pt x="15866" y="3780"/>
                    <a:pt x="15866" y="3191"/>
                  </a:cubicBezTo>
                  <a:cubicBezTo>
                    <a:pt x="15866" y="2700"/>
                    <a:pt x="15924" y="2258"/>
                    <a:pt x="16069" y="1865"/>
                  </a:cubicBezTo>
                  <a:cubicBezTo>
                    <a:pt x="16185" y="1473"/>
                    <a:pt x="16359" y="1129"/>
                    <a:pt x="16563" y="884"/>
                  </a:cubicBezTo>
                  <a:cubicBezTo>
                    <a:pt x="16766" y="589"/>
                    <a:pt x="17027" y="393"/>
                    <a:pt x="17288" y="245"/>
                  </a:cubicBezTo>
                  <a:cubicBezTo>
                    <a:pt x="17579" y="98"/>
                    <a:pt x="17869" y="49"/>
                    <a:pt x="18188" y="49"/>
                  </a:cubicBezTo>
                  <a:close/>
                  <a:moveTo>
                    <a:pt x="3614" y="0"/>
                  </a:moveTo>
                  <a:cubicBezTo>
                    <a:pt x="4456" y="0"/>
                    <a:pt x="5066" y="344"/>
                    <a:pt x="5472" y="982"/>
                  </a:cubicBezTo>
                  <a:cubicBezTo>
                    <a:pt x="5879" y="1620"/>
                    <a:pt x="6053" y="2602"/>
                    <a:pt x="6053" y="3927"/>
                  </a:cubicBezTo>
                  <a:lnTo>
                    <a:pt x="6053" y="7805"/>
                  </a:lnTo>
                  <a:lnTo>
                    <a:pt x="6024" y="7805"/>
                  </a:lnTo>
                  <a:cubicBezTo>
                    <a:pt x="6024" y="8247"/>
                    <a:pt x="6053" y="8591"/>
                    <a:pt x="6111" y="8885"/>
                  </a:cubicBezTo>
                  <a:cubicBezTo>
                    <a:pt x="6169" y="9131"/>
                    <a:pt x="6227" y="9425"/>
                    <a:pt x="6343" y="9720"/>
                  </a:cubicBezTo>
                  <a:cubicBezTo>
                    <a:pt x="6372" y="9818"/>
                    <a:pt x="6401" y="9916"/>
                    <a:pt x="6401" y="10015"/>
                  </a:cubicBezTo>
                  <a:cubicBezTo>
                    <a:pt x="6401" y="10162"/>
                    <a:pt x="6343" y="10260"/>
                    <a:pt x="6256" y="10358"/>
                  </a:cubicBezTo>
                  <a:lnTo>
                    <a:pt x="5821" y="10849"/>
                  </a:lnTo>
                  <a:cubicBezTo>
                    <a:pt x="5763" y="10898"/>
                    <a:pt x="5704" y="10947"/>
                    <a:pt x="5646" y="10947"/>
                  </a:cubicBezTo>
                  <a:cubicBezTo>
                    <a:pt x="5559" y="10947"/>
                    <a:pt x="5501" y="10898"/>
                    <a:pt x="5443" y="10800"/>
                  </a:cubicBezTo>
                  <a:cubicBezTo>
                    <a:pt x="5356" y="10653"/>
                    <a:pt x="5269" y="10456"/>
                    <a:pt x="5182" y="10260"/>
                  </a:cubicBezTo>
                  <a:cubicBezTo>
                    <a:pt x="5124" y="10064"/>
                    <a:pt x="5037" y="9818"/>
                    <a:pt x="4979" y="9573"/>
                  </a:cubicBezTo>
                  <a:cubicBezTo>
                    <a:pt x="4427" y="10653"/>
                    <a:pt x="3730" y="11242"/>
                    <a:pt x="2888" y="11242"/>
                  </a:cubicBezTo>
                  <a:cubicBezTo>
                    <a:pt x="2308" y="11242"/>
                    <a:pt x="1814" y="10947"/>
                    <a:pt x="1466" y="10407"/>
                  </a:cubicBezTo>
                  <a:cubicBezTo>
                    <a:pt x="1117" y="9818"/>
                    <a:pt x="943" y="9082"/>
                    <a:pt x="943" y="8100"/>
                  </a:cubicBezTo>
                  <a:cubicBezTo>
                    <a:pt x="943" y="7069"/>
                    <a:pt x="1146" y="6284"/>
                    <a:pt x="1582" y="5645"/>
                  </a:cubicBezTo>
                  <a:cubicBezTo>
                    <a:pt x="2017" y="5007"/>
                    <a:pt x="2598" y="4713"/>
                    <a:pt x="3324" y="4713"/>
                  </a:cubicBezTo>
                  <a:cubicBezTo>
                    <a:pt x="3556" y="4713"/>
                    <a:pt x="3817" y="4762"/>
                    <a:pt x="4079" y="4811"/>
                  </a:cubicBezTo>
                  <a:cubicBezTo>
                    <a:pt x="4340" y="4860"/>
                    <a:pt x="4601" y="4958"/>
                    <a:pt x="4892" y="5056"/>
                  </a:cubicBezTo>
                  <a:lnTo>
                    <a:pt x="4892" y="4173"/>
                  </a:lnTo>
                  <a:cubicBezTo>
                    <a:pt x="4892" y="3289"/>
                    <a:pt x="4775" y="2602"/>
                    <a:pt x="4543" y="2258"/>
                  </a:cubicBezTo>
                  <a:cubicBezTo>
                    <a:pt x="4311" y="1865"/>
                    <a:pt x="3934" y="1718"/>
                    <a:pt x="3382" y="1718"/>
                  </a:cubicBezTo>
                  <a:cubicBezTo>
                    <a:pt x="3121" y="1718"/>
                    <a:pt x="2888" y="1767"/>
                    <a:pt x="2627" y="1865"/>
                  </a:cubicBezTo>
                  <a:cubicBezTo>
                    <a:pt x="2366" y="1964"/>
                    <a:pt x="2104" y="2111"/>
                    <a:pt x="1872" y="2258"/>
                  </a:cubicBezTo>
                  <a:cubicBezTo>
                    <a:pt x="1756" y="2356"/>
                    <a:pt x="1669" y="2405"/>
                    <a:pt x="1611" y="2405"/>
                  </a:cubicBezTo>
                  <a:cubicBezTo>
                    <a:pt x="1553" y="2405"/>
                    <a:pt x="1524" y="2455"/>
                    <a:pt x="1495" y="2455"/>
                  </a:cubicBezTo>
                  <a:cubicBezTo>
                    <a:pt x="1408" y="2455"/>
                    <a:pt x="1350" y="2307"/>
                    <a:pt x="1350" y="2062"/>
                  </a:cubicBezTo>
                  <a:lnTo>
                    <a:pt x="1350" y="1473"/>
                  </a:lnTo>
                  <a:cubicBezTo>
                    <a:pt x="1350" y="1276"/>
                    <a:pt x="1379" y="1129"/>
                    <a:pt x="1408" y="1031"/>
                  </a:cubicBezTo>
                  <a:cubicBezTo>
                    <a:pt x="1437" y="933"/>
                    <a:pt x="1495" y="884"/>
                    <a:pt x="1611" y="785"/>
                  </a:cubicBezTo>
                  <a:cubicBezTo>
                    <a:pt x="1872" y="589"/>
                    <a:pt x="2163" y="393"/>
                    <a:pt x="2511" y="245"/>
                  </a:cubicBezTo>
                  <a:cubicBezTo>
                    <a:pt x="2859" y="98"/>
                    <a:pt x="3237" y="0"/>
                    <a:pt x="3614" y="0"/>
                  </a:cubicBezTo>
                  <a:close/>
                </a:path>
              </a:pathLst>
            </a:custGeom>
            <a:solidFill>
              <a:srgbClr val="FFFFFF"/>
            </a:solidFill>
            <a:ln w="12700" cap="flat">
              <a:noFill/>
              <a:miter lim="400000"/>
            </a:ln>
            <a:effectLst/>
          </p:spPr>
          <p:txBody>
            <a:bodyPr wrap="square" lIns="146304" tIns="146304" rIns="146304" bIns="146304" numCol="1" anchor="ctr">
              <a:noAutofit/>
            </a:bodyPr>
            <a:lstStyle/>
            <a:p>
              <a:pPr>
                <a:defRPr>
                  <a:solidFill>
                    <a:srgbClr val="FFFFFF"/>
                  </a:solidFill>
                </a:defRPr>
              </a:pPr>
              <a:endParaRPr/>
            </a:p>
          </p:txBody>
        </p:sp>
      </p:grpSp>
      <p:sp>
        <p:nvSpPr>
          <p:cNvPr id="2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Demo_1">
    <p:spTree>
      <p:nvGrpSpPr>
        <p:cNvPr id="1" name=""/>
        <p:cNvGrpSpPr/>
        <p:nvPr/>
      </p:nvGrpSpPr>
      <p:grpSpPr>
        <a:xfrm>
          <a:off x="0" y="0"/>
          <a:ext cx="0" cy="0"/>
          <a:chOff x="0" y="0"/>
          <a:chExt cx="0" cy="0"/>
        </a:xfrm>
      </p:grpSpPr>
      <p:pic>
        <p:nvPicPr>
          <p:cNvPr id="214" name="Picture 14" descr="Picture 14"/>
          <p:cNvPicPr>
            <a:picLocks noChangeAspect="1"/>
          </p:cNvPicPr>
          <p:nvPr/>
        </p:nvPicPr>
        <p:blipFill>
          <a:blip r:embed="rId2">
            <a:extLst/>
          </a:blip>
          <a:srcRect l="22115" t="22116"/>
          <a:stretch>
            <a:fillRect/>
          </a:stretch>
        </p:blipFill>
        <p:spPr>
          <a:xfrm rot="10800000">
            <a:off x="-3" y="0"/>
            <a:ext cx="14630402" cy="8229601"/>
          </a:xfrm>
          <a:prstGeom prst="rect">
            <a:avLst/>
          </a:prstGeom>
          <a:ln w="12700">
            <a:miter lim="400000"/>
          </a:ln>
        </p:spPr>
      </p:pic>
      <p:sp>
        <p:nvSpPr>
          <p:cNvPr id="215" name="Title Text"/>
          <p:cNvSpPr txBox="1">
            <a:spLocks noGrp="1"/>
          </p:cNvSpPr>
          <p:nvPr>
            <p:ph type="title"/>
          </p:nvPr>
        </p:nvSpPr>
        <p:spPr>
          <a:xfrm>
            <a:off x="323850" y="3444973"/>
            <a:ext cx="12908726" cy="1126463"/>
          </a:xfrm>
          <a:prstGeom prst="rect">
            <a:avLst/>
          </a:prstGeom>
        </p:spPr>
        <p:txBody>
          <a:bodyPr>
            <a:normAutofit/>
          </a:bodyPr>
          <a:lstStyle>
            <a:lvl1pPr>
              <a:defRPr sz="6000" spc="-117"/>
            </a:lvl1pPr>
          </a:lstStyle>
          <a:p>
            <a:r>
              <a:t>Title Text</a:t>
            </a:r>
          </a:p>
        </p:txBody>
      </p:sp>
      <p:sp>
        <p:nvSpPr>
          <p:cNvPr id="219"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sp>
        <p:nvSpPr>
          <p:cNvPr id="2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9" name="TextBox 11"/>
          <p:cNvSpPr txBox="1"/>
          <p:nvPr userDrawn="1"/>
        </p:nvSpPr>
        <p:spPr>
          <a:xfrm>
            <a:off x="534104" y="7458880"/>
            <a:ext cx="3692930" cy="2794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rPr dirty="0" err="1"/>
              <a:t>WordCamp</a:t>
            </a:r>
            <a:r>
              <a:rPr dirty="0"/>
              <a:t> </a:t>
            </a:r>
            <a:r>
              <a:rPr dirty="0" err="1"/>
              <a:t>Niš</a:t>
            </a:r>
            <a:r>
              <a:rPr dirty="0"/>
              <a:t> 2019</a:t>
            </a:r>
          </a:p>
        </p:txBody>
      </p:sp>
    </p:spTree>
  </p:cSld>
  <p:clrMapOvr>
    <a:masterClrMapping/>
  </p:clrMapOvr>
  <p:transition spd="med"/>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Code">
    <p:spTree>
      <p:nvGrpSpPr>
        <p:cNvPr id="1" name=""/>
        <p:cNvGrpSpPr/>
        <p:nvPr/>
      </p:nvGrpSpPr>
      <p:grpSpPr>
        <a:xfrm>
          <a:off x="0" y="0"/>
          <a:ext cx="0" cy="0"/>
          <a:chOff x="0" y="0"/>
          <a:chExt cx="0" cy="0"/>
        </a:xfrm>
      </p:grpSpPr>
      <p:sp>
        <p:nvSpPr>
          <p:cNvPr id="227" name="Title Text"/>
          <p:cNvSpPr txBox="1">
            <a:spLocks noGrp="1"/>
          </p:cNvSpPr>
          <p:nvPr>
            <p:ph type="title"/>
          </p:nvPr>
        </p:nvSpPr>
        <p:spPr>
          <a:xfrm>
            <a:off x="323850" y="349250"/>
            <a:ext cx="14306551" cy="1077913"/>
          </a:xfrm>
          <a:prstGeom prst="rect">
            <a:avLst/>
          </a:prstGeom>
        </p:spPr>
        <p:txBody>
          <a:bodyPr>
            <a:normAutofit/>
          </a:bodyPr>
          <a:lstStyle/>
          <a:p>
            <a:r>
              <a:t>Title Text</a:t>
            </a:r>
          </a:p>
        </p:txBody>
      </p:sp>
      <p:sp>
        <p:nvSpPr>
          <p:cNvPr id="228" name="Body Level One…"/>
          <p:cNvSpPr txBox="1">
            <a:spLocks noGrp="1"/>
          </p:cNvSpPr>
          <p:nvPr>
            <p:ph type="body" idx="1"/>
          </p:nvPr>
        </p:nvSpPr>
        <p:spPr>
          <a:xfrm>
            <a:off x="323850" y="1809750"/>
            <a:ext cx="13768388" cy="4665894"/>
          </a:xfrm>
          <a:prstGeom prst="rect">
            <a:avLst/>
          </a:prstGeom>
        </p:spPr>
        <p:txBody>
          <a:bodyPr lIns="146304" tIns="146304" rIns="146304" bIns="146304">
            <a:normAutofit/>
          </a:bodyPr>
          <a:lstStyle>
            <a:lvl1pPr>
              <a:spcBef>
                <a:spcPts val="2400"/>
              </a:spcBef>
              <a:defRPr sz="2000">
                <a:latin typeface="Lucida Console"/>
                <a:ea typeface="Lucida Console"/>
                <a:cs typeface="Lucida Console"/>
                <a:sym typeface="Lucida Console"/>
              </a:defRPr>
            </a:lvl1pPr>
            <a:lvl2pPr>
              <a:spcBef>
                <a:spcPts val="2400"/>
              </a:spcBef>
              <a:defRPr sz="2000">
                <a:latin typeface="Lucida Console"/>
                <a:ea typeface="Lucida Console"/>
                <a:cs typeface="Lucida Console"/>
                <a:sym typeface="Lucida Console"/>
              </a:defRPr>
            </a:lvl2pPr>
            <a:lvl3pPr>
              <a:spcBef>
                <a:spcPts val="2400"/>
              </a:spcBef>
              <a:defRPr sz="2000">
                <a:latin typeface="Lucida Console"/>
                <a:ea typeface="Lucida Console"/>
                <a:cs typeface="Lucida Console"/>
                <a:sym typeface="Lucida Console"/>
              </a:defRPr>
            </a:lvl3pPr>
            <a:lvl4pPr>
              <a:spcBef>
                <a:spcPts val="2400"/>
              </a:spcBef>
              <a:defRPr sz="2000">
                <a:latin typeface="Lucida Console"/>
                <a:ea typeface="Lucida Console"/>
                <a:cs typeface="Lucida Console"/>
                <a:sym typeface="Lucida Console"/>
              </a:defRPr>
            </a:lvl4pPr>
            <a:lvl5pPr>
              <a:spcBef>
                <a:spcPts val="2400"/>
              </a:spcBef>
              <a:defRPr sz="2000">
                <a:latin typeface="Lucida Console"/>
                <a:ea typeface="Lucida Console"/>
                <a:cs typeface="Lucida Console"/>
                <a:sym typeface="Lucida Console"/>
              </a:defRPr>
            </a:lvl5pPr>
          </a:lstStyle>
          <a:p>
            <a:r>
              <a:t>Body Level One</a:t>
            </a:r>
          </a:p>
          <a:p>
            <a:pPr lvl="1"/>
            <a:r>
              <a:t>Body Level Two</a:t>
            </a:r>
          </a:p>
          <a:p>
            <a:pPr lvl="2"/>
            <a:r>
              <a:t>Body Level Three</a:t>
            </a:r>
          </a:p>
          <a:p>
            <a:pPr lvl="3"/>
            <a:r>
              <a:t>Body Level Four</a:t>
            </a:r>
          </a:p>
          <a:p>
            <a:pPr lvl="4"/>
            <a:r>
              <a:t>Body Level Five</a:t>
            </a:r>
          </a:p>
        </p:txBody>
      </p:sp>
      <p:sp>
        <p:nvSpPr>
          <p:cNvPr id="232"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sp>
        <p:nvSpPr>
          <p:cNvPr id="2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9" name="TextBox 11"/>
          <p:cNvSpPr txBox="1"/>
          <p:nvPr userDrawn="1"/>
        </p:nvSpPr>
        <p:spPr>
          <a:xfrm>
            <a:off x="534104" y="7458880"/>
            <a:ext cx="3692930" cy="2794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rPr dirty="0" err="1"/>
              <a:t>WordCamp</a:t>
            </a:r>
            <a:r>
              <a:rPr dirty="0"/>
              <a:t> </a:t>
            </a:r>
            <a:r>
              <a:rPr dirty="0" err="1"/>
              <a:t>Niš</a:t>
            </a:r>
            <a:r>
              <a:rPr dirty="0"/>
              <a:t> 2019</a:t>
            </a:r>
          </a:p>
        </p:txBody>
      </p:sp>
    </p:spTree>
  </p:cSld>
  <p:clrMapOvr>
    <a:masterClrMapping/>
  </p:clrMapOvr>
  <p:transition spd="med"/>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ode_2_Column">
    <p:spTree>
      <p:nvGrpSpPr>
        <p:cNvPr id="1" name=""/>
        <p:cNvGrpSpPr/>
        <p:nvPr/>
      </p:nvGrpSpPr>
      <p:grpSpPr>
        <a:xfrm>
          <a:off x="0" y="0"/>
          <a:ext cx="0" cy="0"/>
          <a:chOff x="0" y="0"/>
          <a:chExt cx="0" cy="0"/>
        </a:xfrm>
      </p:grpSpPr>
      <p:sp>
        <p:nvSpPr>
          <p:cNvPr id="240" name="Title Text"/>
          <p:cNvSpPr txBox="1">
            <a:spLocks noGrp="1"/>
          </p:cNvSpPr>
          <p:nvPr>
            <p:ph type="title"/>
          </p:nvPr>
        </p:nvSpPr>
        <p:spPr>
          <a:xfrm>
            <a:off x="323850" y="349250"/>
            <a:ext cx="14306551" cy="1077913"/>
          </a:xfrm>
          <a:prstGeom prst="rect">
            <a:avLst/>
          </a:prstGeom>
        </p:spPr>
        <p:txBody>
          <a:bodyPr>
            <a:normAutofit/>
          </a:bodyPr>
          <a:lstStyle/>
          <a:p>
            <a:r>
              <a:t>Title Text</a:t>
            </a:r>
          </a:p>
        </p:txBody>
      </p:sp>
      <p:sp>
        <p:nvSpPr>
          <p:cNvPr id="241" name="Body Level One…"/>
          <p:cNvSpPr txBox="1">
            <a:spLocks noGrp="1"/>
          </p:cNvSpPr>
          <p:nvPr>
            <p:ph type="body" sz="half" idx="1"/>
          </p:nvPr>
        </p:nvSpPr>
        <p:spPr>
          <a:xfrm>
            <a:off x="323850" y="1809750"/>
            <a:ext cx="6453188" cy="4942893"/>
          </a:xfrm>
          <a:prstGeom prst="rect">
            <a:avLst/>
          </a:prstGeom>
        </p:spPr>
        <p:txBody>
          <a:bodyPr lIns="146304" tIns="146304" rIns="146304" bIns="146304">
            <a:normAutofit/>
          </a:bodyPr>
          <a:lstStyle>
            <a:lvl1pPr>
              <a:spcBef>
                <a:spcPts val="2400"/>
              </a:spcBef>
              <a:defRPr sz="2000">
                <a:latin typeface="Lucida Console"/>
                <a:ea typeface="Lucida Console"/>
                <a:cs typeface="Lucida Console"/>
                <a:sym typeface="Lucida Console"/>
              </a:defRPr>
            </a:lvl1pPr>
            <a:lvl2pPr>
              <a:spcBef>
                <a:spcPts val="2400"/>
              </a:spcBef>
              <a:defRPr sz="2000">
                <a:latin typeface="Lucida Console"/>
                <a:ea typeface="Lucida Console"/>
                <a:cs typeface="Lucida Console"/>
                <a:sym typeface="Lucida Console"/>
              </a:defRPr>
            </a:lvl2pPr>
            <a:lvl3pPr>
              <a:spcBef>
                <a:spcPts val="2400"/>
              </a:spcBef>
              <a:defRPr sz="2000">
                <a:latin typeface="Lucida Console"/>
                <a:ea typeface="Lucida Console"/>
                <a:cs typeface="Lucida Console"/>
                <a:sym typeface="Lucida Console"/>
              </a:defRPr>
            </a:lvl3pPr>
            <a:lvl4pPr>
              <a:spcBef>
                <a:spcPts val="2400"/>
              </a:spcBef>
              <a:defRPr sz="2000">
                <a:latin typeface="Lucida Console"/>
                <a:ea typeface="Lucida Console"/>
                <a:cs typeface="Lucida Console"/>
                <a:sym typeface="Lucida Console"/>
              </a:defRPr>
            </a:lvl4pPr>
            <a:lvl5pPr>
              <a:spcBef>
                <a:spcPts val="2400"/>
              </a:spcBef>
              <a:defRPr sz="2000">
                <a:latin typeface="Lucida Console"/>
                <a:ea typeface="Lucida Console"/>
                <a:cs typeface="Lucida Console"/>
                <a:sym typeface="Lucida Console"/>
              </a:defRPr>
            </a:lvl5pPr>
          </a:lstStyle>
          <a:p>
            <a:r>
              <a:t>Body Level One</a:t>
            </a:r>
          </a:p>
          <a:p>
            <a:pPr lvl="1"/>
            <a:r>
              <a:t>Body Level Two</a:t>
            </a:r>
          </a:p>
          <a:p>
            <a:pPr lvl="2"/>
            <a:r>
              <a:t>Body Level Three</a:t>
            </a:r>
          </a:p>
          <a:p>
            <a:pPr lvl="3"/>
            <a:r>
              <a:t>Body Level Four</a:t>
            </a:r>
          </a:p>
          <a:p>
            <a:pPr lvl="4"/>
            <a:r>
              <a:t>Body Level Five</a:t>
            </a:r>
          </a:p>
        </p:txBody>
      </p:sp>
      <p:sp>
        <p:nvSpPr>
          <p:cNvPr id="245"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sp>
        <p:nvSpPr>
          <p:cNvPr id="2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9" name="TextBox 11"/>
          <p:cNvSpPr txBox="1"/>
          <p:nvPr userDrawn="1"/>
        </p:nvSpPr>
        <p:spPr>
          <a:xfrm>
            <a:off x="534104" y="7458880"/>
            <a:ext cx="3692930" cy="2794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rPr dirty="0" err="1"/>
              <a:t>WordCamp</a:t>
            </a:r>
            <a:r>
              <a:rPr dirty="0"/>
              <a:t> </a:t>
            </a:r>
            <a:r>
              <a:rPr dirty="0" err="1"/>
              <a:t>Niš</a:t>
            </a:r>
            <a:r>
              <a:rPr dirty="0"/>
              <a:t> 2019</a:t>
            </a:r>
          </a:p>
        </p:txBody>
      </p:sp>
    </p:spTree>
  </p:cSld>
  <p:clrMapOvr>
    <a:masterClrMapping/>
  </p:clrMapOvr>
  <p:transition spd="med"/>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Quote_1">
    <p:spTree>
      <p:nvGrpSpPr>
        <p:cNvPr id="1" name=""/>
        <p:cNvGrpSpPr/>
        <p:nvPr/>
      </p:nvGrpSpPr>
      <p:grpSpPr>
        <a:xfrm>
          <a:off x="0" y="0"/>
          <a:ext cx="0" cy="0"/>
          <a:chOff x="0" y="0"/>
          <a:chExt cx="0" cy="0"/>
        </a:xfrm>
      </p:grpSpPr>
      <p:pic>
        <p:nvPicPr>
          <p:cNvPr id="253" name="summitpink" descr="summitpink"/>
          <p:cNvPicPr>
            <a:picLocks noChangeAspect="1"/>
          </p:cNvPicPr>
          <p:nvPr/>
        </p:nvPicPr>
        <p:blipFill>
          <a:blip r:embed="rId2">
            <a:extLst/>
          </a:blip>
          <a:stretch>
            <a:fillRect/>
          </a:stretch>
        </p:blipFill>
        <p:spPr>
          <a:xfrm flipH="1" flipV="1">
            <a:off x="0" y="0"/>
            <a:ext cx="14630400" cy="8229600"/>
          </a:xfrm>
          <a:prstGeom prst="rect">
            <a:avLst/>
          </a:prstGeom>
          <a:ln w="12700">
            <a:miter lim="400000"/>
          </a:ln>
        </p:spPr>
      </p:pic>
      <p:sp>
        <p:nvSpPr>
          <p:cNvPr id="254" name="Title Text"/>
          <p:cNvSpPr txBox="1">
            <a:spLocks noGrp="1"/>
          </p:cNvSpPr>
          <p:nvPr>
            <p:ph type="title"/>
          </p:nvPr>
        </p:nvSpPr>
        <p:spPr>
          <a:xfrm>
            <a:off x="323850" y="2225993"/>
            <a:ext cx="12910747" cy="2692451"/>
          </a:xfrm>
          <a:prstGeom prst="rect">
            <a:avLst/>
          </a:prstGeom>
        </p:spPr>
        <p:txBody>
          <a:bodyPr>
            <a:normAutofit/>
          </a:bodyPr>
          <a:lstStyle>
            <a:lvl1pPr marL="171450" indent="-171450">
              <a:defRPr sz="6000"/>
            </a:lvl1pPr>
          </a:lstStyle>
          <a:p>
            <a:r>
              <a:t>Title Text</a:t>
            </a:r>
          </a:p>
        </p:txBody>
      </p:sp>
      <p:sp>
        <p:nvSpPr>
          <p:cNvPr id="255" name="Body Level One…"/>
          <p:cNvSpPr txBox="1">
            <a:spLocks noGrp="1"/>
          </p:cNvSpPr>
          <p:nvPr>
            <p:ph type="body" sz="quarter" idx="1"/>
          </p:nvPr>
        </p:nvSpPr>
        <p:spPr>
          <a:xfrm>
            <a:off x="6233159" y="5454967"/>
            <a:ext cx="7001829" cy="683265"/>
          </a:xfrm>
          <a:prstGeom prst="rect">
            <a:avLst/>
          </a:prstGeom>
        </p:spPr>
        <p:txBody>
          <a:bodyPr lIns="146304" tIns="146304" rIns="146304" bIns="146304">
            <a:normAutofit/>
          </a:bodyPr>
          <a:lstStyle>
            <a:lvl1pPr indent="228600" algn="r">
              <a:spcBef>
                <a:spcPts val="600"/>
              </a:spcBef>
              <a:defRPr sz="2800" b="1"/>
            </a:lvl1pPr>
            <a:lvl2pPr algn="r">
              <a:spcBef>
                <a:spcPts val="600"/>
              </a:spcBef>
              <a:defRPr sz="2800" b="1"/>
            </a:lvl2pPr>
            <a:lvl3pPr algn="r">
              <a:spcBef>
                <a:spcPts val="600"/>
              </a:spcBef>
              <a:defRPr sz="2800" b="1"/>
            </a:lvl3pPr>
            <a:lvl4pPr algn="r">
              <a:spcBef>
                <a:spcPts val="600"/>
              </a:spcBef>
              <a:defRPr sz="2800" b="1"/>
            </a:lvl4pPr>
            <a:lvl5pPr algn="r">
              <a:spcBef>
                <a:spcPts val="600"/>
              </a:spcBef>
              <a:defRPr sz="2800" b="1"/>
            </a:lvl5pPr>
          </a:lstStyle>
          <a:p>
            <a:r>
              <a:t>Body Level One</a:t>
            </a:r>
          </a:p>
          <a:p>
            <a:pPr lvl="1"/>
            <a:r>
              <a:t>Body Level Two</a:t>
            </a:r>
          </a:p>
          <a:p>
            <a:pPr lvl="2"/>
            <a:r>
              <a:t>Body Level Three</a:t>
            </a:r>
          </a:p>
          <a:p>
            <a:pPr lvl="3"/>
            <a:r>
              <a:t>Body Level Four</a:t>
            </a:r>
          </a:p>
          <a:p>
            <a:pPr lvl="4"/>
            <a:r>
              <a:t>Body Level Five</a:t>
            </a:r>
          </a:p>
        </p:txBody>
      </p:sp>
      <p:sp>
        <p:nvSpPr>
          <p:cNvPr id="259"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sp>
        <p:nvSpPr>
          <p:cNvPr id="2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 name="TextBox 11"/>
          <p:cNvSpPr txBox="1"/>
          <p:nvPr userDrawn="1"/>
        </p:nvSpPr>
        <p:spPr>
          <a:xfrm>
            <a:off x="534104" y="7458880"/>
            <a:ext cx="3692930" cy="2794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rPr dirty="0" err="1"/>
              <a:t>WordCamp</a:t>
            </a:r>
            <a:r>
              <a:rPr dirty="0"/>
              <a:t> </a:t>
            </a:r>
            <a:r>
              <a:rPr dirty="0" err="1"/>
              <a:t>Niš</a:t>
            </a:r>
            <a:r>
              <a:rPr dirty="0"/>
              <a:t> 2019</a:t>
            </a:r>
          </a:p>
        </p:txBody>
      </p:sp>
    </p:spTree>
  </p:cSld>
  <p:clrMapOvr>
    <a:masterClrMapping/>
  </p:clrMapOvr>
  <p:transition spd="med"/>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hank_You">
    <p:spTree>
      <p:nvGrpSpPr>
        <p:cNvPr id="1" name=""/>
        <p:cNvGrpSpPr/>
        <p:nvPr/>
      </p:nvGrpSpPr>
      <p:grpSpPr>
        <a:xfrm>
          <a:off x="0" y="0"/>
          <a:ext cx="0" cy="0"/>
          <a:chOff x="0" y="0"/>
          <a:chExt cx="0" cy="0"/>
        </a:xfrm>
      </p:grpSpPr>
      <p:pic>
        <p:nvPicPr>
          <p:cNvPr id="267" name="summitpink" descr="summitpink"/>
          <p:cNvPicPr>
            <a:picLocks noChangeAspect="1"/>
          </p:cNvPicPr>
          <p:nvPr/>
        </p:nvPicPr>
        <p:blipFill>
          <a:blip r:embed="rId2">
            <a:extLst/>
          </a:blip>
          <a:stretch>
            <a:fillRect/>
          </a:stretch>
        </p:blipFill>
        <p:spPr>
          <a:xfrm flipH="1">
            <a:off x="0" y="0"/>
            <a:ext cx="14630400" cy="8229600"/>
          </a:xfrm>
          <a:prstGeom prst="rect">
            <a:avLst/>
          </a:prstGeom>
          <a:ln w="12700">
            <a:miter lim="400000"/>
          </a:ln>
        </p:spPr>
      </p:pic>
      <p:sp>
        <p:nvSpPr>
          <p:cNvPr id="268" name="Body Level One…"/>
          <p:cNvSpPr txBox="1">
            <a:spLocks noGrp="1"/>
          </p:cNvSpPr>
          <p:nvPr>
            <p:ph type="body" sz="quarter" idx="1"/>
          </p:nvPr>
        </p:nvSpPr>
        <p:spPr>
          <a:xfrm>
            <a:off x="323850" y="4235191"/>
            <a:ext cx="6130439" cy="1665515"/>
          </a:xfrm>
          <a:prstGeom prst="rect">
            <a:avLst/>
          </a:prstGeom>
        </p:spPr>
        <p:txBody>
          <a:bodyPr lIns="146304" tIns="146304" rIns="146304" bIns="146304">
            <a:normAutofit/>
          </a:bodyPr>
          <a:lstStyle>
            <a:lvl1pPr>
              <a:spcBef>
                <a:spcPts val="0"/>
              </a:spcBef>
              <a:defRPr sz="2800"/>
            </a:lvl1pPr>
            <a:lvl2pPr>
              <a:spcBef>
                <a:spcPts val="0"/>
              </a:spcBef>
              <a:defRPr sz="2800"/>
            </a:lvl2pPr>
            <a:lvl3pPr>
              <a:spcBef>
                <a:spcPts val="0"/>
              </a:spcBef>
              <a:defRPr sz="2800"/>
            </a:lvl3pPr>
            <a:lvl4pPr>
              <a:spcBef>
                <a:spcPts val="0"/>
              </a:spcBef>
              <a:defRPr sz="2800"/>
            </a:lvl4pPr>
            <a:lvl5pPr>
              <a:spcBef>
                <a:spcPts val="0"/>
              </a:spcBef>
              <a:defRPr sz="2800"/>
            </a:lvl5pPr>
          </a:lstStyle>
          <a:p>
            <a:r>
              <a:t>Body Level One</a:t>
            </a:r>
          </a:p>
          <a:p>
            <a:pPr lvl="1"/>
            <a:r>
              <a:t>Body Level Two</a:t>
            </a:r>
          </a:p>
          <a:p>
            <a:pPr lvl="2"/>
            <a:r>
              <a:t>Body Level Three</a:t>
            </a:r>
          </a:p>
          <a:p>
            <a:pPr lvl="3"/>
            <a:r>
              <a:t>Body Level Four</a:t>
            </a:r>
          </a:p>
          <a:p>
            <a:pPr lvl="4"/>
            <a:r>
              <a:t>Body Level Five</a:t>
            </a:r>
          </a:p>
        </p:txBody>
      </p:sp>
      <p:sp>
        <p:nvSpPr>
          <p:cNvPr id="269" name="TextBox 11"/>
          <p:cNvSpPr txBox="1"/>
          <p:nvPr/>
        </p:nvSpPr>
        <p:spPr>
          <a:xfrm>
            <a:off x="323085" y="2209619"/>
            <a:ext cx="11975595" cy="19354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defTabSz="1097277">
              <a:lnSpc>
                <a:spcPct val="90000"/>
              </a:lnSpc>
              <a:defRPr sz="11500" spc="-117">
                <a:solidFill>
                  <a:srgbClr val="FFFFFF"/>
                </a:solidFill>
                <a:latin typeface="Amazon Ember Light"/>
                <a:ea typeface="Amazon Ember Light"/>
                <a:cs typeface="Amazon Ember Light"/>
                <a:sym typeface="Amazon Ember Light"/>
              </a:defRPr>
            </a:lvl1pPr>
          </a:lstStyle>
          <a:p>
            <a:r>
              <a:t>Thank you!</a:t>
            </a:r>
          </a:p>
        </p:txBody>
      </p:sp>
      <p:sp>
        <p:nvSpPr>
          <p:cNvPr id="273"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sp>
        <p:nvSpPr>
          <p:cNvPr id="274" name="Slide Number"/>
          <p:cNvSpPr txBox="1">
            <a:spLocks noGrp="1"/>
          </p:cNvSpPr>
          <p:nvPr>
            <p:ph type="sldNum" sz="quarter" idx="2"/>
          </p:nvPr>
        </p:nvSpPr>
        <p:spPr>
          <a:xfrm>
            <a:off x="7071359" y="7408545"/>
            <a:ext cx="3413761" cy="438150"/>
          </a:xfrm>
          <a:prstGeom prst="rect">
            <a:avLst/>
          </a:prstGeom>
        </p:spPr>
        <p:txBody>
          <a:bodyPr/>
          <a:lstStyle/>
          <a:p>
            <a:fld id="{86CB4B4D-7CA3-9044-876B-883B54F8677D}" type="slidenum">
              <a:t>‹#›</a:t>
            </a:fld>
            <a:endParaRPr/>
          </a:p>
        </p:txBody>
      </p:sp>
      <p:sp>
        <p:nvSpPr>
          <p:cNvPr id="10" name="TextBox 11"/>
          <p:cNvSpPr txBox="1"/>
          <p:nvPr userDrawn="1"/>
        </p:nvSpPr>
        <p:spPr>
          <a:xfrm>
            <a:off x="534104" y="7458880"/>
            <a:ext cx="3692930" cy="2794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rPr dirty="0" err="1"/>
              <a:t>WordCamp</a:t>
            </a:r>
            <a:r>
              <a:rPr dirty="0"/>
              <a:t> </a:t>
            </a:r>
            <a:r>
              <a:rPr dirty="0" err="1"/>
              <a:t>Niš</a:t>
            </a:r>
            <a:r>
              <a:rPr dirty="0"/>
              <a:t> 2019</a:t>
            </a:r>
          </a:p>
        </p:txBody>
      </p:sp>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_OneSpeaker">
    <p:spTree>
      <p:nvGrpSpPr>
        <p:cNvPr id="1" name=""/>
        <p:cNvGrpSpPr/>
        <p:nvPr/>
      </p:nvGrpSpPr>
      <p:grpSpPr>
        <a:xfrm>
          <a:off x="0" y="0"/>
          <a:ext cx="0" cy="0"/>
          <a:chOff x="0" y="0"/>
          <a:chExt cx="0" cy="0"/>
        </a:xfrm>
      </p:grpSpPr>
      <p:pic>
        <p:nvPicPr>
          <p:cNvPr id="23" name="Picture 9" descr="Picture 9"/>
          <p:cNvPicPr>
            <a:picLocks noChangeAspect="1"/>
          </p:cNvPicPr>
          <p:nvPr/>
        </p:nvPicPr>
        <p:blipFill>
          <a:blip r:embed="rId2">
            <a:extLst/>
          </a:blip>
          <a:stretch>
            <a:fillRect/>
          </a:stretch>
        </p:blipFill>
        <p:spPr>
          <a:xfrm>
            <a:off x="0" y="0"/>
            <a:ext cx="14630400" cy="8229600"/>
          </a:xfrm>
          <a:prstGeom prst="rect">
            <a:avLst/>
          </a:prstGeom>
          <a:ln w="12700">
            <a:miter lim="400000"/>
          </a:ln>
        </p:spPr>
      </p:pic>
      <p:sp>
        <p:nvSpPr>
          <p:cNvPr id="24" name="Title Text"/>
          <p:cNvSpPr txBox="1">
            <a:spLocks noGrp="1"/>
          </p:cNvSpPr>
          <p:nvPr>
            <p:ph type="title"/>
          </p:nvPr>
        </p:nvSpPr>
        <p:spPr>
          <a:xfrm>
            <a:off x="323088" y="2330011"/>
            <a:ext cx="10462198" cy="1850572"/>
          </a:xfrm>
          <a:prstGeom prst="rect">
            <a:avLst/>
          </a:prstGeom>
        </p:spPr>
        <p:txBody>
          <a:bodyPr>
            <a:normAutofit/>
          </a:bodyPr>
          <a:lstStyle>
            <a:lvl1pPr>
              <a:defRPr sz="5400" spc="-117"/>
            </a:lvl1pPr>
          </a:lstStyle>
          <a:p>
            <a:r>
              <a:t>Title Text</a:t>
            </a:r>
          </a:p>
        </p:txBody>
      </p:sp>
      <p:sp>
        <p:nvSpPr>
          <p:cNvPr id="25" name="Body Level One…"/>
          <p:cNvSpPr txBox="1">
            <a:spLocks noGrp="1"/>
          </p:cNvSpPr>
          <p:nvPr>
            <p:ph type="body" sz="quarter" idx="1"/>
          </p:nvPr>
        </p:nvSpPr>
        <p:spPr>
          <a:xfrm>
            <a:off x="323850" y="4652962"/>
            <a:ext cx="10458448" cy="1665515"/>
          </a:xfrm>
          <a:prstGeom prst="rect">
            <a:avLst/>
          </a:prstGeom>
        </p:spPr>
        <p:txBody>
          <a:bodyPr lIns="146304" tIns="146304" rIns="146304" bIns="146304">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stStyle>
          <a:p>
            <a:r>
              <a:t>Body Level One</a:t>
            </a:r>
          </a:p>
          <a:p>
            <a:pPr lvl="1"/>
            <a:r>
              <a:t>Body Level Two</a:t>
            </a:r>
          </a:p>
          <a:p>
            <a:pPr lvl="2"/>
            <a:r>
              <a:t>Body Level Three</a:t>
            </a:r>
          </a:p>
          <a:p>
            <a:pPr lvl="3"/>
            <a:r>
              <a:t>Body Level Four</a:t>
            </a:r>
          </a:p>
          <a:p>
            <a:pPr lvl="4"/>
            <a:r>
              <a:t>Body Level Five</a:t>
            </a:r>
          </a:p>
        </p:txBody>
      </p:sp>
      <p:sp>
        <p:nvSpPr>
          <p:cNvPr id="26" name="Text Placeholder 3"/>
          <p:cNvSpPr>
            <a:spLocks noGrp="1"/>
          </p:cNvSpPr>
          <p:nvPr>
            <p:ph type="body" sz="quarter" idx="13"/>
          </p:nvPr>
        </p:nvSpPr>
        <p:spPr>
          <a:xfrm>
            <a:off x="323086" y="1471315"/>
            <a:ext cx="10462199" cy="572465"/>
          </a:xfrm>
          <a:prstGeom prst="rect">
            <a:avLst/>
          </a:prstGeom>
        </p:spPr>
        <p:txBody>
          <a:bodyPr lIns="146304" tIns="146304" rIns="146304" bIns="146304">
            <a:normAutofit/>
          </a:bodyPr>
          <a:lstStyle/>
          <a:p>
            <a:pPr>
              <a:spcBef>
                <a:spcPts val="400"/>
              </a:spcBef>
              <a:defRPr sz="2000" spc="600"/>
            </a:pPr>
            <a:endParaRPr/>
          </a:p>
        </p:txBody>
      </p:sp>
      <p:sp>
        <p:nvSpPr>
          <p:cNvPr id="27"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grpSp>
        <p:nvGrpSpPr>
          <p:cNvPr id="30" name="Group 10"/>
          <p:cNvGrpSpPr/>
          <p:nvPr/>
        </p:nvGrpSpPr>
        <p:grpSpPr>
          <a:xfrm>
            <a:off x="534104" y="7437954"/>
            <a:ext cx="13627938" cy="321253"/>
            <a:chOff x="520874" y="-20926"/>
            <a:chExt cx="13627936" cy="321252"/>
          </a:xfrm>
        </p:grpSpPr>
        <p:sp>
          <p:nvSpPr>
            <p:cNvPr id="28" name="TextBox 11"/>
            <p:cNvSpPr txBox="1"/>
            <p:nvPr/>
          </p:nvSpPr>
          <p:spPr>
            <a:xfrm>
              <a:off x="520874" y="0"/>
              <a:ext cx="3692929"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rPr dirty="0" err="1"/>
                <a:t>WordCamp</a:t>
              </a:r>
              <a:r>
                <a:rPr dirty="0"/>
                <a:t> </a:t>
              </a:r>
              <a:r>
                <a:rPr dirty="0" err="1"/>
                <a:t>Niš</a:t>
              </a:r>
              <a:r>
                <a:rPr dirty="0"/>
                <a:t> 2019</a:t>
              </a:r>
            </a:p>
          </p:txBody>
        </p:sp>
        <p:sp>
          <p:nvSpPr>
            <p:cNvPr id="29" name="Freeform: Shape 12"/>
            <p:cNvSpPr/>
            <p:nvPr/>
          </p:nvSpPr>
          <p:spPr>
            <a:xfrm>
              <a:off x="13613327" y="-20927"/>
              <a:ext cx="535484" cy="321254"/>
            </a:xfrm>
            <a:custGeom>
              <a:avLst/>
              <a:gdLst/>
              <a:ahLst/>
              <a:cxnLst>
                <a:cxn ang="0">
                  <a:pos x="wd2" y="hd2"/>
                </a:cxn>
                <a:cxn ang="5400000">
                  <a:pos x="wd2" y="hd2"/>
                </a:cxn>
                <a:cxn ang="10800000">
                  <a:pos x="wd2" y="hd2"/>
                </a:cxn>
                <a:cxn ang="16200000">
                  <a:pos x="wd2" y="hd2"/>
                </a:cxn>
              </a:cxnLst>
              <a:rect l="0" t="0" r="r" b="b"/>
              <a:pathLst>
                <a:path w="21293" h="21600" extrusionOk="0">
                  <a:moveTo>
                    <a:pt x="334" y="14285"/>
                  </a:moveTo>
                  <a:cubicBezTo>
                    <a:pt x="3324" y="17231"/>
                    <a:pt x="7040" y="18998"/>
                    <a:pt x="10872" y="18998"/>
                  </a:cubicBezTo>
                  <a:cubicBezTo>
                    <a:pt x="13456" y="18998"/>
                    <a:pt x="16301" y="18115"/>
                    <a:pt x="18914" y="16200"/>
                  </a:cubicBezTo>
                  <a:cubicBezTo>
                    <a:pt x="19321" y="15955"/>
                    <a:pt x="19640" y="16642"/>
                    <a:pt x="19263" y="17133"/>
                  </a:cubicBezTo>
                  <a:cubicBezTo>
                    <a:pt x="16940" y="20029"/>
                    <a:pt x="13543" y="21600"/>
                    <a:pt x="10640" y="21600"/>
                  </a:cubicBezTo>
                  <a:cubicBezTo>
                    <a:pt x="6575" y="21600"/>
                    <a:pt x="2888" y="19047"/>
                    <a:pt x="101" y="14825"/>
                  </a:cubicBezTo>
                  <a:cubicBezTo>
                    <a:pt x="-131" y="14482"/>
                    <a:pt x="72" y="14040"/>
                    <a:pt x="334" y="14285"/>
                  </a:cubicBezTo>
                  <a:close/>
                  <a:moveTo>
                    <a:pt x="19723" y="13494"/>
                  </a:moveTo>
                  <a:cubicBezTo>
                    <a:pt x="20467" y="13475"/>
                    <a:pt x="21077" y="13721"/>
                    <a:pt x="21208" y="13991"/>
                  </a:cubicBezTo>
                  <a:cubicBezTo>
                    <a:pt x="21469" y="14531"/>
                    <a:pt x="21150" y="18213"/>
                    <a:pt x="19901" y="19980"/>
                  </a:cubicBezTo>
                  <a:cubicBezTo>
                    <a:pt x="19698" y="20275"/>
                    <a:pt x="19524" y="20127"/>
                    <a:pt x="19611" y="19735"/>
                  </a:cubicBezTo>
                  <a:cubicBezTo>
                    <a:pt x="19901" y="18556"/>
                    <a:pt x="20540" y="15905"/>
                    <a:pt x="20221" y="15267"/>
                  </a:cubicBezTo>
                  <a:cubicBezTo>
                    <a:pt x="19930" y="14629"/>
                    <a:pt x="18246" y="14973"/>
                    <a:pt x="17492" y="15120"/>
                  </a:cubicBezTo>
                  <a:cubicBezTo>
                    <a:pt x="17259" y="15169"/>
                    <a:pt x="17230" y="14825"/>
                    <a:pt x="17433" y="14580"/>
                  </a:cubicBezTo>
                  <a:cubicBezTo>
                    <a:pt x="18101" y="13795"/>
                    <a:pt x="18979" y="13512"/>
                    <a:pt x="19723" y="13494"/>
                  </a:cubicBezTo>
                  <a:close/>
                  <a:moveTo>
                    <a:pt x="3527" y="6087"/>
                  </a:moveTo>
                  <a:cubicBezTo>
                    <a:pt x="3063" y="6087"/>
                    <a:pt x="2714" y="6235"/>
                    <a:pt x="2482" y="6578"/>
                  </a:cubicBezTo>
                  <a:cubicBezTo>
                    <a:pt x="2250" y="6922"/>
                    <a:pt x="2134" y="7364"/>
                    <a:pt x="2134" y="7953"/>
                  </a:cubicBezTo>
                  <a:cubicBezTo>
                    <a:pt x="2134" y="8493"/>
                    <a:pt x="2221" y="8935"/>
                    <a:pt x="2395" y="9229"/>
                  </a:cubicBezTo>
                  <a:cubicBezTo>
                    <a:pt x="2569" y="9475"/>
                    <a:pt x="2830" y="9622"/>
                    <a:pt x="3150" y="9622"/>
                  </a:cubicBezTo>
                  <a:cubicBezTo>
                    <a:pt x="3382" y="9622"/>
                    <a:pt x="3614" y="9573"/>
                    <a:pt x="3875" y="9425"/>
                  </a:cubicBezTo>
                  <a:cubicBezTo>
                    <a:pt x="4137" y="9278"/>
                    <a:pt x="4340" y="9033"/>
                    <a:pt x="4543" y="8640"/>
                  </a:cubicBezTo>
                  <a:cubicBezTo>
                    <a:pt x="4659" y="8395"/>
                    <a:pt x="4746" y="8149"/>
                    <a:pt x="4775" y="7855"/>
                  </a:cubicBezTo>
                  <a:cubicBezTo>
                    <a:pt x="4834" y="7560"/>
                    <a:pt x="4834" y="7216"/>
                    <a:pt x="4834" y="6824"/>
                  </a:cubicBezTo>
                  <a:lnTo>
                    <a:pt x="4834" y="6333"/>
                  </a:lnTo>
                  <a:cubicBezTo>
                    <a:pt x="4630" y="6235"/>
                    <a:pt x="4398" y="6185"/>
                    <a:pt x="4195" y="6136"/>
                  </a:cubicBezTo>
                  <a:cubicBezTo>
                    <a:pt x="3963" y="6087"/>
                    <a:pt x="3759" y="6087"/>
                    <a:pt x="3527" y="6087"/>
                  </a:cubicBezTo>
                  <a:close/>
                  <a:moveTo>
                    <a:pt x="6866" y="295"/>
                  </a:moveTo>
                  <a:lnTo>
                    <a:pt x="7563" y="295"/>
                  </a:lnTo>
                  <a:cubicBezTo>
                    <a:pt x="7708" y="295"/>
                    <a:pt x="7795" y="344"/>
                    <a:pt x="7853" y="393"/>
                  </a:cubicBezTo>
                  <a:cubicBezTo>
                    <a:pt x="7911" y="491"/>
                    <a:pt x="7940" y="638"/>
                    <a:pt x="7998" y="884"/>
                  </a:cubicBezTo>
                  <a:lnTo>
                    <a:pt x="9188" y="8787"/>
                  </a:lnTo>
                  <a:lnTo>
                    <a:pt x="10292" y="884"/>
                  </a:lnTo>
                  <a:cubicBezTo>
                    <a:pt x="10321" y="638"/>
                    <a:pt x="10379" y="491"/>
                    <a:pt x="10437" y="393"/>
                  </a:cubicBezTo>
                  <a:cubicBezTo>
                    <a:pt x="10495" y="295"/>
                    <a:pt x="10582" y="295"/>
                    <a:pt x="10727" y="295"/>
                  </a:cubicBezTo>
                  <a:lnTo>
                    <a:pt x="11308" y="295"/>
                  </a:lnTo>
                  <a:cubicBezTo>
                    <a:pt x="11453" y="295"/>
                    <a:pt x="11540" y="344"/>
                    <a:pt x="11598" y="393"/>
                  </a:cubicBezTo>
                  <a:cubicBezTo>
                    <a:pt x="11656" y="491"/>
                    <a:pt x="11714" y="638"/>
                    <a:pt x="11743" y="884"/>
                  </a:cubicBezTo>
                  <a:lnTo>
                    <a:pt x="12788" y="8935"/>
                  </a:lnTo>
                  <a:lnTo>
                    <a:pt x="14008" y="933"/>
                  </a:lnTo>
                  <a:cubicBezTo>
                    <a:pt x="14037" y="687"/>
                    <a:pt x="14095" y="540"/>
                    <a:pt x="14153" y="442"/>
                  </a:cubicBezTo>
                  <a:cubicBezTo>
                    <a:pt x="14211" y="344"/>
                    <a:pt x="14298" y="344"/>
                    <a:pt x="14443" y="344"/>
                  </a:cubicBezTo>
                  <a:lnTo>
                    <a:pt x="15111" y="344"/>
                  </a:lnTo>
                  <a:cubicBezTo>
                    <a:pt x="15227" y="344"/>
                    <a:pt x="15285" y="442"/>
                    <a:pt x="15285" y="638"/>
                  </a:cubicBezTo>
                  <a:cubicBezTo>
                    <a:pt x="15285" y="687"/>
                    <a:pt x="15285" y="736"/>
                    <a:pt x="15285" y="835"/>
                  </a:cubicBezTo>
                  <a:cubicBezTo>
                    <a:pt x="15285" y="884"/>
                    <a:pt x="15256" y="982"/>
                    <a:pt x="15227" y="1129"/>
                  </a:cubicBezTo>
                  <a:lnTo>
                    <a:pt x="13514" y="10407"/>
                  </a:lnTo>
                  <a:cubicBezTo>
                    <a:pt x="13485" y="10653"/>
                    <a:pt x="13427" y="10800"/>
                    <a:pt x="13369" y="10898"/>
                  </a:cubicBezTo>
                  <a:cubicBezTo>
                    <a:pt x="13311" y="10996"/>
                    <a:pt x="13224" y="10996"/>
                    <a:pt x="13108" y="10996"/>
                  </a:cubicBezTo>
                  <a:lnTo>
                    <a:pt x="12498" y="10996"/>
                  </a:lnTo>
                  <a:cubicBezTo>
                    <a:pt x="12353" y="10996"/>
                    <a:pt x="12266" y="10947"/>
                    <a:pt x="12208" y="10849"/>
                  </a:cubicBezTo>
                  <a:cubicBezTo>
                    <a:pt x="12150" y="10751"/>
                    <a:pt x="12092" y="10604"/>
                    <a:pt x="12063" y="10358"/>
                  </a:cubicBezTo>
                  <a:lnTo>
                    <a:pt x="10959" y="2651"/>
                  </a:lnTo>
                  <a:lnTo>
                    <a:pt x="9856" y="10358"/>
                  </a:lnTo>
                  <a:cubicBezTo>
                    <a:pt x="9827" y="10604"/>
                    <a:pt x="9769" y="10751"/>
                    <a:pt x="9711" y="10849"/>
                  </a:cubicBezTo>
                  <a:cubicBezTo>
                    <a:pt x="9653" y="10947"/>
                    <a:pt x="9566" y="10996"/>
                    <a:pt x="9421" y="10996"/>
                  </a:cubicBezTo>
                  <a:lnTo>
                    <a:pt x="8840" y="10996"/>
                  </a:lnTo>
                  <a:lnTo>
                    <a:pt x="8840" y="10947"/>
                  </a:lnTo>
                  <a:cubicBezTo>
                    <a:pt x="8724" y="10947"/>
                    <a:pt x="8637" y="10898"/>
                    <a:pt x="8579" y="10849"/>
                  </a:cubicBezTo>
                  <a:cubicBezTo>
                    <a:pt x="8521" y="10751"/>
                    <a:pt x="8463" y="10604"/>
                    <a:pt x="8433" y="10358"/>
                  </a:cubicBezTo>
                  <a:lnTo>
                    <a:pt x="6779" y="1080"/>
                  </a:lnTo>
                  <a:cubicBezTo>
                    <a:pt x="6692" y="835"/>
                    <a:pt x="6692" y="687"/>
                    <a:pt x="6692" y="589"/>
                  </a:cubicBezTo>
                  <a:cubicBezTo>
                    <a:pt x="6692" y="393"/>
                    <a:pt x="6750" y="295"/>
                    <a:pt x="6866" y="295"/>
                  </a:cubicBezTo>
                  <a:close/>
                  <a:moveTo>
                    <a:pt x="18188" y="49"/>
                  </a:moveTo>
                  <a:cubicBezTo>
                    <a:pt x="18334" y="49"/>
                    <a:pt x="18508" y="49"/>
                    <a:pt x="18653" y="98"/>
                  </a:cubicBezTo>
                  <a:cubicBezTo>
                    <a:pt x="18827" y="147"/>
                    <a:pt x="18972" y="196"/>
                    <a:pt x="19117" y="245"/>
                  </a:cubicBezTo>
                  <a:cubicBezTo>
                    <a:pt x="19263" y="295"/>
                    <a:pt x="19408" y="344"/>
                    <a:pt x="19524" y="442"/>
                  </a:cubicBezTo>
                  <a:cubicBezTo>
                    <a:pt x="19640" y="491"/>
                    <a:pt x="19756" y="589"/>
                    <a:pt x="19814" y="638"/>
                  </a:cubicBezTo>
                  <a:cubicBezTo>
                    <a:pt x="19901" y="736"/>
                    <a:pt x="19988" y="835"/>
                    <a:pt x="20017" y="933"/>
                  </a:cubicBezTo>
                  <a:cubicBezTo>
                    <a:pt x="20046" y="1031"/>
                    <a:pt x="20075" y="1178"/>
                    <a:pt x="20075" y="1325"/>
                  </a:cubicBezTo>
                  <a:lnTo>
                    <a:pt x="20075" y="1915"/>
                  </a:lnTo>
                  <a:cubicBezTo>
                    <a:pt x="20075" y="2160"/>
                    <a:pt x="20017" y="2307"/>
                    <a:pt x="19901" y="2307"/>
                  </a:cubicBezTo>
                  <a:cubicBezTo>
                    <a:pt x="19843" y="2307"/>
                    <a:pt x="19756" y="2258"/>
                    <a:pt x="19640" y="2160"/>
                  </a:cubicBezTo>
                  <a:cubicBezTo>
                    <a:pt x="19234" y="1865"/>
                    <a:pt x="18769" y="1718"/>
                    <a:pt x="18275" y="1718"/>
                  </a:cubicBezTo>
                  <a:cubicBezTo>
                    <a:pt x="17869" y="1718"/>
                    <a:pt x="17550" y="1816"/>
                    <a:pt x="17346" y="2062"/>
                  </a:cubicBezTo>
                  <a:cubicBezTo>
                    <a:pt x="17114" y="2307"/>
                    <a:pt x="16998" y="2651"/>
                    <a:pt x="16998" y="3142"/>
                  </a:cubicBezTo>
                  <a:cubicBezTo>
                    <a:pt x="16998" y="3485"/>
                    <a:pt x="17056" y="3780"/>
                    <a:pt x="17201" y="3976"/>
                  </a:cubicBezTo>
                  <a:cubicBezTo>
                    <a:pt x="17346" y="4222"/>
                    <a:pt x="17608" y="4418"/>
                    <a:pt x="17985" y="4615"/>
                  </a:cubicBezTo>
                  <a:lnTo>
                    <a:pt x="19001" y="5155"/>
                  </a:lnTo>
                  <a:cubicBezTo>
                    <a:pt x="19524" y="5449"/>
                    <a:pt x="19872" y="5842"/>
                    <a:pt x="20104" y="6284"/>
                  </a:cubicBezTo>
                  <a:cubicBezTo>
                    <a:pt x="20337" y="6775"/>
                    <a:pt x="20424" y="7315"/>
                    <a:pt x="20424" y="7953"/>
                  </a:cubicBezTo>
                  <a:cubicBezTo>
                    <a:pt x="20424" y="8493"/>
                    <a:pt x="20366" y="8935"/>
                    <a:pt x="20250" y="9327"/>
                  </a:cubicBezTo>
                  <a:cubicBezTo>
                    <a:pt x="20133" y="9720"/>
                    <a:pt x="19959" y="10113"/>
                    <a:pt x="19727" y="10407"/>
                  </a:cubicBezTo>
                  <a:cubicBezTo>
                    <a:pt x="19495" y="10702"/>
                    <a:pt x="19234" y="10947"/>
                    <a:pt x="18943" y="11095"/>
                  </a:cubicBezTo>
                  <a:cubicBezTo>
                    <a:pt x="18624" y="11193"/>
                    <a:pt x="18275" y="11242"/>
                    <a:pt x="17927" y="11242"/>
                  </a:cubicBezTo>
                  <a:cubicBezTo>
                    <a:pt x="17550" y="11242"/>
                    <a:pt x="17201" y="11193"/>
                    <a:pt x="16824" y="11045"/>
                  </a:cubicBezTo>
                  <a:cubicBezTo>
                    <a:pt x="16475" y="10898"/>
                    <a:pt x="16185" y="10751"/>
                    <a:pt x="16011" y="10555"/>
                  </a:cubicBezTo>
                  <a:cubicBezTo>
                    <a:pt x="15895" y="10456"/>
                    <a:pt x="15837" y="10309"/>
                    <a:pt x="15808" y="10211"/>
                  </a:cubicBezTo>
                  <a:cubicBezTo>
                    <a:pt x="15779" y="10113"/>
                    <a:pt x="15779" y="9965"/>
                    <a:pt x="15779" y="9867"/>
                  </a:cubicBezTo>
                  <a:lnTo>
                    <a:pt x="15779" y="9278"/>
                  </a:lnTo>
                  <a:cubicBezTo>
                    <a:pt x="15779" y="9033"/>
                    <a:pt x="15837" y="8885"/>
                    <a:pt x="15953" y="8885"/>
                  </a:cubicBezTo>
                  <a:cubicBezTo>
                    <a:pt x="15982" y="8885"/>
                    <a:pt x="16040" y="8885"/>
                    <a:pt x="16069" y="8935"/>
                  </a:cubicBezTo>
                  <a:cubicBezTo>
                    <a:pt x="16127" y="8984"/>
                    <a:pt x="16185" y="8984"/>
                    <a:pt x="16243" y="9082"/>
                  </a:cubicBezTo>
                  <a:cubicBezTo>
                    <a:pt x="16475" y="9278"/>
                    <a:pt x="16737" y="9425"/>
                    <a:pt x="17027" y="9524"/>
                  </a:cubicBezTo>
                  <a:cubicBezTo>
                    <a:pt x="17317" y="9622"/>
                    <a:pt x="17579" y="9671"/>
                    <a:pt x="17869" y="9671"/>
                  </a:cubicBezTo>
                  <a:cubicBezTo>
                    <a:pt x="18304" y="9671"/>
                    <a:pt x="18653" y="9524"/>
                    <a:pt x="18914" y="9278"/>
                  </a:cubicBezTo>
                  <a:cubicBezTo>
                    <a:pt x="19146" y="9033"/>
                    <a:pt x="19292" y="8640"/>
                    <a:pt x="19292" y="8149"/>
                  </a:cubicBezTo>
                  <a:cubicBezTo>
                    <a:pt x="19292" y="7805"/>
                    <a:pt x="19234" y="7511"/>
                    <a:pt x="19088" y="7315"/>
                  </a:cubicBezTo>
                  <a:cubicBezTo>
                    <a:pt x="18972" y="7069"/>
                    <a:pt x="18711" y="6873"/>
                    <a:pt x="18363" y="6676"/>
                  </a:cubicBezTo>
                  <a:lnTo>
                    <a:pt x="17346" y="6136"/>
                  </a:lnTo>
                  <a:cubicBezTo>
                    <a:pt x="16824" y="5842"/>
                    <a:pt x="16446" y="5449"/>
                    <a:pt x="16214" y="4909"/>
                  </a:cubicBezTo>
                  <a:cubicBezTo>
                    <a:pt x="15982" y="4369"/>
                    <a:pt x="15866" y="3780"/>
                    <a:pt x="15866" y="3191"/>
                  </a:cubicBezTo>
                  <a:cubicBezTo>
                    <a:pt x="15866" y="2700"/>
                    <a:pt x="15924" y="2258"/>
                    <a:pt x="16069" y="1865"/>
                  </a:cubicBezTo>
                  <a:cubicBezTo>
                    <a:pt x="16185" y="1473"/>
                    <a:pt x="16359" y="1129"/>
                    <a:pt x="16563" y="884"/>
                  </a:cubicBezTo>
                  <a:cubicBezTo>
                    <a:pt x="16766" y="589"/>
                    <a:pt x="17027" y="393"/>
                    <a:pt x="17288" y="245"/>
                  </a:cubicBezTo>
                  <a:cubicBezTo>
                    <a:pt x="17579" y="98"/>
                    <a:pt x="17869" y="49"/>
                    <a:pt x="18188" y="49"/>
                  </a:cubicBezTo>
                  <a:close/>
                  <a:moveTo>
                    <a:pt x="3614" y="0"/>
                  </a:moveTo>
                  <a:cubicBezTo>
                    <a:pt x="4456" y="0"/>
                    <a:pt x="5066" y="344"/>
                    <a:pt x="5472" y="982"/>
                  </a:cubicBezTo>
                  <a:cubicBezTo>
                    <a:pt x="5879" y="1620"/>
                    <a:pt x="6053" y="2602"/>
                    <a:pt x="6053" y="3927"/>
                  </a:cubicBezTo>
                  <a:lnTo>
                    <a:pt x="6053" y="7805"/>
                  </a:lnTo>
                  <a:lnTo>
                    <a:pt x="6024" y="7805"/>
                  </a:lnTo>
                  <a:cubicBezTo>
                    <a:pt x="6024" y="8247"/>
                    <a:pt x="6053" y="8591"/>
                    <a:pt x="6111" y="8885"/>
                  </a:cubicBezTo>
                  <a:cubicBezTo>
                    <a:pt x="6169" y="9131"/>
                    <a:pt x="6227" y="9425"/>
                    <a:pt x="6343" y="9720"/>
                  </a:cubicBezTo>
                  <a:cubicBezTo>
                    <a:pt x="6372" y="9818"/>
                    <a:pt x="6401" y="9916"/>
                    <a:pt x="6401" y="10015"/>
                  </a:cubicBezTo>
                  <a:cubicBezTo>
                    <a:pt x="6401" y="10162"/>
                    <a:pt x="6343" y="10260"/>
                    <a:pt x="6256" y="10358"/>
                  </a:cubicBezTo>
                  <a:lnTo>
                    <a:pt x="5821" y="10849"/>
                  </a:lnTo>
                  <a:cubicBezTo>
                    <a:pt x="5763" y="10898"/>
                    <a:pt x="5704" y="10947"/>
                    <a:pt x="5646" y="10947"/>
                  </a:cubicBezTo>
                  <a:cubicBezTo>
                    <a:pt x="5559" y="10947"/>
                    <a:pt x="5501" y="10898"/>
                    <a:pt x="5443" y="10800"/>
                  </a:cubicBezTo>
                  <a:cubicBezTo>
                    <a:pt x="5356" y="10653"/>
                    <a:pt x="5269" y="10456"/>
                    <a:pt x="5182" y="10260"/>
                  </a:cubicBezTo>
                  <a:cubicBezTo>
                    <a:pt x="5124" y="10064"/>
                    <a:pt x="5037" y="9818"/>
                    <a:pt x="4979" y="9573"/>
                  </a:cubicBezTo>
                  <a:cubicBezTo>
                    <a:pt x="4427" y="10653"/>
                    <a:pt x="3730" y="11242"/>
                    <a:pt x="2888" y="11242"/>
                  </a:cubicBezTo>
                  <a:cubicBezTo>
                    <a:pt x="2308" y="11242"/>
                    <a:pt x="1814" y="10947"/>
                    <a:pt x="1466" y="10407"/>
                  </a:cubicBezTo>
                  <a:cubicBezTo>
                    <a:pt x="1117" y="9818"/>
                    <a:pt x="943" y="9082"/>
                    <a:pt x="943" y="8100"/>
                  </a:cubicBezTo>
                  <a:cubicBezTo>
                    <a:pt x="943" y="7069"/>
                    <a:pt x="1146" y="6284"/>
                    <a:pt x="1582" y="5645"/>
                  </a:cubicBezTo>
                  <a:cubicBezTo>
                    <a:pt x="2017" y="5007"/>
                    <a:pt x="2598" y="4713"/>
                    <a:pt x="3324" y="4713"/>
                  </a:cubicBezTo>
                  <a:cubicBezTo>
                    <a:pt x="3556" y="4713"/>
                    <a:pt x="3817" y="4762"/>
                    <a:pt x="4079" y="4811"/>
                  </a:cubicBezTo>
                  <a:cubicBezTo>
                    <a:pt x="4340" y="4860"/>
                    <a:pt x="4601" y="4958"/>
                    <a:pt x="4892" y="5056"/>
                  </a:cubicBezTo>
                  <a:lnTo>
                    <a:pt x="4892" y="4173"/>
                  </a:lnTo>
                  <a:cubicBezTo>
                    <a:pt x="4892" y="3289"/>
                    <a:pt x="4775" y="2602"/>
                    <a:pt x="4543" y="2258"/>
                  </a:cubicBezTo>
                  <a:cubicBezTo>
                    <a:pt x="4311" y="1865"/>
                    <a:pt x="3934" y="1718"/>
                    <a:pt x="3382" y="1718"/>
                  </a:cubicBezTo>
                  <a:cubicBezTo>
                    <a:pt x="3121" y="1718"/>
                    <a:pt x="2888" y="1767"/>
                    <a:pt x="2627" y="1865"/>
                  </a:cubicBezTo>
                  <a:cubicBezTo>
                    <a:pt x="2366" y="1964"/>
                    <a:pt x="2104" y="2111"/>
                    <a:pt x="1872" y="2258"/>
                  </a:cubicBezTo>
                  <a:cubicBezTo>
                    <a:pt x="1756" y="2356"/>
                    <a:pt x="1669" y="2405"/>
                    <a:pt x="1611" y="2405"/>
                  </a:cubicBezTo>
                  <a:cubicBezTo>
                    <a:pt x="1553" y="2405"/>
                    <a:pt x="1524" y="2455"/>
                    <a:pt x="1495" y="2455"/>
                  </a:cubicBezTo>
                  <a:cubicBezTo>
                    <a:pt x="1408" y="2455"/>
                    <a:pt x="1350" y="2307"/>
                    <a:pt x="1350" y="2062"/>
                  </a:cubicBezTo>
                  <a:lnTo>
                    <a:pt x="1350" y="1473"/>
                  </a:lnTo>
                  <a:cubicBezTo>
                    <a:pt x="1350" y="1276"/>
                    <a:pt x="1379" y="1129"/>
                    <a:pt x="1408" y="1031"/>
                  </a:cubicBezTo>
                  <a:cubicBezTo>
                    <a:pt x="1437" y="933"/>
                    <a:pt x="1495" y="884"/>
                    <a:pt x="1611" y="785"/>
                  </a:cubicBezTo>
                  <a:cubicBezTo>
                    <a:pt x="1872" y="589"/>
                    <a:pt x="2163" y="393"/>
                    <a:pt x="2511" y="245"/>
                  </a:cubicBezTo>
                  <a:cubicBezTo>
                    <a:pt x="2859" y="98"/>
                    <a:pt x="3237" y="0"/>
                    <a:pt x="3614" y="0"/>
                  </a:cubicBezTo>
                  <a:close/>
                </a:path>
              </a:pathLst>
            </a:custGeom>
            <a:solidFill>
              <a:srgbClr val="FFFFFF"/>
            </a:solidFill>
            <a:ln w="12700" cap="flat">
              <a:noFill/>
              <a:miter lim="400000"/>
            </a:ln>
            <a:effectLst/>
          </p:spPr>
          <p:txBody>
            <a:bodyPr wrap="square" lIns="146304" tIns="146304" rIns="146304" bIns="146304" numCol="1" anchor="ctr">
              <a:noAutofit/>
            </a:bodyPr>
            <a:lstStyle/>
            <a:p>
              <a:pPr>
                <a:defRPr>
                  <a:solidFill>
                    <a:srgbClr val="FFFFFF"/>
                  </a:solidFill>
                </a:defRPr>
              </a:pPr>
              <a:endParaRPr/>
            </a:p>
          </p:txBody>
        </p:sp>
      </p:grpSp>
      <p:sp>
        <p:nvSpPr>
          <p:cNvPr id="31" name="Slide Number"/>
          <p:cNvSpPr txBox="1">
            <a:spLocks noGrp="1"/>
          </p:cNvSpPr>
          <p:nvPr>
            <p:ph type="sldNum" sz="quarter" idx="2"/>
          </p:nvPr>
        </p:nvSpPr>
        <p:spPr>
          <a:xfrm>
            <a:off x="7071359" y="7408545"/>
            <a:ext cx="3413761" cy="438150"/>
          </a:xfrm>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Survey Reminder Layout">
    <p:spTree>
      <p:nvGrpSpPr>
        <p:cNvPr id="1" name=""/>
        <p:cNvGrpSpPr/>
        <p:nvPr/>
      </p:nvGrpSpPr>
      <p:grpSpPr>
        <a:xfrm>
          <a:off x="0" y="0"/>
          <a:ext cx="0" cy="0"/>
          <a:chOff x="0" y="0"/>
          <a:chExt cx="0" cy="0"/>
        </a:xfrm>
      </p:grpSpPr>
      <p:pic>
        <p:nvPicPr>
          <p:cNvPr id="281" name="summitpink" descr="summitpink"/>
          <p:cNvPicPr>
            <a:picLocks noChangeAspect="1"/>
          </p:cNvPicPr>
          <p:nvPr/>
        </p:nvPicPr>
        <p:blipFill>
          <a:blip r:embed="rId2">
            <a:extLst/>
          </a:blip>
          <a:stretch>
            <a:fillRect/>
          </a:stretch>
        </p:blipFill>
        <p:spPr>
          <a:xfrm>
            <a:off x="0" y="0"/>
            <a:ext cx="14630400" cy="8229600"/>
          </a:xfrm>
          <a:prstGeom prst="rect">
            <a:avLst/>
          </a:prstGeom>
          <a:ln w="12700">
            <a:miter lim="400000"/>
          </a:ln>
        </p:spPr>
      </p:pic>
      <p:grpSp>
        <p:nvGrpSpPr>
          <p:cNvPr id="284" name="Group 5"/>
          <p:cNvGrpSpPr/>
          <p:nvPr/>
        </p:nvGrpSpPr>
        <p:grpSpPr>
          <a:xfrm>
            <a:off x="538163" y="7450573"/>
            <a:ext cx="4366204" cy="379940"/>
            <a:chOff x="0" y="0"/>
            <a:chExt cx="4366202" cy="379939"/>
          </a:xfrm>
        </p:grpSpPr>
        <p:sp>
          <p:nvSpPr>
            <p:cNvPr id="282" name="TextBox 7"/>
            <p:cNvSpPr txBox="1"/>
            <p:nvPr/>
          </p:nvSpPr>
          <p:spPr>
            <a:xfrm>
              <a:off x="673274" y="0"/>
              <a:ext cx="3692929" cy="2794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t>SUMMIT</a:t>
              </a:r>
            </a:p>
          </p:txBody>
        </p:sp>
        <p:sp>
          <p:nvSpPr>
            <p:cNvPr id="283" name="Freeform: Shape 8"/>
            <p:cNvSpPr/>
            <p:nvPr/>
          </p:nvSpPr>
          <p:spPr>
            <a:xfrm>
              <a:off x="0" y="58686"/>
              <a:ext cx="535484" cy="321254"/>
            </a:xfrm>
            <a:custGeom>
              <a:avLst/>
              <a:gdLst/>
              <a:ahLst/>
              <a:cxnLst>
                <a:cxn ang="0">
                  <a:pos x="wd2" y="hd2"/>
                </a:cxn>
                <a:cxn ang="5400000">
                  <a:pos x="wd2" y="hd2"/>
                </a:cxn>
                <a:cxn ang="10800000">
                  <a:pos x="wd2" y="hd2"/>
                </a:cxn>
                <a:cxn ang="16200000">
                  <a:pos x="wd2" y="hd2"/>
                </a:cxn>
              </a:cxnLst>
              <a:rect l="0" t="0" r="r" b="b"/>
              <a:pathLst>
                <a:path w="21293" h="21600" extrusionOk="0">
                  <a:moveTo>
                    <a:pt x="334" y="14285"/>
                  </a:moveTo>
                  <a:cubicBezTo>
                    <a:pt x="3324" y="17231"/>
                    <a:pt x="7040" y="18998"/>
                    <a:pt x="10872" y="18998"/>
                  </a:cubicBezTo>
                  <a:cubicBezTo>
                    <a:pt x="13456" y="18998"/>
                    <a:pt x="16301" y="18115"/>
                    <a:pt x="18914" y="16200"/>
                  </a:cubicBezTo>
                  <a:cubicBezTo>
                    <a:pt x="19321" y="15955"/>
                    <a:pt x="19640" y="16642"/>
                    <a:pt x="19263" y="17133"/>
                  </a:cubicBezTo>
                  <a:cubicBezTo>
                    <a:pt x="16940" y="20029"/>
                    <a:pt x="13543" y="21600"/>
                    <a:pt x="10640" y="21600"/>
                  </a:cubicBezTo>
                  <a:cubicBezTo>
                    <a:pt x="6575" y="21600"/>
                    <a:pt x="2888" y="19047"/>
                    <a:pt x="101" y="14825"/>
                  </a:cubicBezTo>
                  <a:cubicBezTo>
                    <a:pt x="-131" y="14482"/>
                    <a:pt x="72" y="14040"/>
                    <a:pt x="334" y="14285"/>
                  </a:cubicBezTo>
                  <a:close/>
                  <a:moveTo>
                    <a:pt x="19723" y="13494"/>
                  </a:moveTo>
                  <a:cubicBezTo>
                    <a:pt x="20467" y="13475"/>
                    <a:pt x="21077" y="13721"/>
                    <a:pt x="21208" y="13991"/>
                  </a:cubicBezTo>
                  <a:cubicBezTo>
                    <a:pt x="21469" y="14531"/>
                    <a:pt x="21150" y="18213"/>
                    <a:pt x="19901" y="19980"/>
                  </a:cubicBezTo>
                  <a:cubicBezTo>
                    <a:pt x="19698" y="20275"/>
                    <a:pt x="19524" y="20127"/>
                    <a:pt x="19611" y="19735"/>
                  </a:cubicBezTo>
                  <a:cubicBezTo>
                    <a:pt x="19901" y="18556"/>
                    <a:pt x="20540" y="15905"/>
                    <a:pt x="20221" y="15267"/>
                  </a:cubicBezTo>
                  <a:cubicBezTo>
                    <a:pt x="19930" y="14629"/>
                    <a:pt x="18246" y="14973"/>
                    <a:pt x="17492" y="15120"/>
                  </a:cubicBezTo>
                  <a:cubicBezTo>
                    <a:pt x="17259" y="15169"/>
                    <a:pt x="17230" y="14825"/>
                    <a:pt x="17433" y="14580"/>
                  </a:cubicBezTo>
                  <a:cubicBezTo>
                    <a:pt x="18101" y="13795"/>
                    <a:pt x="18979" y="13512"/>
                    <a:pt x="19723" y="13494"/>
                  </a:cubicBezTo>
                  <a:close/>
                  <a:moveTo>
                    <a:pt x="3527" y="6087"/>
                  </a:moveTo>
                  <a:cubicBezTo>
                    <a:pt x="3063" y="6087"/>
                    <a:pt x="2714" y="6235"/>
                    <a:pt x="2482" y="6578"/>
                  </a:cubicBezTo>
                  <a:cubicBezTo>
                    <a:pt x="2250" y="6922"/>
                    <a:pt x="2134" y="7364"/>
                    <a:pt x="2134" y="7953"/>
                  </a:cubicBezTo>
                  <a:cubicBezTo>
                    <a:pt x="2134" y="8493"/>
                    <a:pt x="2221" y="8935"/>
                    <a:pt x="2395" y="9229"/>
                  </a:cubicBezTo>
                  <a:cubicBezTo>
                    <a:pt x="2569" y="9475"/>
                    <a:pt x="2830" y="9622"/>
                    <a:pt x="3150" y="9622"/>
                  </a:cubicBezTo>
                  <a:cubicBezTo>
                    <a:pt x="3382" y="9622"/>
                    <a:pt x="3614" y="9573"/>
                    <a:pt x="3875" y="9425"/>
                  </a:cubicBezTo>
                  <a:cubicBezTo>
                    <a:pt x="4137" y="9278"/>
                    <a:pt x="4340" y="9033"/>
                    <a:pt x="4543" y="8640"/>
                  </a:cubicBezTo>
                  <a:cubicBezTo>
                    <a:pt x="4659" y="8395"/>
                    <a:pt x="4746" y="8149"/>
                    <a:pt x="4775" y="7855"/>
                  </a:cubicBezTo>
                  <a:cubicBezTo>
                    <a:pt x="4834" y="7560"/>
                    <a:pt x="4834" y="7216"/>
                    <a:pt x="4834" y="6824"/>
                  </a:cubicBezTo>
                  <a:lnTo>
                    <a:pt x="4834" y="6333"/>
                  </a:lnTo>
                  <a:cubicBezTo>
                    <a:pt x="4630" y="6235"/>
                    <a:pt x="4398" y="6185"/>
                    <a:pt x="4195" y="6136"/>
                  </a:cubicBezTo>
                  <a:cubicBezTo>
                    <a:pt x="3963" y="6087"/>
                    <a:pt x="3759" y="6087"/>
                    <a:pt x="3527" y="6087"/>
                  </a:cubicBezTo>
                  <a:close/>
                  <a:moveTo>
                    <a:pt x="6866" y="295"/>
                  </a:moveTo>
                  <a:lnTo>
                    <a:pt x="7563" y="295"/>
                  </a:lnTo>
                  <a:cubicBezTo>
                    <a:pt x="7708" y="295"/>
                    <a:pt x="7795" y="344"/>
                    <a:pt x="7853" y="393"/>
                  </a:cubicBezTo>
                  <a:cubicBezTo>
                    <a:pt x="7911" y="491"/>
                    <a:pt x="7940" y="638"/>
                    <a:pt x="7998" y="884"/>
                  </a:cubicBezTo>
                  <a:lnTo>
                    <a:pt x="9188" y="8787"/>
                  </a:lnTo>
                  <a:lnTo>
                    <a:pt x="10292" y="884"/>
                  </a:lnTo>
                  <a:cubicBezTo>
                    <a:pt x="10321" y="638"/>
                    <a:pt x="10379" y="491"/>
                    <a:pt x="10437" y="393"/>
                  </a:cubicBezTo>
                  <a:cubicBezTo>
                    <a:pt x="10495" y="295"/>
                    <a:pt x="10582" y="295"/>
                    <a:pt x="10727" y="295"/>
                  </a:cubicBezTo>
                  <a:lnTo>
                    <a:pt x="11308" y="295"/>
                  </a:lnTo>
                  <a:cubicBezTo>
                    <a:pt x="11453" y="295"/>
                    <a:pt x="11540" y="344"/>
                    <a:pt x="11598" y="393"/>
                  </a:cubicBezTo>
                  <a:cubicBezTo>
                    <a:pt x="11656" y="491"/>
                    <a:pt x="11714" y="638"/>
                    <a:pt x="11743" y="884"/>
                  </a:cubicBezTo>
                  <a:lnTo>
                    <a:pt x="12788" y="8935"/>
                  </a:lnTo>
                  <a:lnTo>
                    <a:pt x="14008" y="933"/>
                  </a:lnTo>
                  <a:cubicBezTo>
                    <a:pt x="14037" y="687"/>
                    <a:pt x="14095" y="540"/>
                    <a:pt x="14153" y="442"/>
                  </a:cubicBezTo>
                  <a:cubicBezTo>
                    <a:pt x="14211" y="344"/>
                    <a:pt x="14298" y="344"/>
                    <a:pt x="14443" y="344"/>
                  </a:cubicBezTo>
                  <a:lnTo>
                    <a:pt x="15111" y="344"/>
                  </a:lnTo>
                  <a:cubicBezTo>
                    <a:pt x="15227" y="344"/>
                    <a:pt x="15285" y="442"/>
                    <a:pt x="15285" y="638"/>
                  </a:cubicBezTo>
                  <a:cubicBezTo>
                    <a:pt x="15285" y="687"/>
                    <a:pt x="15285" y="736"/>
                    <a:pt x="15285" y="835"/>
                  </a:cubicBezTo>
                  <a:cubicBezTo>
                    <a:pt x="15285" y="884"/>
                    <a:pt x="15256" y="982"/>
                    <a:pt x="15227" y="1129"/>
                  </a:cubicBezTo>
                  <a:lnTo>
                    <a:pt x="13514" y="10407"/>
                  </a:lnTo>
                  <a:cubicBezTo>
                    <a:pt x="13485" y="10653"/>
                    <a:pt x="13427" y="10800"/>
                    <a:pt x="13369" y="10898"/>
                  </a:cubicBezTo>
                  <a:cubicBezTo>
                    <a:pt x="13311" y="10996"/>
                    <a:pt x="13224" y="10996"/>
                    <a:pt x="13108" y="10996"/>
                  </a:cubicBezTo>
                  <a:lnTo>
                    <a:pt x="12498" y="10996"/>
                  </a:lnTo>
                  <a:cubicBezTo>
                    <a:pt x="12353" y="10996"/>
                    <a:pt x="12266" y="10947"/>
                    <a:pt x="12208" y="10849"/>
                  </a:cubicBezTo>
                  <a:cubicBezTo>
                    <a:pt x="12150" y="10751"/>
                    <a:pt x="12092" y="10604"/>
                    <a:pt x="12063" y="10358"/>
                  </a:cubicBezTo>
                  <a:lnTo>
                    <a:pt x="10959" y="2651"/>
                  </a:lnTo>
                  <a:lnTo>
                    <a:pt x="9856" y="10358"/>
                  </a:lnTo>
                  <a:cubicBezTo>
                    <a:pt x="9827" y="10604"/>
                    <a:pt x="9769" y="10751"/>
                    <a:pt x="9711" y="10849"/>
                  </a:cubicBezTo>
                  <a:cubicBezTo>
                    <a:pt x="9653" y="10947"/>
                    <a:pt x="9566" y="10996"/>
                    <a:pt x="9421" y="10996"/>
                  </a:cubicBezTo>
                  <a:lnTo>
                    <a:pt x="8840" y="10996"/>
                  </a:lnTo>
                  <a:lnTo>
                    <a:pt x="8840" y="10947"/>
                  </a:lnTo>
                  <a:cubicBezTo>
                    <a:pt x="8724" y="10947"/>
                    <a:pt x="8637" y="10898"/>
                    <a:pt x="8579" y="10849"/>
                  </a:cubicBezTo>
                  <a:cubicBezTo>
                    <a:pt x="8521" y="10751"/>
                    <a:pt x="8463" y="10604"/>
                    <a:pt x="8433" y="10358"/>
                  </a:cubicBezTo>
                  <a:lnTo>
                    <a:pt x="6779" y="1080"/>
                  </a:lnTo>
                  <a:cubicBezTo>
                    <a:pt x="6692" y="835"/>
                    <a:pt x="6692" y="687"/>
                    <a:pt x="6692" y="589"/>
                  </a:cubicBezTo>
                  <a:cubicBezTo>
                    <a:pt x="6692" y="393"/>
                    <a:pt x="6750" y="295"/>
                    <a:pt x="6866" y="295"/>
                  </a:cubicBezTo>
                  <a:close/>
                  <a:moveTo>
                    <a:pt x="18188" y="49"/>
                  </a:moveTo>
                  <a:cubicBezTo>
                    <a:pt x="18334" y="49"/>
                    <a:pt x="18508" y="49"/>
                    <a:pt x="18653" y="98"/>
                  </a:cubicBezTo>
                  <a:cubicBezTo>
                    <a:pt x="18827" y="147"/>
                    <a:pt x="18972" y="196"/>
                    <a:pt x="19117" y="245"/>
                  </a:cubicBezTo>
                  <a:cubicBezTo>
                    <a:pt x="19263" y="295"/>
                    <a:pt x="19408" y="344"/>
                    <a:pt x="19524" y="442"/>
                  </a:cubicBezTo>
                  <a:cubicBezTo>
                    <a:pt x="19640" y="491"/>
                    <a:pt x="19756" y="589"/>
                    <a:pt x="19814" y="638"/>
                  </a:cubicBezTo>
                  <a:cubicBezTo>
                    <a:pt x="19901" y="736"/>
                    <a:pt x="19988" y="835"/>
                    <a:pt x="20017" y="933"/>
                  </a:cubicBezTo>
                  <a:cubicBezTo>
                    <a:pt x="20046" y="1031"/>
                    <a:pt x="20075" y="1178"/>
                    <a:pt x="20075" y="1325"/>
                  </a:cubicBezTo>
                  <a:lnTo>
                    <a:pt x="20075" y="1915"/>
                  </a:lnTo>
                  <a:cubicBezTo>
                    <a:pt x="20075" y="2160"/>
                    <a:pt x="20017" y="2307"/>
                    <a:pt x="19901" y="2307"/>
                  </a:cubicBezTo>
                  <a:cubicBezTo>
                    <a:pt x="19843" y="2307"/>
                    <a:pt x="19756" y="2258"/>
                    <a:pt x="19640" y="2160"/>
                  </a:cubicBezTo>
                  <a:cubicBezTo>
                    <a:pt x="19234" y="1865"/>
                    <a:pt x="18769" y="1718"/>
                    <a:pt x="18275" y="1718"/>
                  </a:cubicBezTo>
                  <a:cubicBezTo>
                    <a:pt x="17869" y="1718"/>
                    <a:pt x="17550" y="1816"/>
                    <a:pt x="17346" y="2062"/>
                  </a:cubicBezTo>
                  <a:cubicBezTo>
                    <a:pt x="17114" y="2307"/>
                    <a:pt x="16998" y="2651"/>
                    <a:pt x="16998" y="3142"/>
                  </a:cubicBezTo>
                  <a:cubicBezTo>
                    <a:pt x="16998" y="3485"/>
                    <a:pt x="17056" y="3780"/>
                    <a:pt x="17201" y="3976"/>
                  </a:cubicBezTo>
                  <a:cubicBezTo>
                    <a:pt x="17346" y="4222"/>
                    <a:pt x="17608" y="4418"/>
                    <a:pt x="17985" y="4615"/>
                  </a:cubicBezTo>
                  <a:lnTo>
                    <a:pt x="19001" y="5155"/>
                  </a:lnTo>
                  <a:cubicBezTo>
                    <a:pt x="19524" y="5449"/>
                    <a:pt x="19872" y="5842"/>
                    <a:pt x="20104" y="6284"/>
                  </a:cubicBezTo>
                  <a:cubicBezTo>
                    <a:pt x="20337" y="6775"/>
                    <a:pt x="20424" y="7315"/>
                    <a:pt x="20424" y="7953"/>
                  </a:cubicBezTo>
                  <a:cubicBezTo>
                    <a:pt x="20424" y="8493"/>
                    <a:pt x="20366" y="8935"/>
                    <a:pt x="20250" y="9327"/>
                  </a:cubicBezTo>
                  <a:cubicBezTo>
                    <a:pt x="20133" y="9720"/>
                    <a:pt x="19959" y="10113"/>
                    <a:pt x="19727" y="10407"/>
                  </a:cubicBezTo>
                  <a:cubicBezTo>
                    <a:pt x="19495" y="10702"/>
                    <a:pt x="19234" y="10947"/>
                    <a:pt x="18943" y="11095"/>
                  </a:cubicBezTo>
                  <a:cubicBezTo>
                    <a:pt x="18624" y="11193"/>
                    <a:pt x="18275" y="11242"/>
                    <a:pt x="17927" y="11242"/>
                  </a:cubicBezTo>
                  <a:cubicBezTo>
                    <a:pt x="17550" y="11242"/>
                    <a:pt x="17201" y="11193"/>
                    <a:pt x="16824" y="11045"/>
                  </a:cubicBezTo>
                  <a:cubicBezTo>
                    <a:pt x="16475" y="10898"/>
                    <a:pt x="16185" y="10751"/>
                    <a:pt x="16011" y="10555"/>
                  </a:cubicBezTo>
                  <a:cubicBezTo>
                    <a:pt x="15895" y="10456"/>
                    <a:pt x="15837" y="10309"/>
                    <a:pt x="15808" y="10211"/>
                  </a:cubicBezTo>
                  <a:cubicBezTo>
                    <a:pt x="15779" y="10113"/>
                    <a:pt x="15779" y="9965"/>
                    <a:pt x="15779" y="9867"/>
                  </a:cubicBezTo>
                  <a:lnTo>
                    <a:pt x="15779" y="9278"/>
                  </a:lnTo>
                  <a:cubicBezTo>
                    <a:pt x="15779" y="9033"/>
                    <a:pt x="15837" y="8885"/>
                    <a:pt x="15953" y="8885"/>
                  </a:cubicBezTo>
                  <a:cubicBezTo>
                    <a:pt x="15982" y="8885"/>
                    <a:pt x="16040" y="8885"/>
                    <a:pt x="16069" y="8935"/>
                  </a:cubicBezTo>
                  <a:cubicBezTo>
                    <a:pt x="16127" y="8984"/>
                    <a:pt x="16185" y="8984"/>
                    <a:pt x="16243" y="9082"/>
                  </a:cubicBezTo>
                  <a:cubicBezTo>
                    <a:pt x="16475" y="9278"/>
                    <a:pt x="16737" y="9425"/>
                    <a:pt x="17027" y="9524"/>
                  </a:cubicBezTo>
                  <a:cubicBezTo>
                    <a:pt x="17317" y="9622"/>
                    <a:pt x="17579" y="9671"/>
                    <a:pt x="17869" y="9671"/>
                  </a:cubicBezTo>
                  <a:cubicBezTo>
                    <a:pt x="18304" y="9671"/>
                    <a:pt x="18653" y="9524"/>
                    <a:pt x="18914" y="9278"/>
                  </a:cubicBezTo>
                  <a:cubicBezTo>
                    <a:pt x="19146" y="9033"/>
                    <a:pt x="19292" y="8640"/>
                    <a:pt x="19292" y="8149"/>
                  </a:cubicBezTo>
                  <a:cubicBezTo>
                    <a:pt x="19292" y="7805"/>
                    <a:pt x="19234" y="7511"/>
                    <a:pt x="19088" y="7315"/>
                  </a:cubicBezTo>
                  <a:cubicBezTo>
                    <a:pt x="18972" y="7069"/>
                    <a:pt x="18711" y="6873"/>
                    <a:pt x="18363" y="6676"/>
                  </a:cubicBezTo>
                  <a:lnTo>
                    <a:pt x="17346" y="6136"/>
                  </a:lnTo>
                  <a:cubicBezTo>
                    <a:pt x="16824" y="5842"/>
                    <a:pt x="16446" y="5449"/>
                    <a:pt x="16214" y="4909"/>
                  </a:cubicBezTo>
                  <a:cubicBezTo>
                    <a:pt x="15982" y="4369"/>
                    <a:pt x="15866" y="3780"/>
                    <a:pt x="15866" y="3191"/>
                  </a:cubicBezTo>
                  <a:cubicBezTo>
                    <a:pt x="15866" y="2700"/>
                    <a:pt x="15924" y="2258"/>
                    <a:pt x="16069" y="1865"/>
                  </a:cubicBezTo>
                  <a:cubicBezTo>
                    <a:pt x="16185" y="1473"/>
                    <a:pt x="16359" y="1129"/>
                    <a:pt x="16563" y="884"/>
                  </a:cubicBezTo>
                  <a:cubicBezTo>
                    <a:pt x="16766" y="589"/>
                    <a:pt x="17027" y="393"/>
                    <a:pt x="17288" y="245"/>
                  </a:cubicBezTo>
                  <a:cubicBezTo>
                    <a:pt x="17579" y="98"/>
                    <a:pt x="17869" y="49"/>
                    <a:pt x="18188" y="49"/>
                  </a:cubicBezTo>
                  <a:close/>
                  <a:moveTo>
                    <a:pt x="3614" y="0"/>
                  </a:moveTo>
                  <a:cubicBezTo>
                    <a:pt x="4456" y="0"/>
                    <a:pt x="5066" y="344"/>
                    <a:pt x="5472" y="982"/>
                  </a:cubicBezTo>
                  <a:cubicBezTo>
                    <a:pt x="5879" y="1620"/>
                    <a:pt x="6053" y="2602"/>
                    <a:pt x="6053" y="3927"/>
                  </a:cubicBezTo>
                  <a:lnTo>
                    <a:pt x="6053" y="7805"/>
                  </a:lnTo>
                  <a:lnTo>
                    <a:pt x="6024" y="7805"/>
                  </a:lnTo>
                  <a:cubicBezTo>
                    <a:pt x="6024" y="8247"/>
                    <a:pt x="6053" y="8591"/>
                    <a:pt x="6111" y="8885"/>
                  </a:cubicBezTo>
                  <a:cubicBezTo>
                    <a:pt x="6169" y="9131"/>
                    <a:pt x="6227" y="9425"/>
                    <a:pt x="6343" y="9720"/>
                  </a:cubicBezTo>
                  <a:cubicBezTo>
                    <a:pt x="6372" y="9818"/>
                    <a:pt x="6401" y="9916"/>
                    <a:pt x="6401" y="10015"/>
                  </a:cubicBezTo>
                  <a:cubicBezTo>
                    <a:pt x="6401" y="10162"/>
                    <a:pt x="6343" y="10260"/>
                    <a:pt x="6256" y="10358"/>
                  </a:cubicBezTo>
                  <a:lnTo>
                    <a:pt x="5821" y="10849"/>
                  </a:lnTo>
                  <a:cubicBezTo>
                    <a:pt x="5763" y="10898"/>
                    <a:pt x="5704" y="10947"/>
                    <a:pt x="5646" y="10947"/>
                  </a:cubicBezTo>
                  <a:cubicBezTo>
                    <a:pt x="5559" y="10947"/>
                    <a:pt x="5501" y="10898"/>
                    <a:pt x="5443" y="10800"/>
                  </a:cubicBezTo>
                  <a:cubicBezTo>
                    <a:pt x="5356" y="10653"/>
                    <a:pt x="5269" y="10456"/>
                    <a:pt x="5182" y="10260"/>
                  </a:cubicBezTo>
                  <a:cubicBezTo>
                    <a:pt x="5124" y="10064"/>
                    <a:pt x="5037" y="9818"/>
                    <a:pt x="4979" y="9573"/>
                  </a:cubicBezTo>
                  <a:cubicBezTo>
                    <a:pt x="4427" y="10653"/>
                    <a:pt x="3730" y="11242"/>
                    <a:pt x="2888" y="11242"/>
                  </a:cubicBezTo>
                  <a:cubicBezTo>
                    <a:pt x="2308" y="11242"/>
                    <a:pt x="1814" y="10947"/>
                    <a:pt x="1466" y="10407"/>
                  </a:cubicBezTo>
                  <a:cubicBezTo>
                    <a:pt x="1117" y="9818"/>
                    <a:pt x="943" y="9082"/>
                    <a:pt x="943" y="8100"/>
                  </a:cubicBezTo>
                  <a:cubicBezTo>
                    <a:pt x="943" y="7069"/>
                    <a:pt x="1146" y="6284"/>
                    <a:pt x="1582" y="5645"/>
                  </a:cubicBezTo>
                  <a:cubicBezTo>
                    <a:pt x="2017" y="5007"/>
                    <a:pt x="2598" y="4713"/>
                    <a:pt x="3324" y="4713"/>
                  </a:cubicBezTo>
                  <a:cubicBezTo>
                    <a:pt x="3556" y="4713"/>
                    <a:pt x="3817" y="4762"/>
                    <a:pt x="4079" y="4811"/>
                  </a:cubicBezTo>
                  <a:cubicBezTo>
                    <a:pt x="4340" y="4860"/>
                    <a:pt x="4601" y="4958"/>
                    <a:pt x="4892" y="5056"/>
                  </a:cubicBezTo>
                  <a:lnTo>
                    <a:pt x="4892" y="4173"/>
                  </a:lnTo>
                  <a:cubicBezTo>
                    <a:pt x="4892" y="3289"/>
                    <a:pt x="4775" y="2602"/>
                    <a:pt x="4543" y="2258"/>
                  </a:cubicBezTo>
                  <a:cubicBezTo>
                    <a:pt x="4311" y="1865"/>
                    <a:pt x="3934" y="1718"/>
                    <a:pt x="3382" y="1718"/>
                  </a:cubicBezTo>
                  <a:cubicBezTo>
                    <a:pt x="3121" y="1718"/>
                    <a:pt x="2888" y="1767"/>
                    <a:pt x="2627" y="1865"/>
                  </a:cubicBezTo>
                  <a:cubicBezTo>
                    <a:pt x="2366" y="1964"/>
                    <a:pt x="2104" y="2111"/>
                    <a:pt x="1872" y="2258"/>
                  </a:cubicBezTo>
                  <a:cubicBezTo>
                    <a:pt x="1756" y="2356"/>
                    <a:pt x="1669" y="2405"/>
                    <a:pt x="1611" y="2405"/>
                  </a:cubicBezTo>
                  <a:cubicBezTo>
                    <a:pt x="1553" y="2405"/>
                    <a:pt x="1524" y="2455"/>
                    <a:pt x="1495" y="2455"/>
                  </a:cubicBezTo>
                  <a:cubicBezTo>
                    <a:pt x="1408" y="2455"/>
                    <a:pt x="1350" y="2307"/>
                    <a:pt x="1350" y="2062"/>
                  </a:cubicBezTo>
                  <a:lnTo>
                    <a:pt x="1350" y="1473"/>
                  </a:lnTo>
                  <a:cubicBezTo>
                    <a:pt x="1350" y="1276"/>
                    <a:pt x="1379" y="1129"/>
                    <a:pt x="1408" y="1031"/>
                  </a:cubicBezTo>
                  <a:cubicBezTo>
                    <a:pt x="1437" y="933"/>
                    <a:pt x="1495" y="884"/>
                    <a:pt x="1611" y="785"/>
                  </a:cubicBezTo>
                  <a:cubicBezTo>
                    <a:pt x="1872" y="589"/>
                    <a:pt x="2163" y="393"/>
                    <a:pt x="2511" y="245"/>
                  </a:cubicBezTo>
                  <a:cubicBezTo>
                    <a:pt x="2859" y="98"/>
                    <a:pt x="3237" y="0"/>
                    <a:pt x="3614" y="0"/>
                  </a:cubicBezTo>
                  <a:close/>
                </a:path>
              </a:pathLst>
            </a:custGeom>
            <a:solidFill>
              <a:srgbClr val="FFFFFF"/>
            </a:solidFill>
            <a:ln w="12700" cap="flat">
              <a:noFill/>
              <a:miter lim="400000"/>
            </a:ln>
            <a:effectLst/>
          </p:spPr>
          <p:txBody>
            <a:bodyPr wrap="square" lIns="146304" tIns="146304" rIns="146304" bIns="146304" numCol="1" anchor="ctr">
              <a:noAutofit/>
            </a:bodyPr>
            <a:lstStyle/>
            <a:p>
              <a:pPr>
                <a:defRPr>
                  <a:solidFill>
                    <a:srgbClr val="FFFFFF"/>
                  </a:solidFill>
                </a:defRPr>
              </a:pPr>
              <a:endParaRPr/>
            </a:p>
          </p:txBody>
        </p:sp>
      </p:grpSp>
      <p:sp>
        <p:nvSpPr>
          <p:cNvPr id="285"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sp>
        <p:nvSpPr>
          <p:cNvPr id="286" name="TextBox 13"/>
          <p:cNvSpPr txBox="1"/>
          <p:nvPr/>
        </p:nvSpPr>
        <p:spPr>
          <a:xfrm>
            <a:off x="2814726" y="3928081"/>
            <a:ext cx="9000950" cy="1861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6304" tIns="146304" rIns="146304" bIns="146304">
            <a:spAutoFit/>
          </a:bodyPr>
          <a:lstStyle/>
          <a:p>
            <a:pPr algn="ctr">
              <a:lnSpc>
                <a:spcPct val="90000"/>
              </a:lnSpc>
              <a:spcBef>
                <a:spcPts val="1800"/>
              </a:spcBef>
              <a:defRPr sz="5400">
                <a:solidFill>
                  <a:srgbClr val="FFFFFF"/>
                </a:solidFill>
                <a:latin typeface="Amazon Ember Light"/>
                <a:ea typeface="Amazon Ember Light"/>
                <a:cs typeface="Amazon Ember Light"/>
                <a:sym typeface="Amazon Ember Light"/>
              </a:defRPr>
            </a:pPr>
            <a:r>
              <a:t>Please complete the </a:t>
            </a:r>
            <a:br/>
            <a:r>
              <a:t>session survey.</a:t>
            </a:r>
          </a:p>
        </p:txBody>
      </p:sp>
      <p:grpSp>
        <p:nvGrpSpPr>
          <p:cNvPr id="289" name="Oval 14"/>
          <p:cNvGrpSpPr/>
          <p:nvPr/>
        </p:nvGrpSpPr>
        <p:grpSpPr>
          <a:xfrm>
            <a:off x="6370320" y="1368114"/>
            <a:ext cx="1889761" cy="2045210"/>
            <a:chOff x="0" y="0"/>
            <a:chExt cx="1889760" cy="2045208"/>
          </a:xfrm>
        </p:grpSpPr>
        <p:sp>
          <p:nvSpPr>
            <p:cNvPr id="287" name="Circle"/>
            <p:cNvSpPr/>
            <p:nvPr/>
          </p:nvSpPr>
          <p:spPr>
            <a:xfrm>
              <a:off x="0" y="77724"/>
              <a:ext cx="1889761" cy="1889761"/>
            </a:xfrm>
            <a:prstGeom prst="ellipse">
              <a:avLst/>
            </a:prstGeom>
            <a:solidFill>
              <a:schemeClr val="accent1"/>
            </a:solidFill>
            <a:ln w="12700" cap="flat">
              <a:noFill/>
              <a:miter lim="400000"/>
            </a:ln>
            <a:effectLst/>
          </p:spPr>
          <p:txBody>
            <a:bodyPr wrap="square" lIns="146304" tIns="146304" rIns="146304" bIns="146304" numCol="1" anchor="ctr">
              <a:noAutofit/>
            </a:bodyPr>
            <a:lstStyle/>
            <a:p>
              <a:pPr algn="ctr" defTabSz="932471">
                <a:lnSpc>
                  <a:spcPct val="90000"/>
                </a:lnSpc>
                <a:defRPr>
                  <a:solidFill>
                    <a:srgbClr val="FFFFFF"/>
                  </a:solidFill>
                </a:defRPr>
              </a:pPr>
              <a:endParaRPr/>
            </a:p>
          </p:txBody>
        </p:sp>
        <p:sp>
          <p:nvSpPr>
            <p:cNvPr id="288" name="!"/>
            <p:cNvSpPr txBox="1"/>
            <p:nvPr/>
          </p:nvSpPr>
          <p:spPr>
            <a:xfrm>
              <a:off x="276748" y="0"/>
              <a:ext cx="1336264" cy="20452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46304" tIns="146304" rIns="146304" bIns="146304" numCol="1" anchor="ctr">
              <a:spAutoFit/>
            </a:bodyPr>
            <a:lstStyle>
              <a:lvl1pPr algn="ctr" defTabSz="932471">
                <a:lnSpc>
                  <a:spcPct val="90000"/>
                </a:lnSpc>
                <a:defRPr sz="11500" b="1">
                  <a:solidFill>
                    <a:srgbClr val="FFFFFF"/>
                  </a:solidFill>
                </a:defRPr>
              </a:lvl1pPr>
            </a:lstStyle>
            <a:p>
              <a:r>
                <a:t>!</a:t>
              </a:r>
            </a:p>
          </p:txBody>
        </p:sp>
      </p:grpSp>
      <p:sp>
        <p:nvSpPr>
          <p:cNvPr id="290" name="Slide Number"/>
          <p:cNvSpPr txBox="1">
            <a:spLocks noGrp="1"/>
          </p:cNvSpPr>
          <p:nvPr>
            <p:ph type="sldNum" sz="quarter" idx="2"/>
          </p:nvPr>
        </p:nvSpPr>
        <p:spPr>
          <a:xfrm>
            <a:off x="7071359" y="7408545"/>
            <a:ext cx="3413761" cy="438150"/>
          </a:xfrm>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Blank_White">
    <p:spTree>
      <p:nvGrpSpPr>
        <p:cNvPr id="1" name=""/>
        <p:cNvGrpSpPr/>
        <p:nvPr/>
      </p:nvGrpSpPr>
      <p:grpSpPr>
        <a:xfrm>
          <a:off x="0" y="0"/>
          <a:ext cx="0" cy="0"/>
          <a:chOff x="0" y="0"/>
          <a:chExt cx="0" cy="0"/>
        </a:xfrm>
      </p:grpSpPr>
      <p:sp>
        <p:nvSpPr>
          <p:cNvPr id="2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304"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grpSp>
        <p:nvGrpSpPr>
          <p:cNvPr id="307" name="Group 10"/>
          <p:cNvGrpSpPr/>
          <p:nvPr/>
        </p:nvGrpSpPr>
        <p:grpSpPr>
          <a:xfrm>
            <a:off x="538163" y="7450573"/>
            <a:ext cx="4366204" cy="379940"/>
            <a:chOff x="0" y="0"/>
            <a:chExt cx="4366202" cy="379939"/>
          </a:xfrm>
        </p:grpSpPr>
        <p:sp>
          <p:nvSpPr>
            <p:cNvPr id="305" name="TextBox 11"/>
            <p:cNvSpPr txBox="1"/>
            <p:nvPr/>
          </p:nvSpPr>
          <p:spPr>
            <a:xfrm>
              <a:off x="673274" y="0"/>
              <a:ext cx="3692929" cy="2794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t>SUMMIT</a:t>
              </a:r>
            </a:p>
          </p:txBody>
        </p:sp>
        <p:sp>
          <p:nvSpPr>
            <p:cNvPr id="306" name="Freeform: Shape 12"/>
            <p:cNvSpPr/>
            <p:nvPr/>
          </p:nvSpPr>
          <p:spPr>
            <a:xfrm>
              <a:off x="0" y="58686"/>
              <a:ext cx="535484" cy="321254"/>
            </a:xfrm>
            <a:custGeom>
              <a:avLst/>
              <a:gdLst/>
              <a:ahLst/>
              <a:cxnLst>
                <a:cxn ang="0">
                  <a:pos x="wd2" y="hd2"/>
                </a:cxn>
                <a:cxn ang="5400000">
                  <a:pos x="wd2" y="hd2"/>
                </a:cxn>
                <a:cxn ang="10800000">
                  <a:pos x="wd2" y="hd2"/>
                </a:cxn>
                <a:cxn ang="16200000">
                  <a:pos x="wd2" y="hd2"/>
                </a:cxn>
              </a:cxnLst>
              <a:rect l="0" t="0" r="r" b="b"/>
              <a:pathLst>
                <a:path w="21293" h="21600" extrusionOk="0">
                  <a:moveTo>
                    <a:pt x="334" y="14285"/>
                  </a:moveTo>
                  <a:cubicBezTo>
                    <a:pt x="3324" y="17231"/>
                    <a:pt x="7040" y="18998"/>
                    <a:pt x="10872" y="18998"/>
                  </a:cubicBezTo>
                  <a:cubicBezTo>
                    <a:pt x="13456" y="18998"/>
                    <a:pt x="16301" y="18115"/>
                    <a:pt x="18914" y="16200"/>
                  </a:cubicBezTo>
                  <a:cubicBezTo>
                    <a:pt x="19321" y="15955"/>
                    <a:pt x="19640" y="16642"/>
                    <a:pt x="19263" y="17133"/>
                  </a:cubicBezTo>
                  <a:cubicBezTo>
                    <a:pt x="16940" y="20029"/>
                    <a:pt x="13543" y="21600"/>
                    <a:pt x="10640" y="21600"/>
                  </a:cubicBezTo>
                  <a:cubicBezTo>
                    <a:pt x="6575" y="21600"/>
                    <a:pt x="2888" y="19047"/>
                    <a:pt x="101" y="14825"/>
                  </a:cubicBezTo>
                  <a:cubicBezTo>
                    <a:pt x="-131" y="14482"/>
                    <a:pt x="72" y="14040"/>
                    <a:pt x="334" y="14285"/>
                  </a:cubicBezTo>
                  <a:close/>
                  <a:moveTo>
                    <a:pt x="19723" y="13494"/>
                  </a:moveTo>
                  <a:cubicBezTo>
                    <a:pt x="20467" y="13475"/>
                    <a:pt x="21077" y="13721"/>
                    <a:pt x="21208" y="13991"/>
                  </a:cubicBezTo>
                  <a:cubicBezTo>
                    <a:pt x="21469" y="14531"/>
                    <a:pt x="21150" y="18213"/>
                    <a:pt x="19901" y="19980"/>
                  </a:cubicBezTo>
                  <a:cubicBezTo>
                    <a:pt x="19698" y="20275"/>
                    <a:pt x="19524" y="20127"/>
                    <a:pt x="19611" y="19735"/>
                  </a:cubicBezTo>
                  <a:cubicBezTo>
                    <a:pt x="19901" y="18556"/>
                    <a:pt x="20540" y="15905"/>
                    <a:pt x="20221" y="15267"/>
                  </a:cubicBezTo>
                  <a:cubicBezTo>
                    <a:pt x="19930" y="14629"/>
                    <a:pt x="18246" y="14973"/>
                    <a:pt x="17492" y="15120"/>
                  </a:cubicBezTo>
                  <a:cubicBezTo>
                    <a:pt x="17259" y="15169"/>
                    <a:pt x="17230" y="14825"/>
                    <a:pt x="17433" y="14580"/>
                  </a:cubicBezTo>
                  <a:cubicBezTo>
                    <a:pt x="18101" y="13795"/>
                    <a:pt x="18979" y="13512"/>
                    <a:pt x="19723" y="13494"/>
                  </a:cubicBezTo>
                  <a:close/>
                  <a:moveTo>
                    <a:pt x="3527" y="6087"/>
                  </a:moveTo>
                  <a:cubicBezTo>
                    <a:pt x="3063" y="6087"/>
                    <a:pt x="2714" y="6235"/>
                    <a:pt x="2482" y="6578"/>
                  </a:cubicBezTo>
                  <a:cubicBezTo>
                    <a:pt x="2250" y="6922"/>
                    <a:pt x="2134" y="7364"/>
                    <a:pt x="2134" y="7953"/>
                  </a:cubicBezTo>
                  <a:cubicBezTo>
                    <a:pt x="2134" y="8493"/>
                    <a:pt x="2221" y="8935"/>
                    <a:pt x="2395" y="9229"/>
                  </a:cubicBezTo>
                  <a:cubicBezTo>
                    <a:pt x="2569" y="9475"/>
                    <a:pt x="2830" y="9622"/>
                    <a:pt x="3150" y="9622"/>
                  </a:cubicBezTo>
                  <a:cubicBezTo>
                    <a:pt x="3382" y="9622"/>
                    <a:pt x="3614" y="9573"/>
                    <a:pt x="3875" y="9425"/>
                  </a:cubicBezTo>
                  <a:cubicBezTo>
                    <a:pt x="4137" y="9278"/>
                    <a:pt x="4340" y="9033"/>
                    <a:pt x="4543" y="8640"/>
                  </a:cubicBezTo>
                  <a:cubicBezTo>
                    <a:pt x="4659" y="8395"/>
                    <a:pt x="4746" y="8149"/>
                    <a:pt x="4775" y="7855"/>
                  </a:cubicBezTo>
                  <a:cubicBezTo>
                    <a:pt x="4834" y="7560"/>
                    <a:pt x="4834" y="7216"/>
                    <a:pt x="4834" y="6824"/>
                  </a:cubicBezTo>
                  <a:lnTo>
                    <a:pt x="4834" y="6333"/>
                  </a:lnTo>
                  <a:cubicBezTo>
                    <a:pt x="4630" y="6235"/>
                    <a:pt x="4398" y="6185"/>
                    <a:pt x="4195" y="6136"/>
                  </a:cubicBezTo>
                  <a:cubicBezTo>
                    <a:pt x="3963" y="6087"/>
                    <a:pt x="3759" y="6087"/>
                    <a:pt x="3527" y="6087"/>
                  </a:cubicBezTo>
                  <a:close/>
                  <a:moveTo>
                    <a:pt x="6866" y="295"/>
                  </a:moveTo>
                  <a:lnTo>
                    <a:pt x="7563" y="295"/>
                  </a:lnTo>
                  <a:cubicBezTo>
                    <a:pt x="7708" y="295"/>
                    <a:pt x="7795" y="344"/>
                    <a:pt x="7853" y="393"/>
                  </a:cubicBezTo>
                  <a:cubicBezTo>
                    <a:pt x="7911" y="491"/>
                    <a:pt x="7940" y="638"/>
                    <a:pt x="7998" y="884"/>
                  </a:cubicBezTo>
                  <a:lnTo>
                    <a:pt x="9188" y="8787"/>
                  </a:lnTo>
                  <a:lnTo>
                    <a:pt x="10292" y="884"/>
                  </a:lnTo>
                  <a:cubicBezTo>
                    <a:pt x="10321" y="638"/>
                    <a:pt x="10379" y="491"/>
                    <a:pt x="10437" y="393"/>
                  </a:cubicBezTo>
                  <a:cubicBezTo>
                    <a:pt x="10495" y="295"/>
                    <a:pt x="10582" y="295"/>
                    <a:pt x="10727" y="295"/>
                  </a:cubicBezTo>
                  <a:lnTo>
                    <a:pt x="11308" y="295"/>
                  </a:lnTo>
                  <a:cubicBezTo>
                    <a:pt x="11453" y="295"/>
                    <a:pt x="11540" y="344"/>
                    <a:pt x="11598" y="393"/>
                  </a:cubicBezTo>
                  <a:cubicBezTo>
                    <a:pt x="11656" y="491"/>
                    <a:pt x="11714" y="638"/>
                    <a:pt x="11743" y="884"/>
                  </a:cubicBezTo>
                  <a:lnTo>
                    <a:pt x="12788" y="8935"/>
                  </a:lnTo>
                  <a:lnTo>
                    <a:pt x="14008" y="933"/>
                  </a:lnTo>
                  <a:cubicBezTo>
                    <a:pt x="14037" y="687"/>
                    <a:pt x="14095" y="540"/>
                    <a:pt x="14153" y="442"/>
                  </a:cubicBezTo>
                  <a:cubicBezTo>
                    <a:pt x="14211" y="344"/>
                    <a:pt x="14298" y="344"/>
                    <a:pt x="14443" y="344"/>
                  </a:cubicBezTo>
                  <a:lnTo>
                    <a:pt x="15111" y="344"/>
                  </a:lnTo>
                  <a:cubicBezTo>
                    <a:pt x="15227" y="344"/>
                    <a:pt x="15285" y="442"/>
                    <a:pt x="15285" y="638"/>
                  </a:cubicBezTo>
                  <a:cubicBezTo>
                    <a:pt x="15285" y="687"/>
                    <a:pt x="15285" y="736"/>
                    <a:pt x="15285" y="835"/>
                  </a:cubicBezTo>
                  <a:cubicBezTo>
                    <a:pt x="15285" y="884"/>
                    <a:pt x="15256" y="982"/>
                    <a:pt x="15227" y="1129"/>
                  </a:cubicBezTo>
                  <a:lnTo>
                    <a:pt x="13514" y="10407"/>
                  </a:lnTo>
                  <a:cubicBezTo>
                    <a:pt x="13485" y="10653"/>
                    <a:pt x="13427" y="10800"/>
                    <a:pt x="13369" y="10898"/>
                  </a:cubicBezTo>
                  <a:cubicBezTo>
                    <a:pt x="13311" y="10996"/>
                    <a:pt x="13224" y="10996"/>
                    <a:pt x="13108" y="10996"/>
                  </a:cubicBezTo>
                  <a:lnTo>
                    <a:pt x="12498" y="10996"/>
                  </a:lnTo>
                  <a:cubicBezTo>
                    <a:pt x="12353" y="10996"/>
                    <a:pt x="12266" y="10947"/>
                    <a:pt x="12208" y="10849"/>
                  </a:cubicBezTo>
                  <a:cubicBezTo>
                    <a:pt x="12150" y="10751"/>
                    <a:pt x="12092" y="10604"/>
                    <a:pt x="12063" y="10358"/>
                  </a:cubicBezTo>
                  <a:lnTo>
                    <a:pt x="10959" y="2651"/>
                  </a:lnTo>
                  <a:lnTo>
                    <a:pt x="9856" y="10358"/>
                  </a:lnTo>
                  <a:cubicBezTo>
                    <a:pt x="9827" y="10604"/>
                    <a:pt x="9769" y="10751"/>
                    <a:pt x="9711" y="10849"/>
                  </a:cubicBezTo>
                  <a:cubicBezTo>
                    <a:pt x="9653" y="10947"/>
                    <a:pt x="9566" y="10996"/>
                    <a:pt x="9421" y="10996"/>
                  </a:cubicBezTo>
                  <a:lnTo>
                    <a:pt x="8840" y="10996"/>
                  </a:lnTo>
                  <a:lnTo>
                    <a:pt x="8840" y="10947"/>
                  </a:lnTo>
                  <a:cubicBezTo>
                    <a:pt x="8724" y="10947"/>
                    <a:pt x="8637" y="10898"/>
                    <a:pt x="8579" y="10849"/>
                  </a:cubicBezTo>
                  <a:cubicBezTo>
                    <a:pt x="8521" y="10751"/>
                    <a:pt x="8463" y="10604"/>
                    <a:pt x="8433" y="10358"/>
                  </a:cubicBezTo>
                  <a:lnTo>
                    <a:pt x="6779" y="1080"/>
                  </a:lnTo>
                  <a:cubicBezTo>
                    <a:pt x="6692" y="835"/>
                    <a:pt x="6692" y="687"/>
                    <a:pt x="6692" y="589"/>
                  </a:cubicBezTo>
                  <a:cubicBezTo>
                    <a:pt x="6692" y="393"/>
                    <a:pt x="6750" y="295"/>
                    <a:pt x="6866" y="295"/>
                  </a:cubicBezTo>
                  <a:close/>
                  <a:moveTo>
                    <a:pt x="18188" y="49"/>
                  </a:moveTo>
                  <a:cubicBezTo>
                    <a:pt x="18334" y="49"/>
                    <a:pt x="18508" y="49"/>
                    <a:pt x="18653" y="98"/>
                  </a:cubicBezTo>
                  <a:cubicBezTo>
                    <a:pt x="18827" y="147"/>
                    <a:pt x="18972" y="196"/>
                    <a:pt x="19117" y="245"/>
                  </a:cubicBezTo>
                  <a:cubicBezTo>
                    <a:pt x="19263" y="295"/>
                    <a:pt x="19408" y="344"/>
                    <a:pt x="19524" y="442"/>
                  </a:cubicBezTo>
                  <a:cubicBezTo>
                    <a:pt x="19640" y="491"/>
                    <a:pt x="19756" y="589"/>
                    <a:pt x="19814" y="638"/>
                  </a:cubicBezTo>
                  <a:cubicBezTo>
                    <a:pt x="19901" y="736"/>
                    <a:pt x="19988" y="835"/>
                    <a:pt x="20017" y="933"/>
                  </a:cubicBezTo>
                  <a:cubicBezTo>
                    <a:pt x="20046" y="1031"/>
                    <a:pt x="20075" y="1178"/>
                    <a:pt x="20075" y="1325"/>
                  </a:cubicBezTo>
                  <a:lnTo>
                    <a:pt x="20075" y="1915"/>
                  </a:lnTo>
                  <a:cubicBezTo>
                    <a:pt x="20075" y="2160"/>
                    <a:pt x="20017" y="2307"/>
                    <a:pt x="19901" y="2307"/>
                  </a:cubicBezTo>
                  <a:cubicBezTo>
                    <a:pt x="19843" y="2307"/>
                    <a:pt x="19756" y="2258"/>
                    <a:pt x="19640" y="2160"/>
                  </a:cubicBezTo>
                  <a:cubicBezTo>
                    <a:pt x="19234" y="1865"/>
                    <a:pt x="18769" y="1718"/>
                    <a:pt x="18275" y="1718"/>
                  </a:cubicBezTo>
                  <a:cubicBezTo>
                    <a:pt x="17869" y="1718"/>
                    <a:pt x="17550" y="1816"/>
                    <a:pt x="17346" y="2062"/>
                  </a:cubicBezTo>
                  <a:cubicBezTo>
                    <a:pt x="17114" y="2307"/>
                    <a:pt x="16998" y="2651"/>
                    <a:pt x="16998" y="3142"/>
                  </a:cubicBezTo>
                  <a:cubicBezTo>
                    <a:pt x="16998" y="3485"/>
                    <a:pt x="17056" y="3780"/>
                    <a:pt x="17201" y="3976"/>
                  </a:cubicBezTo>
                  <a:cubicBezTo>
                    <a:pt x="17346" y="4222"/>
                    <a:pt x="17608" y="4418"/>
                    <a:pt x="17985" y="4615"/>
                  </a:cubicBezTo>
                  <a:lnTo>
                    <a:pt x="19001" y="5155"/>
                  </a:lnTo>
                  <a:cubicBezTo>
                    <a:pt x="19524" y="5449"/>
                    <a:pt x="19872" y="5842"/>
                    <a:pt x="20104" y="6284"/>
                  </a:cubicBezTo>
                  <a:cubicBezTo>
                    <a:pt x="20337" y="6775"/>
                    <a:pt x="20424" y="7315"/>
                    <a:pt x="20424" y="7953"/>
                  </a:cubicBezTo>
                  <a:cubicBezTo>
                    <a:pt x="20424" y="8493"/>
                    <a:pt x="20366" y="8935"/>
                    <a:pt x="20250" y="9327"/>
                  </a:cubicBezTo>
                  <a:cubicBezTo>
                    <a:pt x="20133" y="9720"/>
                    <a:pt x="19959" y="10113"/>
                    <a:pt x="19727" y="10407"/>
                  </a:cubicBezTo>
                  <a:cubicBezTo>
                    <a:pt x="19495" y="10702"/>
                    <a:pt x="19234" y="10947"/>
                    <a:pt x="18943" y="11095"/>
                  </a:cubicBezTo>
                  <a:cubicBezTo>
                    <a:pt x="18624" y="11193"/>
                    <a:pt x="18275" y="11242"/>
                    <a:pt x="17927" y="11242"/>
                  </a:cubicBezTo>
                  <a:cubicBezTo>
                    <a:pt x="17550" y="11242"/>
                    <a:pt x="17201" y="11193"/>
                    <a:pt x="16824" y="11045"/>
                  </a:cubicBezTo>
                  <a:cubicBezTo>
                    <a:pt x="16475" y="10898"/>
                    <a:pt x="16185" y="10751"/>
                    <a:pt x="16011" y="10555"/>
                  </a:cubicBezTo>
                  <a:cubicBezTo>
                    <a:pt x="15895" y="10456"/>
                    <a:pt x="15837" y="10309"/>
                    <a:pt x="15808" y="10211"/>
                  </a:cubicBezTo>
                  <a:cubicBezTo>
                    <a:pt x="15779" y="10113"/>
                    <a:pt x="15779" y="9965"/>
                    <a:pt x="15779" y="9867"/>
                  </a:cubicBezTo>
                  <a:lnTo>
                    <a:pt x="15779" y="9278"/>
                  </a:lnTo>
                  <a:cubicBezTo>
                    <a:pt x="15779" y="9033"/>
                    <a:pt x="15837" y="8885"/>
                    <a:pt x="15953" y="8885"/>
                  </a:cubicBezTo>
                  <a:cubicBezTo>
                    <a:pt x="15982" y="8885"/>
                    <a:pt x="16040" y="8885"/>
                    <a:pt x="16069" y="8935"/>
                  </a:cubicBezTo>
                  <a:cubicBezTo>
                    <a:pt x="16127" y="8984"/>
                    <a:pt x="16185" y="8984"/>
                    <a:pt x="16243" y="9082"/>
                  </a:cubicBezTo>
                  <a:cubicBezTo>
                    <a:pt x="16475" y="9278"/>
                    <a:pt x="16737" y="9425"/>
                    <a:pt x="17027" y="9524"/>
                  </a:cubicBezTo>
                  <a:cubicBezTo>
                    <a:pt x="17317" y="9622"/>
                    <a:pt x="17579" y="9671"/>
                    <a:pt x="17869" y="9671"/>
                  </a:cubicBezTo>
                  <a:cubicBezTo>
                    <a:pt x="18304" y="9671"/>
                    <a:pt x="18653" y="9524"/>
                    <a:pt x="18914" y="9278"/>
                  </a:cubicBezTo>
                  <a:cubicBezTo>
                    <a:pt x="19146" y="9033"/>
                    <a:pt x="19292" y="8640"/>
                    <a:pt x="19292" y="8149"/>
                  </a:cubicBezTo>
                  <a:cubicBezTo>
                    <a:pt x="19292" y="7805"/>
                    <a:pt x="19234" y="7511"/>
                    <a:pt x="19088" y="7315"/>
                  </a:cubicBezTo>
                  <a:cubicBezTo>
                    <a:pt x="18972" y="7069"/>
                    <a:pt x="18711" y="6873"/>
                    <a:pt x="18363" y="6676"/>
                  </a:cubicBezTo>
                  <a:lnTo>
                    <a:pt x="17346" y="6136"/>
                  </a:lnTo>
                  <a:cubicBezTo>
                    <a:pt x="16824" y="5842"/>
                    <a:pt x="16446" y="5449"/>
                    <a:pt x="16214" y="4909"/>
                  </a:cubicBezTo>
                  <a:cubicBezTo>
                    <a:pt x="15982" y="4369"/>
                    <a:pt x="15866" y="3780"/>
                    <a:pt x="15866" y="3191"/>
                  </a:cubicBezTo>
                  <a:cubicBezTo>
                    <a:pt x="15866" y="2700"/>
                    <a:pt x="15924" y="2258"/>
                    <a:pt x="16069" y="1865"/>
                  </a:cubicBezTo>
                  <a:cubicBezTo>
                    <a:pt x="16185" y="1473"/>
                    <a:pt x="16359" y="1129"/>
                    <a:pt x="16563" y="884"/>
                  </a:cubicBezTo>
                  <a:cubicBezTo>
                    <a:pt x="16766" y="589"/>
                    <a:pt x="17027" y="393"/>
                    <a:pt x="17288" y="245"/>
                  </a:cubicBezTo>
                  <a:cubicBezTo>
                    <a:pt x="17579" y="98"/>
                    <a:pt x="17869" y="49"/>
                    <a:pt x="18188" y="49"/>
                  </a:cubicBezTo>
                  <a:close/>
                  <a:moveTo>
                    <a:pt x="3614" y="0"/>
                  </a:moveTo>
                  <a:cubicBezTo>
                    <a:pt x="4456" y="0"/>
                    <a:pt x="5066" y="344"/>
                    <a:pt x="5472" y="982"/>
                  </a:cubicBezTo>
                  <a:cubicBezTo>
                    <a:pt x="5879" y="1620"/>
                    <a:pt x="6053" y="2602"/>
                    <a:pt x="6053" y="3927"/>
                  </a:cubicBezTo>
                  <a:lnTo>
                    <a:pt x="6053" y="7805"/>
                  </a:lnTo>
                  <a:lnTo>
                    <a:pt x="6024" y="7805"/>
                  </a:lnTo>
                  <a:cubicBezTo>
                    <a:pt x="6024" y="8247"/>
                    <a:pt x="6053" y="8591"/>
                    <a:pt x="6111" y="8885"/>
                  </a:cubicBezTo>
                  <a:cubicBezTo>
                    <a:pt x="6169" y="9131"/>
                    <a:pt x="6227" y="9425"/>
                    <a:pt x="6343" y="9720"/>
                  </a:cubicBezTo>
                  <a:cubicBezTo>
                    <a:pt x="6372" y="9818"/>
                    <a:pt x="6401" y="9916"/>
                    <a:pt x="6401" y="10015"/>
                  </a:cubicBezTo>
                  <a:cubicBezTo>
                    <a:pt x="6401" y="10162"/>
                    <a:pt x="6343" y="10260"/>
                    <a:pt x="6256" y="10358"/>
                  </a:cubicBezTo>
                  <a:lnTo>
                    <a:pt x="5821" y="10849"/>
                  </a:lnTo>
                  <a:cubicBezTo>
                    <a:pt x="5763" y="10898"/>
                    <a:pt x="5704" y="10947"/>
                    <a:pt x="5646" y="10947"/>
                  </a:cubicBezTo>
                  <a:cubicBezTo>
                    <a:pt x="5559" y="10947"/>
                    <a:pt x="5501" y="10898"/>
                    <a:pt x="5443" y="10800"/>
                  </a:cubicBezTo>
                  <a:cubicBezTo>
                    <a:pt x="5356" y="10653"/>
                    <a:pt x="5269" y="10456"/>
                    <a:pt x="5182" y="10260"/>
                  </a:cubicBezTo>
                  <a:cubicBezTo>
                    <a:pt x="5124" y="10064"/>
                    <a:pt x="5037" y="9818"/>
                    <a:pt x="4979" y="9573"/>
                  </a:cubicBezTo>
                  <a:cubicBezTo>
                    <a:pt x="4427" y="10653"/>
                    <a:pt x="3730" y="11242"/>
                    <a:pt x="2888" y="11242"/>
                  </a:cubicBezTo>
                  <a:cubicBezTo>
                    <a:pt x="2308" y="11242"/>
                    <a:pt x="1814" y="10947"/>
                    <a:pt x="1466" y="10407"/>
                  </a:cubicBezTo>
                  <a:cubicBezTo>
                    <a:pt x="1117" y="9818"/>
                    <a:pt x="943" y="9082"/>
                    <a:pt x="943" y="8100"/>
                  </a:cubicBezTo>
                  <a:cubicBezTo>
                    <a:pt x="943" y="7069"/>
                    <a:pt x="1146" y="6284"/>
                    <a:pt x="1582" y="5645"/>
                  </a:cubicBezTo>
                  <a:cubicBezTo>
                    <a:pt x="2017" y="5007"/>
                    <a:pt x="2598" y="4713"/>
                    <a:pt x="3324" y="4713"/>
                  </a:cubicBezTo>
                  <a:cubicBezTo>
                    <a:pt x="3556" y="4713"/>
                    <a:pt x="3817" y="4762"/>
                    <a:pt x="4079" y="4811"/>
                  </a:cubicBezTo>
                  <a:cubicBezTo>
                    <a:pt x="4340" y="4860"/>
                    <a:pt x="4601" y="4958"/>
                    <a:pt x="4892" y="5056"/>
                  </a:cubicBezTo>
                  <a:lnTo>
                    <a:pt x="4892" y="4173"/>
                  </a:lnTo>
                  <a:cubicBezTo>
                    <a:pt x="4892" y="3289"/>
                    <a:pt x="4775" y="2602"/>
                    <a:pt x="4543" y="2258"/>
                  </a:cubicBezTo>
                  <a:cubicBezTo>
                    <a:pt x="4311" y="1865"/>
                    <a:pt x="3934" y="1718"/>
                    <a:pt x="3382" y="1718"/>
                  </a:cubicBezTo>
                  <a:cubicBezTo>
                    <a:pt x="3121" y="1718"/>
                    <a:pt x="2888" y="1767"/>
                    <a:pt x="2627" y="1865"/>
                  </a:cubicBezTo>
                  <a:cubicBezTo>
                    <a:pt x="2366" y="1964"/>
                    <a:pt x="2104" y="2111"/>
                    <a:pt x="1872" y="2258"/>
                  </a:cubicBezTo>
                  <a:cubicBezTo>
                    <a:pt x="1756" y="2356"/>
                    <a:pt x="1669" y="2405"/>
                    <a:pt x="1611" y="2405"/>
                  </a:cubicBezTo>
                  <a:cubicBezTo>
                    <a:pt x="1553" y="2405"/>
                    <a:pt x="1524" y="2455"/>
                    <a:pt x="1495" y="2455"/>
                  </a:cubicBezTo>
                  <a:cubicBezTo>
                    <a:pt x="1408" y="2455"/>
                    <a:pt x="1350" y="2307"/>
                    <a:pt x="1350" y="2062"/>
                  </a:cubicBezTo>
                  <a:lnTo>
                    <a:pt x="1350" y="1473"/>
                  </a:lnTo>
                  <a:cubicBezTo>
                    <a:pt x="1350" y="1276"/>
                    <a:pt x="1379" y="1129"/>
                    <a:pt x="1408" y="1031"/>
                  </a:cubicBezTo>
                  <a:cubicBezTo>
                    <a:pt x="1437" y="933"/>
                    <a:pt x="1495" y="884"/>
                    <a:pt x="1611" y="785"/>
                  </a:cubicBezTo>
                  <a:cubicBezTo>
                    <a:pt x="1872" y="589"/>
                    <a:pt x="2163" y="393"/>
                    <a:pt x="2511" y="245"/>
                  </a:cubicBezTo>
                  <a:cubicBezTo>
                    <a:pt x="2859" y="98"/>
                    <a:pt x="3237" y="0"/>
                    <a:pt x="3614" y="0"/>
                  </a:cubicBezTo>
                  <a:close/>
                </a:path>
              </a:pathLst>
            </a:custGeom>
            <a:solidFill>
              <a:srgbClr val="FFFFFF"/>
            </a:solidFill>
            <a:ln w="12700" cap="flat">
              <a:noFill/>
              <a:miter lim="400000"/>
            </a:ln>
            <a:effectLst/>
          </p:spPr>
          <p:txBody>
            <a:bodyPr wrap="square" lIns="146304" tIns="146304" rIns="146304" bIns="146304" numCol="1" anchor="ctr">
              <a:noAutofit/>
            </a:bodyPr>
            <a:lstStyle/>
            <a:p>
              <a:pPr>
                <a:defRPr>
                  <a:solidFill>
                    <a:srgbClr val="FFFFFF"/>
                  </a:solidFill>
                </a:defRPr>
              </a:pPr>
              <a:endParaRPr/>
            </a:p>
          </p:txBody>
        </p:sp>
      </p:grpSp>
      <p:sp>
        <p:nvSpPr>
          <p:cNvPr id="308" name="Title Text"/>
          <p:cNvSpPr txBox="1">
            <a:spLocks noGrp="1"/>
          </p:cNvSpPr>
          <p:nvPr>
            <p:ph type="title"/>
          </p:nvPr>
        </p:nvSpPr>
        <p:spPr>
          <a:xfrm>
            <a:off x="538862" y="183898"/>
            <a:ext cx="13128487" cy="872308"/>
          </a:xfrm>
          <a:prstGeom prst="rect">
            <a:avLst/>
          </a:prstGeom>
        </p:spPr>
        <p:txBody>
          <a:bodyPr>
            <a:normAutofit/>
          </a:bodyPr>
          <a:lstStyle/>
          <a:p>
            <a:r>
              <a:t>Title Text</a:t>
            </a:r>
          </a:p>
        </p:txBody>
      </p:sp>
      <p:sp>
        <p:nvSpPr>
          <p:cNvPr id="309" name="Slide Number"/>
          <p:cNvSpPr txBox="1">
            <a:spLocks noGrp="1"/>
          </p:cNvSpPr>
          <p:nvPr>
            <p:ph type="sldNum" sz="quarter" idx="2"/>
          </p:nvPr>
        </p:nvSpPr>
        <p:spPr>
          <a:xfrm>
            <a:off x="7071359" y="7408545"/>
            <a:ext cx="3413761" cy="438150"/>
          </a:xfrm>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316"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grpSp>
        <p:nvGrpSpPr>
          <p:cNvPr id="319" name="Group 10"/>
          <p:cNvGrpSpPr/>
          <p:nvPr/>
        </p:nvGrpSpPr>
        <p:grpSpPr>
          <a:xfrm>
            <a:off x="538163" y="7450573"/>
            <a:ext cx="4366204" cy="379940"/>
            <a:chOff x="0" y="0"/>
            <a:chExt cx="4366202" cy="379939"/>
          </a:xfrm>
        </p:grpSpPr>
        <p:sp>
          <p:nvSpPr>
            <p:cNvPr id="317" name="TextBox 11"/>
            <p:cNvSpPr txBox="1"/>
            <p:nvPr/>
          </p:nvSpPr>
          <p:spPr>
            <a:xfrm>
              <a:off x="673274" y="0"/>
              <a:ext cx="3692929" cy="2794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t>SUMMIT</a:t>
              </a:r>
            </a:p>
          </p:txBody>
        </p:sp>
        <p:sp>
          <p:nvSpPr>
            <p:cNvPr id="318" name="Freeform: Shape 12"/>
            <p:cNvSpPr/>
            <p:nvPr/>
          </p:nvSpPr>
          <p:spPr>
            <a:xfrm>
              <a:off x="0" y="58686"/>
              <a:ext cx="535484" cy="321254"/>
            </a:xfrm>
            <a:custGeom>
              <a:avLst/>
              <a:gdLst/>
              <a:ahLst/>
              <a:cxnLst>
                <a:cxn ang="0">
                  <a:pos x="wd2" y="hd2"/>
                </a:cxn>
                <a:cxn ang="5400000">
                  <a:pos x="wd2" y="hd2"/>
                </a:cxn>
                <a:cxn ang="10800000">
                  <a:pos x="wd2" y="hd2"/>
                </a:cxn>
                <a:cxn ang="16200000">
                  <a:pos x="wd2" y="hd2"/>
                </a:cxn>
              </a:cxnLst>
              <a:rect l="0" t="0" r="r" b="b"/>
              <a:pathLst>
                <a:path w="21293" h="21600" extrusionOk="0">
                  <a:moveTo>
                    <a:pt x="334" y="14285"/>
                  </a:moveTo>
                  <a:cubicBezTo>
                    <a:pt x="3324" y="17231"/>
                    <a:pt x="7040" y="18998"/>
                    <a:pt x="10872" y="18998"/>
                  </a:cubicBezTo>
                  <a:cubicBezTo>
                    <a:pt x="13456" y="18998"/>
                    <a:pt x="16301" y="18115"/>
                    <a:pt x="18914" y="16200"/>
                  </a:cubicBezTo>
                  <a:cubicBezTo>
                    <a:pt x="19321" y="15955"/>
                    <a:pt x="19640" y="16642"/>
                    <a:pt x="19263" y="17133"/>
                  </a:cubicBezTo>
                  <a:cubicBezTo>
                    <a:pt x="16940" y="20029"/>
                    <a:pt x="13543" y="21600"/>
                    <a:pt x="10640" y="21600"/>
                  </a:cubicBezTo>
                  <a:cubicBezTo>
                    <a:pt x="6575" y="21600"/>
                    <a:pt x="2888" y="19047"/>
                    <a:pt x="101" y="14825"/>
                  </a:cubicBezTo>
                  <a:cubicBezTo>
                    <a:pt x="-131" y="14482"/>
                    <a:pt x="72" y="14040"/>
                    <a:pt x="334" y="14285"/>
                  </a:cubicBezTo>
                  <a:close/>
                  <a:moveTo>
                    <a:pt x="19723" y="13494"/>
                  </a:moveTo>
                  <a:cubicBezTo>
                    <a:pt x="20467" y="13475"/>
                    <a:pt x="21077" y="13721"/>
                    <a:pt x="21208" y="13991"/>
                  </a:cubicBezTo>
                  <a:cubicBezTo>
                    <a:pt x="21469" y="14531"/>
                    <a:pt x="21150" y="18213"/>
                    <a:pt x="19901" y="19980"/>
                  </a:cubicBezTo>
                  <a:cubicBezTo>
                    <a:pt x="19698" y="20275"/>
                    <a:pt x="19524" y="20127"/>
                    <a:pt x="19611" y="19735"/>
                  </a:cubicBezTo>
                  <a:cubicBezTo>
                    <a:pt x="19901" y="18556"/>
                    <a:pt x="20540" y="15905"/>
                    <a:pt x="20221" y="15267"/>
                  </a:cubicBezTo>
                  <a:cubicBezTo>
                    <a:pt x="19930" y="14629"/>
                    <a:pt x="18246" y="14973"/>
                    <a:pt x="17492" y="15120"/>
                  </a:cubicBezTo>
                  <a:cubicBezTo>
                    <a:pt x="17259" y="15169"/>
                    <a:pt x="17230" y="14825"/>
                    <a:pt x="17433" y="14580"/>
                  </a:cubicBezTo>
                  <a:cubicBezTo>
                    <a:pt x="18101" y="13795"/>
                    <a:pt x="18979" y="13512"/>
                    <a:pt x="19723" y="13494"/>
                  </a:cubicBezTo>
                  <a:close/>
                  <a:moveTo>
                    <a:pt x="3527" y="6087"/>
                  </a:moveTo>
                  <a:cubicBezTo>
                    <a:pt x="3063" y="6087"/>
                    <a:pt x="2714" y="6235"/>
                    <a:pt x="2482" y="6578"/>
                  </a:cubicBezTo>
                  <a:cubicBezTo>
                    <a:pt x="2250" y="6922"/>
                    <a:pt x="2134" y="7364"/>
                    <a:pt x="2134" y="7953"/>
                  </a:cubicBezTo>
                  <a:cubicBezTo>
                    <a:pt x="2134" y="8493"/>
                    <a:pt x="2221" y="8935"/>
                    <a:pt x="2395" y="9229"/>
                  </a:cubicBezTo>
                  <a:cubicBezTo>
                    <a:pt x="2569" y="9475"/>
                    <a:pt x="2830" y="9622"/>
                    <a:pt x="3150" y="9622"/>
                  </a:cubicBezTo>
                  <a:cubicBezTo>
                    <a:pt x="3382" y="9622"/>
                    <a:pt x="3614" y="9573"/>
                    <a:pt x="3875" y="9425"/>
                  </a:cubicBezTo>
                  <a:cubicBezTo>
                    <a:pt x="4137" y="9278"/>
                    <a:pt x="4340" y="9033"/>
                    <a:pt x="4543" y="8640"/>
                  </a:cubicBezTo>
                  <a:cubicBezTo>
                    <a:pt x="4659" y="8395"/>
                    <a:pt x="4746" y="8149"/>
                    <a:pt x="4775" y="7855"/>
                  </a:cubicBezTo>
                  <a:cubicBezTo>
                    <a:pt x="4834" y="7560"/>
                    <a:pt x="4834" y="7216"/>
                    <a:pt x="4834" y="6824"/>
                  </a:cubicBezTo>
                  <a:lnTo>
                    <a:pt x="4834" y="6333"/>
                  </a:lnTo>
                  <a:cubicBezTo>
                    <a:pt x="4630" y="6235"/>
                    <a:pt x="4398" y="6185"/>
                    <a:pt x="4195" y="6136"/>
                  </a:cubicBezTo>
                  <a:cubicBezTo>
                    <a:pt x="3963" y="6087"/>
                    <a:pt x="3759" y="6087"/>
                    <a:pt x="3527" y="6087"/>
                  </a:cubicBezTo>
                  <a:close/>
                  <a:moveTo>
                    <a:pt x="6866" y="295"/>
                  </a:moveTo>
                  <a:lnTo>
                    <a:pt x="7563" y="295"/>
                  </a:lnTo>
                  <a:cubicBezTo>
                    <a:pt x="7708" y="295"/>
                    <a:pt x="7795" y="344"/>
                    <a:pt x="7853" y="393"/>
                  </a:cubicBezTo>
                  <a:cubicBezTo>
                    <a:pt x="7911" y="491"/>
                    <a:pt x="7940" y="638"/>
                    <a:pt x="7998" y="884"/>
                  </a:cubicBezTo>
                  <a:lnTo>
                    <a:pt x="9188" y="8787"/>
                  </a:lnTo>
                  <a:lnTo>
                    <a:pt x="10292" y="884"/>
                  </a:lnTo>
                  <a:cubicBezTo>
                    <a:pt x="10321" y="638"/>
                    <a:pt x="10379" y="491"/>
                    <a:pt x="10437" y="393"/>
                  </a:cubicBezTo>
                  <a:cubicBezTo>
                    <a:pt x="10495" y="295"/>
                    <a:pt x="10582" y="295"/>
                    <a:pt x="10727" y="295"/>
                  </a:cubicBezTo>
                  <a:lnTo>
                    <a:pt x="11308" y="295"/>
                  </a:lnTo>
                  <a:cubicBezTo>
                    <a:pt x="11453" y="295"/>
                    <a:pt x="11540" y="344"/>
                    <a:pt x="11598" y="393"/>
                  </a:cubicBezTo>
                  <a:cubicBezTo>
                    <a:pt x="11656" y="491"/>
                    <a:pt x="11714" y="638"/>
                    <a:pt x="11743" y="884"/>
                  </a:cubicBezTo>
                  <a:lnTo>
                    <a:pt x="12788" y="8935"/>
                  </a:lnTo>
                  <a:lnTo>
                    <a:pt x="14008" y="933"/>
                  </a:lnTo>
                  <a:cubicBezTo>
                    <a:pt x="14037" y="687"/>
                    <a:pt x="14095" y="540"/>
                    <a:pt x="14153" y="442"/>
                  </a:cubicBezTo>
                  <a:cubicBezTo>
                    <a:pt x="14211" y="344"/>
                    <a:pt x="14298" y="344"/>
                    <a:pt x="14443" y="344"/>
                  </a:cubicBezTo>
                  <a:lnTo>
                    <a:pt x="15111" y="344"/>
                  </a:lnTo>
                  <a:cubicBezTo>
                    <a:pt x="15227" y="344"/>
                    <a:pt x="15285" y="442"/>
                    <a:pt x="15285" y="638"/>
                  </a:cubicBezTo>
                  <a:cubicBezTo>
                    <a:pt x="15285" y="687"/>
                    <a:pt x="15285" y="736"/>
                    <a:pt x="15285" y="835"/>
                  </a:cubicBezTo>
                  <a:cubicBezTo>
                    <a:pt x="15285" y="884"/>
                    <a:pt x="15256" y="982"/>
                    <a:pt x="15227" y="1129"/>
                  </a:cubicBezTo>
                  <a:lnTo>
                    <a:pt x="13514" y="10407"/>
                  </a:lnTo>
                  <a:cubicBezTo>
                    <a:pt x="13485" y="10653"/>
                    <a:pt x="13427" y="10800"/>
                    <a:pt x="13369" y="10898"/>
                  </a:cubicBezTo>
                  <a:cubicBezTo>
                    <a:pt x="13311" y="10996"/>
                    <a:pt x="13224" y="10996"/>
                    <a:pt x="13108" y="10996"/>
                  </a:cubicBezTo>
                  <a:lnTo>
                    <a:pt x="12498" y="10996"/>
                  </a:lnTo>
                  <a:cubicBezTo>
                    <a:pt x="12353" y="10996"/>
                    <a:pt x="12266" y="10947"/>
                    <a:pt x="12208" y="10849"/>
                  </a:cubicBezTo>
                  <a:cubicBezTo>
                    <a:pt x="12150" y="10751"/>
                    <a:pt x="12092" y="10604"/>
                    <a:pt x="12063" y="10358"/>
                  </a:cubicBezTo>
                  <a:lnTo>
                    <a:pt x="10959" y="2651"/>
                  </a:lnTo>
                  <a:lnTo>
                    <a:pt x="9856" y="10358"/>
                  </a:lnTo>
                  <a:cubicBezTo>
                    <a:pt x="9827" y="10604"/>
                    <a:pt x="9769" y="10751"/>
                    <a:pt x="9711" y="10849"/>
                  </a:cubicBezTo>
                  <a:cubicBezTo>
                    <a:pt x="9653" y="10947"/>
                    <a:pt x="9566" y="10996"/>
                    <a:pt x="9421" y="10996"/>
                  </a:cubicBezTo>
                  <a:lnTo>
                    <a:pt x="8840" y="10996"/>
                  </a:lnTo>
                  <a:lnTo>
                    <a:pt x="8840" y="10947"/>
                  </a:lnTo>
                  <a:cubicBezTo>
                    <a:pt x="8724" y="10947"/>
                    <a:pt x="8637" y="10898"/>
                    <a:pt x="8579" y="10849"/>
                  </a:cubicBezTo>
                  <a:cubicBezTo>
                    <a:pt x="8521" y="10751"/>
                    <a:pt x="8463" y="10604"/>
                    <a:pt x="8433" y="10358"/>
                  </a:cubicBezTo>
                  <a:lnTo>
                    <a:pt x="6779" y="1080"/>
                  </a:lnTo>
                  <a:cubicBezTo>
                    <a:pt x="6692" y="835"/>
                    <a:pt x="6692" y="687"/>
                    <a:pt x="6692" y="589"/>
                  </a:cubicBezTo>
                  <a:cubicBezTo>
                    <a:pt x="6692" y="393"/>
                    <a:pt x="6750" y="295"/>
                    <a:pt x="6866" y="295"/>
                  </a:cubicBezTo>
                  <a:close/>
                  <a:moveTo>
                    <a:pt x="18188" y="49"/>
                  </a:moveTo>
                  <a:cubicBezTo>
                    <a:pt x="18334" y="49"/>
                    <a:pt x="18508" y="49"/>
                    <a:pt x="18653" y="98"/>
                  </a:cubicBezTo>
                  <a:cubicBezTo>
                    <a:pt x="18827" y="147"/>
                    <a:pt x="18972" y="196"/>
                    <a:pt x="19117" y="245"/>
                  </a:cubicBezTo>
                  <a:cubicBezTo>
                    <a:pt x="19263" y="295"/>
                    <a:pt x="19408" y="344"/>
                    <a:pt x="19524" y="442"/>
                  </a:cubicBezTo>
                  <a:cubicBezTo>
                    <a:pt x="19640" y="491"/>
                    <a:pt x="19756" y="589"/>
                    <a:pt x="19814" y="638"/>
                  </a:cubicBezTo>
                  <a:cubicBezTo>
                    <a:pt x="19901" y="736"/>
                    <a:pt x="19988" y="835"/>
                    <a:pt x="20017" y="933"/>
                  </a:cubicBezTo>
                  <a:cubicBezTo>
                    <a:pt x="20046" y="1031"/>
                    <a:pt x="20075" y="1178"/>
                    <a:pt x="20075" y="1325"/>
                  </a:cubicBezTo>
                  <a:lnTo>
                    <a:pt x="20075" y="1915"/>
                  </a:lnTo>
                  <a:cubicBezTo>
                    <a:pt x="20075" y="2160"/>
                    <a:pt x="20017" y="2307"/>
                    <a:pt x="19901" y="2307"/>
                  </a:cubicBezTo>
                  <a:cubicBezTo>
                    <a:pt x="19843" y="2307"/>
                    <a:pt x="19756" y="2258"/>
                    <a:pt x="19640" y="2160"/>
                  </a:cubicBezTo>
                  <a:cubicBezTo>
                    <a:pt x="19234" y="1865"/>
                    <a:pt x="18769" y="1718"/>
                    <a:pt x="18275" y="1718"/>
                  </a:cubicBezTo>
                  <a:cubicBezTo>
                    <a:pt x="17869" y="1718"/>
                    <a:pt x="17550" y="1816"/>
                    <a:pt x="17346" y="2062"/>
                  </a:cubicBezTo>
                  <a:cubicBezTo>
                    <a:pt x="17114" y="2307"/>
                    <a:pt x="16998" y="2651"/>
                    <a:pt x="16998" y="3142"/>
                  </a:cubicBezTo>
                  <a:cubicBezTo>
                    <a:pt x="16998" y="3485"/>
                    <a:pt x="17056" y="3780"/>
                    <a:pt x="17201" y="3976"/>
                  </a:cubicBezTo>
                  <a:cubicBezTo>
                    <a:pt x="17346" y="4222"/>
                    <a:pt x="17608" y="4418"/>
                    <a:pt x="17985" y="4615"/>
                  </a:cubicBezTo>
                  <a:lnTo>
                    <a:pt x="19001" y="5155"/>
                  </a:lnTo>
                  <a:cubicBezTo>
                    <a:pt x="19524" y="5449"/>
                    <a:pt x="19872" y="5842"/>
                    <a:pt x="20104" y="6284"/>
                  </a:cubicBezTo>
                  <a:cubicBezTo>
                    <a:pt x="20337" y="6775"/>
                    <a:pt x="20424" y="7315"/>
                    <a:pt x="20424" y="7953"/>
                  </a:cubicBezTo>
                  <a:cubicBezTo>
                    <a:pt x="20424" y="8493"/>
                    <a:pt x="20366" y="8935"/>
                    <a:pt x="20250" y="9327"/>
                  </a:cubicBezTo>
                  <a:cubicBezTo>
                    <a:pt x="20133" y="9720"/>
                    <a:pt x="19959" y="10113"/>
                    <a:pt x="19727" y="10407"/>
                  </a:cubicBezTo>
                  <a:cubicBezTo>
                    <a:pt x="19495" y="10702"/>
                    <a:pt x="19234" y="10947"/>
                    <a:pt x="18943" y="11095"/>
                  </a:cubicBezTo>
                  <a:cubicBezTo>
                    <a:pt x="18624" y="11193"/>
                    <a:pt x="18275" y="11242"/>
                    <a:pt x="17927" y="11242"/>
                  </a:cubicBezTo>
                  <a:cubicBezTo>
                    <a:pt x="17550" y="11242"/>
                    <a:pt x="17201" y="11193"/>
                    <a:pt x="16824" y="11045"/>
                  </a:cubicBezTo>
                  <a:cubicBezTo>
                    <a:pt x="16475" y="10898"/>
                    <a:pt x="16185" y="10751"/>
                    <a:pt x="16011" y="10555"/>
                  </a:cubicBezTo>
                  <a:cubicBezTo>
                    <a:pt x="15895" y="10456"/>
                    <a:pt x="15837" y="10309"/>
                    <a:pt x="15808" y="10211"/>
                  </a:cubicBezTo>
                  <a:cubicBezTo>
                    <a:pt x="15779" y="10113"/>
                    <a:pt x="15779" y="9965"/>
                    <a:pt x="15779" y="9867"/>
                  </a:cubicBezTo>
                  <a:lnTo>
                    <a:pt x="15779" y="9278"/>
                  </a:lnTo>
                  <a:cubicBezTo>
                    <a:pt x="15779" y="9033"/>
                    <a:pt x="15837" y="8885"/>
                    <a:pt x="15953" y="8885"/>
                  </a:cubicBezTo>
                  <a:cubicBezTo>
                    <a:pt x="15982" y="8885"/>
                    <a:pt x="16040" y="8885"/>
                    <a:pt x="16069" y="8935"/>
                  </a:cubicBezTo>
                  <a:cubicBezTo>
                    <a:pt x="16127" y="8984"/>
                    <a:pt x="16185" y="8984"/>
                    <a:pt x="16243" y="9082"/>
                  </a:cubicBezTo>
                  <a:cubicBezTo>
                    <a:pt x="16475" y="9278"/>
                    <a:pt x="16737" y="9425"/>
                    <a:pt x="17027" y="9524"/>
                  </a:cubicBezTo>
                  <a:cubicBezTo>
                    <a:pt x="17317" y="9622"/>
                    <a:pt x="17579" y="9671"/>
                    <a:pt x="17869" y="9671"/>
                  </a:cubicBezTo>
                  <a:cubicBezTo>
                    <a:pt x="18304" y="9671"/>
                    <a:pt x="18653" y="9524"/>
                    <a:pt x="18914" y="9278"/>
                  </a:cubicBezTo>
                  <a:cubicBezTo>
                    <a:pt x="19146" y="9033"/>
                    <a:pt x="19292" y="8640"/>
                    <a:pt x="19292" y="8149"/>
                  </a:cubicBezTo>
                  <a:cubicBezTo>
                    <a:pt x="19292" y="7805"/>
                    <a:pt x="19234" y="7511"/>
                    <a:pt x="19088" y="7315"/>
                  </a:cubicBezTo>
                  <a:cubicBezTo>
                    <a:pt x="18972" y="7069"/>
                    <a:pt x="18711" y="6873"/>
                    <a:pt x="18363" y="6676"/>
                  </a:cubicBezTo>
                  <a:lnTo>
                    <a:pt x="17346" y="6136"/>
                  </a:lnTo>
                  <a:cubicBezTo>
                    <a:pt x="16824" y="5842"/>
                    <a:pt x="16446" y="5449"/>
                    <a:pt x="16214" y="4909"/>
                  </a:cubicBezTo>
                  <a:cubicBezTo>
                    <a:pt x="15982" y="4369"/>
                    <a:pt x="15866" y="3780"/>
                    <a:pt x="15866" y="3191"/>
                  </a:cubicBezTo>
                  <a:cubicBezTo>
                    <a:pt x="15866" y="2700"/>
                    <a:pt x="15924" y="2258"/>
                    <a:pt x="16069" y="1865"/>
                  </a:cubicBezTo>
                  <a:cubicBezTo>
                    <a:pt x="16185" y="1473"/>
                    <a:pt x="16359" y="1129"/>
                    <a:pt x="16563" y="884"/>
                  </a:cubicBezTo>
                  <a:cubicBezTo>
                    <a:pt x="16766" y="589"/>
                    <a:pt x="17027" y="393"/>
                    <a:pt x="17288" y="245"/>
                  </a:cubicBezTo>
                  <a:cubicBezTo>
                    <a:pt x="17579" y="98"/>
                    <a:pt x="17869" y="49"/>
                    <a:pt x="18188" y="49"/>
                  </a:cubicBezTo>
                  <a:close/>
                  <a:moveTo>
                    <a:pt x="3614" y="0"/>
                  </a:moveTo>
                  <a:cubicBezTo>
                    <a:pt x="4456" y="0"/>
                    <a:pt x="5066" y="344"/>
                    <a:pt x="5472" y="982"/>
                  </a:cubicBezTo>
                  <a:cubicBezTo>
                    <a:pt x="5879" y="1620"/>
                    <a:pt x="6053" y="2602"/>
                    <a:pt x="6053" y="3927"/>
                  </a:cubicBezTo>
                  <a:lnTo>
                    <a:pt x="6053" y="7805"/>
                  </a:lnTo>
                  <a:lnTo>
                    <a:pt x="6024" y="7805"/>
                  </a:lnTo>
                  <a:cubicBezTo>
                    <a:pt x="6024" y="8247"/>
                    <a:pt x="6053" y="8591"/>
                    <a:pt x="6111" y="8885"/>
                  </a:cubicBezTo>
                  <a:cubicBezTo>
                    <a:pt x="6169" y="9131"/>
                    <a:pt x="6227" y="9425"/>
                    <a:pt x="6343" y="9720"/>
                  </a:cubicBezTo>
                  <a:cubicBezTo>
                    <a:pt x="6372" y="9818"/>
                    <a:pt x="6401" y="9916"/>
                    <a:pt x="6401" y="10015"/>
                  </a:cubicBezTo>
                  <a:cubicBezTo>
                    <a:pt x="6401" y="10162"/>
                    <a:pt x="6343" y="10260"/>
                    <a:pt x="6256" y="10358"/>
                  </a:cubicBezTo>
                  <a:lnTo>
                    <a:pt x="5821" y="10849"/>
                  </a:lnTo>
                  <a:cubicBezTo>
                    <a:pt x="5763" y="10898"/>
                    <a:pt x="5704" y="10947"/>
                    <a:pt x="5646" y="10947"/>
                  </a:cubicBezTo>
                  <a:cubicBezTo>
                    <a:pt x="5559" y="10947"/>
                    <a:pt x="5501" y="10898"/>
                    <a:pt x="5443" y="10800"/>
                  </a:cubicBezTo>
                  <a:cubicBezTo>
                    <a:pt x="5356" y="10653"/>
                    <a:pt x="5269" y="10456"/>
                    <a:pt x="5182" y="10260"/>
                  </a:cubicBezTo>
                  <a:cubicBezTo>
                    <a:pt x="5124" y="10064"/>
                    <a:pt x="5037" y="9818"/>
                    <a:pt x="4979" y="9573"/>
                  </a:cubicBezTo>
                  <a:cubicBezTo>
                    <a:pt x="4427" y="10653"/>
                    <a:pt x="3730" y="11242"/>
                    <a:pt x="2888" y="11242"/>
                  </a:cubicBezTo>
                  <a:cubicBezTo>
                    <a:pt x="2308" y="11242"/>
                    <a:pt x="1814" y="10947"/>
                    <a:pt x="1466" y="10407"/>
                  </a:cubicBezTo>
                  <a:cubicBezTo>
                    <a:pt x="1117" y="9818"/>
                    <a:pt x="943" y="9082"/>
                    <a:pt x="943" y="8100"/>
                  </a:cubicBezTo>
                  <a:cubicBezTo>
                    <a:pt x="943" y="7069"/>
                    <a:pt x="1146" y="6284"/>
                    <a:pt x="1582" y="5645"/>
                  </a:cubicBezTo>
                  <a:cubicBezTo>
                    <a:pt x="2017" y="5007"/>
                    <a:pt x="2598" y="4713"/>
                    <a:pt x="3324" y="4713"/>
                  </a:cubicBezTo>
                  <a:cubicBezTo>
                    <a:pt x="3556" y="4713"/>
                    <a:pt x="3817" y="4762"/>
                    <a:pt x="4079" y="4811"/>
                  </a:cubicBezTo>
                  <a:cubicBezTo>
                    <a:pt x="4340" y="4860"/>
                    <a:pt x="4601" y="4958"/>
                    <a:pt x="4892" y="5056"/>
                  </a:cubicBezTo>
                  <a:lnTo>
                    <a:pt x="4892" y="4173"/>
                  </a:lnTo>
                  <a:cubicBezTo>
                    <a:pt x="4892" y="3289"/>
                    <a:pt x="4775" y="2602"/>
                    <a:pt x="4543" y="2258"/>
                  </a:cubicBezTo>
                  <a:cubicBezTo>
                    <a:pt x="4311" y="1865"/>
                    <a:pt x="3934" y="1718"/>
                    <a:pt x="3382" y="1718"/>
                  </a:cubicBezTo>
                  <a:cubicBezTo>
                    <a:pt x="3121" y="1718"/>
                    <a:pt x="2888" y="1767"/>
                    <a:pt x="2627" y="1865"/>
                  </a:cubicBezTo>
                  <a:cubicBezTo>
                    <a:pt x="2366" y="1964"/>
                    <a:pt x="2104" y="2111"/>
                    <a:pt x="1872" y="2258"/>
                  </a:cubicBezTo>
                  <a:cubicBezTo>
                    <a:pt x="1756" y="2356"/>
                    <a:pt x="1669" y="2405"/>
                    <a:pt x="1611" y="2405"/>
                  </a:cubicBezTo>
                  <a:cubicBezTo>
                    <a:pt x="1553" y="2405"/>
                    <a:pt x="1524" y="2455"/>
                    <a:pt x="1495" y="2455"/>
                  </a:cubicBezTo>
                  <a:cubicBezTo>
                    <a:pt x="1408" y="2455"/>
                    <a:pt x="1350" y="2307"/>
                    <a:pt x="1350" y="2062"/>
                  </a:cubicBezTo>
                  <a:lnTo>
                    <a:pt x="1350" y="1473"/>
                  </a:lnTo>
                  <a:cubicBezTo>
                    <a:pt x="1350" y="1276"/>
                    <a:pt x="1379" y="1129"/>
                    <a:pt x="1408" y="1031"/>
                  </a:cubicBezTo>
                  <a:cubicBezTo>
                    <a:pt x="1437" y="933"/>
                    <a:pt x="1495" y="884"/>
                    <a:pt x="1611" y="785"/>
                  </a:cubicBezTo>
                  <a:cubicBezTo>
                    <a:pt x="1872" y="589"/>
                    <a:pt x="2163" y="393"/>
                    <a:pt x="2511" y="245"/>
                  </a:cubicBezTo>
                  <a:cubicBezTo>
                    <a:pt x="2859" y="98"/>
                    <a:pt x="3237" y="0"/>
                    <a:pt x="3614" y="0"/>
                  </a:cubicBezTo>
                  <a:close/>
                </a:path>
              </a:pathLst>
            </a:custGeom>
            <a:solidFill>
              <a:srgbClr val="FFFFFF"/>
            </a:solidFill>
            <a:ln w="12700" cap="flat">
              <a:noFill/>
              <a:miter lim="400000"/>
            </a:ln>
            <a:effectLst/>
          </p:spPr>
          <p:txBody>
            <a:bodyPr wrap="square" lIns="146304" tIns="146304" rIns="146304" bIns="146304" numCol="1" anchor="ctr">
              <a:noAutofit/>
            </a:bodyPr>
            <a:lstStyle/>
            <a:p>
              <a:pPr>
                <a:defRPr>
                  <a:solidFill>
                    <a:srgbClr val="FFFFFF"/>
                  </a:solidFill>
                </a:defRPr>
              </a:pPr>
              <a:endParaRPr/>
            </a:p>
          </p:txBody>
        </p:sp>
      </p:grpSp>
      <p:sp>
        <p:nvSpPr>
          <p:cNvPr id="320" name="Title Text"/>
          <p:cNvSpPr txBox="1">
            <a:spLocks noGrp="1"/>
          </p:cNvSpPr>
          <p:nvPr>
            <p:ph type="title"/>
          </p:nvPr>
        </p:nvSpPr>
        <p:spPr>
          <a:xfrm>
            <a:off x="538862" y="183898"/>
            <a:ext cx="13128487" cy="873187"/>
          </a:xfrm>
          <a:prstGeom prst="rect">
            <a:avLst/>
          </a:prstGeom>
        </p:spPr>
        <p:txBody>
          <a:bodyPr>
            <a:normAutofit/>
          </a:bodyPr>
          <a:lstStyle>
            <a:lvl1pPr>
              <a:defRPr>
                <a:solidFill>
                  <a:srgbClr val="000000"/>
                </a:solidFill>
              </a:defRPr>
            </a:lvl1pPr>
          </a:lstStyle>
          <a:p>
            <a:r>
              <a:t>Title Text</a:t>
            </a:r>
          </a:p>
        </p:txBody>
      </p:sp>
      <p:sp>
        <p:nvSpPr>
          <p:cNvPr id="321" name="Body Level One…"/>
          <p:cNvSpPr txBox="1">
            <a:spLocks noGrp="1"/>
          </p:cNvSpPr>
          <p:nvPr>
            <p:ph type="body" sz="half" idx="1"/>
          </p:nvPr>
        </p:nvSpPr>
        <p:spPr>
          <a:xfrm>
            <a:off x="323088" y="1427015"/>
            <a:ext cx="13984227" cy="2209837"/>
          </a:xfrm>
          <a:prstGeom prst="rect">
            <a:avLst/>
          </a:prstGeom>
        </p:spPr>
        <p:txBody>
          <a:bodyPr>
            <a:normAutofit/>
          </a:bodyPr>
          <a:lstStyle>
            <a:lvl1pPr>
              <a:defRPr>
                <a:solidFill>
                  <a:srgbClr val="000000"/>
                </a:solidFill>
              </a:defRPr>
            </a:lvl1pPr>
            <a:lvl2pPr marL="1341119" indent="-609600">
              <a:buSzPct val="90000"/>
              <a:buChar char="•"/>
              <a:defRPr>
                <a:solidFill>
                  <a:srgbClr val="000000"/>
                </a:solidFill>
              </a:defRPr>
            </a:lvl2pPr>
            <a:lvl3pPr marL="1950720" indent="-487680">
              <a:buSzPct val="90000"/>
              <a:buChar cha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322" name="Slide Number"/>
          <p:cNvSpPr txBox="1">
            <a:spLocks noGrp="1"/>
          </p:cNvSpPr>
          <p:nvPr>
            <p:ph type="sldNum" sz="quarter" idx="2"/>
          </p:nvPr>
        </p:nvSpPr>
        <p:spPr>
          <a:xfrm>
            <a:off x="7071359" y="7408545"/>
            <a:ext cx="3413761" cy="438150"/>
          </a:xfrm>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_Title_OneSpeaker">
    <p:spTree>
      <p:nvGrpSpPr>
        <p:cNvPr id="1" name=""/>
        <p:cNvGrpSpPr/>
        <p:nvPr/>
      </p:nvGrpSpPr>
      <p:grpSpPr>
        <a:xfrm>
          <a:off x="0" y="0"/>
          <a:ext cx="0" cy="0"/>
          <a:chOff x="0" y="0"/>
          <a:chExt cx="0" cy="0"/>
        </a:xfrm>
      </p:grpSpPr>
      <p:pic>
        <p:nvPicPr>
          <p:cNvPr id="329" name="Google Shape;17;p2" descr="Google Shape;17;p2"/>
          <p:cNvPicPr>
            <a:picLocks noChangeAspect="1"/>
          </p:cNvPicPr>
          <p:nvPr/>
        </p:nvPicPr>
        <p:blipFill>
          <a:blip r:embed="rId2">
            <a:extLst/>
          </a:blip>
          <a:stretch>
            <a:fillRect/>
          </a:stretch>
        </p:blipFill>
        <p:spPr>
          <a:xfrm>
            <a:off x="0" y="0"/>
            <a:ext cx="14630400" cy="8229600"/>
          </a:xfrm>
          <a:prstGeom prst="rect">
            <a:avLst/>
          </a:prstGeom>
          <a:ln w="12700">
            <a:miter lim="400000"/>
          </a:ln>
        </p:spPr>
      </p:pic>
      <p:sp>
        <p:nvSpPr>
          <p:cNvPr id="330" name="Title Text"/>
          <p:cNvSpPr txBox="1">
            <a:spLocks noGrp="1"/>
          </p:cNvSpPr>
          <p:nvPr>
            <p:ph type="title"/>
          </p:nvPr>
        </p:nvSpPr>
        <p:spPr>
          <a:xfrm>
            <a:off x="323088" y="2330011"/>
            <a:ext cx="10462198" cy="1850572"/>
          </a:xfrm>
          <a:prstGeom prst="rect">
            <a:avLst/>
          </a:prstGeom>
        </p:spPr>
        <p:txBody>
          <a:bodyPr lIns="146299" tIns="146299" rIns="146299" bIns="146299">
            <a:normAutofit/>
          </a:bodyPr>
          <a:lstStyle>
            <a:lvl1pPr>
              <a:defRPr sz="5400"/>
            </a:lvl1pPr>
          </a:lstStyle>
          <a:p>
            <a:r>
              <a:t>Title Text</a:t>
            </a:r>
          </a:p>
        </p:txBody>
      </p:sp>
      <p:sp>
        <p:nvSpPr>
          <p:cNvPr id="331" name="Body Level One…"/>
          <p:cNvSpPr txBox="1">
            <a:spLocks noGrp="1"/>
          </p:cNvSpPr>
          <p:nvPr>
            <p:ph type="body" sz="quarter" idx="1"/>
          </p:nvPr>
        </p:nvSpPr>
        <p:spPr>
          <a:xfrm>
            <a:off x="323850" y="4652962"/>
            <a:ext cx="10458448" cy="1665515"/>
          </a:xfrm>
          <a:prstGeom prst="rect">
            <a:avLst/>
          </a:prstGeom>
        </p:spPr>
        <p:txBody>
          <a:bodyPr lIns="146299" tIns="146299" rIns="146299" bIns="146299">
            <a:normAutofit/>
          </a:bodyPr>
          <a:lstStyle>
            <a:lvl1pPr marL="228600">
              <a:spcBef>
                <a:spcPts val="0"/>
              </a:spcBef>
              <a:defRPr sz="2400">
                <a:latin typeface="Arial"/>
                <a:ea typeface="Arial"/>
                <a:cs typeface="Arial"/>
                <a:sym typeface="Arial"/>
              </a:defRPr>
            </a:lvl1pPr>
            <a:lvl2pPr marL="228600" indent="457200">
              <a:spcBef>
                <a:spcPts val="0"/>
              </a:spcBef>
              <a:defRPr sz="2400">
                <a:latin typeface="Arial"/>
                <a:ea typeface="Arial"/>
                <a:cs typeface="Arial"/>
                <a:sym typeface="Arial"/>
              </a:defRPr>
            </a:lvl2pPr>
            <a:lvl3pPr marL="228600" indent="914400">
              <a:spcBef>
                <a:spcPts val="0"/>
              </a:spcBef>
              <a:defRPr sz="2400">
                <a:latin typeface="Arial"/>
                <a:ea typeface="Arial"/>
                <a:cs typeface="Arial"/>
                <a:sym typeface="Arial"/>
              </a:defRPr>
            </a:lvl3pPr>
            <a:lvl4pPr marL="228600" indent="1371600">
              <a:spcBef>
                <a:spcPts val="0"/>
              </a:spcBef>
              <a:defRPr sz="2400">
                <a:latin typeface="Arial"/>
                <a:ea typeface="Arial"/>
                <a:cs typeface="Arial"/>
                <a:sym typeface="Arial"/>
              </a:defRPr>
            </a:lvl4pPr>
            <a:lvl5pPr marL="228600" indent="1828800">
              <a:spcBef>
                <a:spcPts val="0"/>
              </a:spcBef>
              <a:defRPr sz="2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32" name="Google Shape;20;p2"/>
          <p:cNvSpPr txBox="1">
            <a:spLocks noGrp="1"/>
          </p:cNvSpPr>
          <p:nvPr>
            <p:ph type="body" sz="quarter" idx="13"/>
          </p:nvPr>
        </p:nvSpPr>
        <p:spPr>
          <a:xfrm>
            <a:off x="323086" y="1471315"/>
            <a:ext cx="10462199" cy="572465"/>
          </a:xfrm>
          <a:prstGeom prst="rect">
            <a:avLst/>
          </a:prstGeom>
        </p:spPr>
        <p:txBody>
          <a:bodyPr lIns="146299" tIns="146299" rIns="146299" bIns="146299">
            <a:normAutofit/>
          </a:bodyPr>
          <a:lstStyle/>
          <a:p>
            <a:pPr marL="214884" defTabSz="1031441">
              <a:spcBef>
                <a:spcPts val="300"/>
              </a:spcBef>
              <a:defRPr sz="1879"/>
            </a:pPr>
            <a:endParaRPr/>
          </a:p>
        </p:txBody>
      </p:sp>
      <p:grpSp>
        <p:nvGrpSpPr>
          <p:cNvPr id="335" name="Google Shape;21;p2"/>
          <p:cNvGrpSpPr/>
          <p:nvPr/>
        </p:nvGrpSpPr>
        <p:grpSpPr>
          <a:xfrm>
            <a:off x="538163" y="7470751"/>
            <a:ext cx="4366205" cy="359762"/>
            <a:chOff x="0" y="0"/>
            <a:chExt cx="4366204" cy="359760"/>
          </a:xfrm>
        </p:grpSpPr>
        <p:sp>
          <p:nvSpPr>
            <p:cNvPr id="333" name="Google Shape;22;p2"/>
            <p:cNvSpPr txBox="1"/>
            <p:nvPr/>
          </p:nvSpPr>
          <p:spPr>
            <a:xfrm>
              <a:off x="673275" y="0"/>
              <a:ext cx="3692930"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defRPr sz="1800">
                  <a:solidFill>
                    <a:srgbClr val="FFFFFF"/>
                  </a:solidFill>
                  <a:latin typeface="Arial"/>
                  <a:ea typeface="Arial"/>
                  <a:cs typeface="Arial"/>
                  <a:sym typeface="Arial"/>
                </a:defRPr>
              </a:lvl1pPr>
            </a:lstStyle>
            <a:p>
              <a:r>
                <a:t>SUMMIT</a:t>
              </a:r>
            </a:p>
          </p:txBody>
        </p:sp>
        <p:sp>
          <p:nvSpPr>
            <p:cNvPr id="334" name="Google Shape;23;p2"/>
            <p:cNvSpPr/>
            <p:nvPr/>
          </p:nvSpPr>
          <p:spPr>
            <a:xfrm>
              <a:off x="0" y="38508"/>
              <a:ext cx="535484" cy="321253"/>
            </a:xfrm>
            <a:custGeom>
              <a:avLst/>
              <a:gdLst/>
              <a:ahLst/>
              <a:cxnLst>
                <a:cxn ang="0">
                  <a:pos x="wd2" y="hd2"/>
                </a:cxn>
                <a:cxn ang="5400000">
                  <a:pos x="wd2" y="hd2"/>
                </a:cxn>
                <a:cxn ang="10800000">
                  <a:pos x="wd2" y="hd2"/>
                </a:cxn>
                <a:cxn ang="16200000">
                  <a:pos x="wd2" y="hd2"/>
                </a:cxn>
              </a:cxnLst>
              <a:rect l="0" t="0" r="r" b="b"/>
              <a:pathLst>
                <a:path w="21293" h="21600" extrusionOk="0">
                  <a:moveTo>
                    <a:pt x="334" y="14285"/>
                  </a:moveTo>
                  <a:cubicBezTo>
                    <a:pt x="3324" y="17231"/>
                    <a:pt x="7040" y="18998"/>
                    <a:pt x="10872" y="18998"/>
                  </a:cubicBezTo>
                  <a:cubicBezTo>
                    <a:pt x="13456" y="18998"/>
                    <a:pt x="16301" y="18115"/>
                    <a:pt x="18914" y="16200"/>
                  </a:cubicBezTo>
                  <a:cubicBezTo>
                    <a:pt x="19321" y="15955"/>
                    <a:pt x="19640" y="16642"/>
                    <a:pt x="19263" y="17133"/>
                  </a:cubicBezTo>
                  <a:cubicBezTo>
                    <a:pt x="16940" y="20029"/>
                    <a:pt x="13543" y="21600"/>
                    <a:pt x="10640" y="21600"/>
                  </a:cubicBezTo>
                  <a:cubicBezTo>
                    <a:pt x="6575" y="21600"/>
                    <a:pt x="2888" y="19047"/>
                    <a:pt x="101" y="14825"/>
                  </a:cubicBezTo>
                  <a:cubicBezTo>
                    <a:pt x="-131" y="14482"/>
                    <a:pt x="72" y="14040"/>
                    <a:pt x="334" y="14285"/>
                  </a:cubicBezTo>
                  <a:close/>
                  <a:moveTo>
                    <a:pt x="19723" y="13494"/>
                  </a:moveTo>
                  <a:cubicBezTo>
                    <a:pt x="20467" y="13475"/>
                    <a:pt x="21077" y="13721"/>
                    <a:pt x="21208" y="13991"/>
                  </a:cubicBezTo>
                  <a:cubicBezTo>
                    <a:pt x="21469" y="14531"/>
                    <a:pt x="21150" y="18213"/>
                    <a:pt x="19901" y="19980"/>
                  </a:cubicBezTo>
                  <a:cubicBezTo>
                    <a:pt x="19698" y="20275"/>
                    <a:pt x="19524" y="20127"/>
                    <a:pt x="19611" y="19735"/>
                  </a:cubicBezTo>
                  <a:cubicBezTo>
                    <a:pt x="19901" y="18556"/>
                    <a:pt x="20540" y="15905"/>
                    <a:pt x="20221" y="15267"/>
                  </a:cubicBezTo>
                  <a:cubicBezTo>
                    <a:pt x="19930" y="14629"/>
                    <a:pt x="18246" y="14973"/>
                    <a:pt x="17492" y="15120"/>
                  </a:cubicBezTo>
                  <a:cubicBezTo>
                    <a:pt x="17259" y="15169"/>
                    <a:pt x="17230" y="14825"/>
                    <a:pt x="17433" y="14580"/>
                  </a:cubicBezTo>
                  <a:cubicBezTo>
                    <a:pt x="18101" y="13795"/>
                    <a:pt x="18979" y="13512"/>
                    <a:pt x="19723" y="13494"/>
                  </a:cubicBezTo>
                  <a:close/>
                  <a:moveTo>
                    <a:pt x="3527" y="6087"/>
                  </a:moveTo>
                  <a:cubicBezTo>
                    <a:pt x="3063" y="6087"/>
                    <a:pt x="2714" y="6235"/>
                    <a:pt x="2482" y="6578"/>
                  </a:cubicBezTo>
                  <a:cubicBezTo>
                    <a:pt x="2250" y="6922"/>
                    <a:pt x="2134" y="7364"/>
                    <a:pt x="2134" y="7953"/>
                  </a:cubicBezTo>
                  <a:cubicBezTo>
                    <a:pt x="2134" y="8493"/>
                    <a:pt x="2221" y="8935"/>
                    <a:pt x="2395" y="9229"/>
                  </a:cubicBezTo>
                  <a:cubicBezTo>
                    <a:pt x="2569" y="9475"/>
                    <a:pt x="2830" y="9622"/>
                    <a:pt x="3150" y="9622"/>
                  </a:cubicBezTo>
                  <a:cubicBezTo>
                    <a:pt x="3382" y="9622"/>
                    <a:pt x="3614" y="9573"/>
                    <a:pt x="3875" y="9425"/>
                  </a:cubicBezTo>
                  <a:cubicBezTo>
                    <a:pt x="4137" y="9278"/>
                    <a:pt x="4340" y="9033"/>
                    <a:pt x="4543" y="8640"/>
                  </a:cubicBezTo>
                  <a:cubicBezTo>
                    <a:pt x="4659" y="8395"/>
                    <a:pt x="4746" y="8149"/>
                    <a:pt x="4775" y="7855"/>
                  </a:cubicBezTo>
                  <a:cubicBezTo>
                    <a:pt x="4834" y="7560"/>
                    <a:pt x="4834" y="7216"/>
                    <a:pt x="4834" y="6824"/>
                  </a:cubicBezTo>
                  <a:lnTo>
                    <a:pt x="4834" y="6333"/>
                  </a:lnTo>
                  <a:cubicBezTo>
                    <a:pt x="4630" y="6235"/>
                    <a:pt x="4398" y="6185"/>
                    <a:pt x="4195" y="6136"/>
                  </a:cubicBezTo>
                  <a:cubicBezTo>
                    <a:pt x="3963" y="6087"/>
                    <a:pt x="3759" y="6087"/>
                    <a:pt x="3527" y="6087"/>
                  </a:cubicBezTo>
                  <a:close/>
                  <a:moveTo>
                    <a:pt x="6866" y="295"/>
                  </a:moveTo>
                  <a:lnTo>
                    <a:pt x="7563" y="295"/>
                  </a:lnTo>
                  <a:cubicBezTo>
                    <a:pt x="7708" y="295"/>
                    <a:pt x="7795" y="344"/>
                    <a:pt x="7853" y="393"/>
                  </a:cubicBezTo>
                  <a:cubicBezTo>
                    <a:pt x="7911" y="491"/>
                    <a:pt x="7940" y="638"/>
                    <a:pt x="7998" y="884"/>
                  </a:cubicBezTo>
                  <a:lnTo>
                    <a:pt x="9188" y="8787"/>
                  </a:lnTo>
                  <a:lnTo>
                    <a:pt x="10292" y="884"/>
                  </a:lnTo>
                  <a:cubicBezTo>
                    <a:pt x="10321" y="638"/>
                    <a:pt x="10379" y="491"/>
                    <a:pt x="10437" y="393"/>
                  </a:cubicBezTo>
                  <a:cubicBezTo>
                    <a:pt x="10495" y="295"/>
                    <a:pt x="10582" y="295"/>
                    <a:pt x="10727" y="295"/>
                  </a:cubicBezTo>
                  <a:lnTo>
                    <a:pt x="11308" y="295"/>
                  </a:lnTo>
                  <a:cubicBezTo>
                    <a:pt x="11453" y="295"/>
                    <a:pt x="11540" y="344"/>
                    <a:pt x="11598" y="393"/>
                  </a:cubicBezTo>
                  <a:cubicBezTo>
                    <a:pt x="11656" y="491"/>
                    <a:pt x="11714" y="638"/>
                    <a:pt x="11743" y="884"/>
                  </a:cubicBezTo>
                  <a:lnTo>
                    <a:pt x="12788" y="8935"/>
                  </a:lnTo>
                  <a:lnTo>
                    <a:pt x="14008" y="933"/>
                  </a:lnTo>
                  <a:cubicBezTo>
                    <a:pt x="14037" y="687"/>
                    <a:pt x="14095" y="540"/>
                    <a:pt x="14153" y="442"/>
                  </a:cubicBezTo>
                  <a:cubicBezTo>
                    <a:pt x="14211" y="344"/>
                    <a:pt x="14298" y="344"/>
                    <a:pt x="14443" y="344"/>
                  </a:cubicBezTo>
                  <a:lnTo>
                    <a:pt x="15111" y="344"/>
                  </a:lnTo>
                  <a:cubicBezTo>
                    <a:pt x="15227" y="344"/>
                    <a:pt x="15285" y="442"/>
                    <a:pt x="15285" y="638"/>
                  </a:cubicBezTo>
                  <a:cubicBezTo>
                    <a:pt x="15285" y="687"/>
                    <a:pt x="15285" y="736"/>
                    <a:pt x="15285" y="835"/>
                  </a:cubicBezTo>
                  <a:cubicBezTo>
                    <a:pt x="15285" y="884"/>
                    <a:pt x="15256" y="982"/>
                    <a:pt x="15227" y="1129"/>
                  </a:cubicBezTo>
                  <a:lnTo>
                    <a:pt x="13514" y="10407"/>
                  </a:lnTo>
                  <a:cubicBezTo>
                    <a:pt x="13485" y="10653"/>
                    <a:pt x="13427" y="10800"/>
                    <a:pt x="13369" y="10898"/>
                  </a:cubicBezTo>
                  <a:cubicBezTo>
                    <a:pt x="13311" y="10996"/>
                    <a:pt x="13224" y="10996"/>
                    <a:pt x="13108" y="10996"/>
                  </a:cubicBezTo>
                  <a:lnTo>
                    <a:pt x="12498" y="10996"/>
                  </a:lnTo>
                  <a:cubicBezTo>
                    <a:pt x="12353" y="10996"/>
                    <a:pt x="12266" y="10947"/>
                    <a:pt x="12208" y="10849"/>
                  </a:cubicBezTo>
                  <a:cubicBezTo>
                    <a:pt x="12150" y="10751"/>
                    <a:pt x="12092" y="10604"/>
                    <a:pt x="12063" y="10358"/>
                  </a:cubicBezTo>
                  <a:lnTo>
                    <a:pt x="10959" y="2651"/>
                  </a:lnTo>
                  <a:lnTo>
                    <a:pt x="9856" y="10358"/>
                  </a:lnTo>
                  <a:cubicBezTo>
                    <a:pt x="9827" y="10604"/>
                    <a:pt x="9769" y="10751"/>
                    <a:pt x="9711" y="10849"/>
                  </a:cubicBezTo>
                  <a:cubicBezTo>
                    <a:pt x="9653" y="10947"/>
                    <a:pt x="9566" y="10996"/>
                    <a:pt x="9421" y="10996"/>
                  </a:cubicBezTo>
                  <a:lnTo>
                    <a:pt x="8840" y="10996"/>
                  </a:lnTo>
                  <a:lnTo>
                    <a:pt x="8840" y="10947"/>
                  </a:lnTo>
                  <a:cubicBezTo>
                    <a:pt x="8724" y="10947"/>
                    <a:pt x="8637" y="10898"/>
                    <a:pt x="8579" y="10849"/>
                  </a:cubicBezTo>
                  <a:cubicBezTo>
                    <a:pt x="8521" y="10751"/>
                    <a:pt x="8463" y="10604"/>
                    <a:pt x="8433" y="10358"/>
                  </a:cubicBezTo>
                  <a:lnTo>
                    <a:pt x="6779" y="1080"/>
                  </a:lnTo>
                  <a:cubicBezTo>
                    <a:pt x="6692" y="835"/>
                    <a:pt x="6692" y="687"/>
                    <a:pt x="6692" y="589"/>
                  </a:cubicBezTo>
                  <a:cubicBezTo>
                    <a:pt x="6692" y="393"/>
                    <a:pt x="6750" y="295"/>
                    <a:pt x="6866" y="295"/>
                  </a:cubicBezTo>
                  <a:close/>
                  <a:moveTo>
                    <a:pt x="18188" y="49"/>
                  </a:moveTo>
                  <a:cubicBezTo>
                    <a:pt x="18334" y="49"/>
                    <a:pt x="18508" y="49"/>
                    <a:pt x="18653" y="98"/>
                  </a:cubicBezTo>
                  <a:cubicBezTo>
                    <a:pt x="18827" y="147"/>
                    <a:pt x="18972" y="196"/>
                    <a:pt x="19117" y="245"/>
                  </a:cubicBezTo>
                  <a:cubicBezTo>
                    <a:pt x="19263" y="295"/>
                    <a:pt x="19408" y="344"/>
                    <a:pt x="19524" y="442"/>
                  </a:cubicBezTo>
                  <a:cubicBezTo>
                    <a:pt x="19640" y="491"/>
                    <a:pt x="19756" y="589"/>
                    <a:pt x="19814" y="638"/>
                  </a:cubicBezTo>
                  <a:cubicBezTo>
                    <a:pt x="19901" y="736"/>
                    <a:pt x="19988" y="835"/>
                    <a:pt x="20017" y="933"/>
                  </a:cubicBezTo>
                  <a:cubicBezTo>
                    <a:pt x="20046" y="1031"/>
                    <a:pt x="20075" y="1178"/>
                    <a:pt x="20075" y="1325"/>
                  </a:cubicBezTo>
                  <a:lnTo>
                    <a:pt x="20075" y="1915"/>
                  </a:lnTo>
                  <a:cubicBezTo>
                    <a:pt x="20075" y="2160"/>
                    <a:pt x="20017" y="2307"/>
                    <a:pt x="19901" y="2307"/>
                  </a:cubicBezTo>
                  <a:cubicBezTo>
                    <a:pt x="19843" y="2307"/>
                    <a:pt x="19756" y="2258"/>
                    <a:pt x="19640" y="2160"/>
                  </a:cubicBezTo>
                  <a:cubicBezTo>
                    <a:pt x="19234" y="1865"/>
                    <a:pt x="18769" y="1718"/>
                    <a:pt x="18275" y="1718"/>
                  </a:cubicBezTo>
                  <a:cubicBezTo>
                    <a:pt x="17869" y="1718"/>
                    <a:pt x="17550" y="1816"/>
                    <a:pt x="17346" y="2062"/>
                  </a:cubicBezTo>
                  <a:cubicBezTo>
                    <a:pt x="17114" y="2307"/>
                    <a:pt x="16998" y="2651"/>
                    <a:pt x="16998" y="3142"/>
                  </a:cubicBezTo>
                  <a:cubicBezTo>
                    <a:pt x="16998" y="3485"/>
                    <a:pt x="17056" y="3780"/>
                    <a:pt x="17201" y="3976"/>
                  </a:cubicBezTo>
                  <a:cubicBezTo>
                    <a:pt x="17346" y="4222"/>
                    <a:pt x="17608" y="4418"/>
                    <a:pt x="17985" y="4615"/>
                  </a:cubicBezTo>
                  <a:lnTo>
                    <a:pt x="19001" y="5155"/>
                  </a:lnTo>
                  <a:cubicBezTo>
                    <a:pt x="19524" y="5449"/>
                    <a:pt x="19872" y="5842"/>
                    <a:pt x="20104" y="6284"/>
                  </a:cubicBezTo>
                  <a:cubicBezTo>
                    <a:pt x="20337" y="6775"/>
                    <a:pt x="20424" y="7315"/>
                    <a:pt x="20424" y="7953"/>
                  </a:cubicBezTo>
                  <a:cubicBezTo>
                    <a:pt x="20424" y="8493"/>
                    <a:pt x="20366" y="8935"/>
                    <a:pt x="20250" y="9327"/>
                  </a:cubicBezTo>
                  <a:cubicBezTo>
                    <a:pt x="20133" y="9720"/>
                    <a:pt x="19959" y="10113"/>
                    <a:pt x="19727" y="10407"/>
                  </a:cubicBezTo>
                  <a:cubicBezTo>
                    <a:pt x="19495" y="10702"/>
                    <a:pt x="19234" y="10947"/>
                    <a:pt x="18943" y="11095"/>
                  </a:cubicBezTo>
                  <a:cubicBezTo>
                    <a:pt x="18624" y="11193"/>
                    <a:pt x="18275" y="11242"/>
                    <a:pt x="17927" y="11242"/>
                  </a:cubicBezTo>
                  <a:cubicBezTo>
                    <a:pt x="17550" y="11242"/>
                    <a:pt x="17201" y="11193"/>
                    <a:pt x="16824" y="11045"/>
                  </a:cubicBezTo>
                  <a:cubicBezTo>
                    <a:pt x="16475" y="10898"/>
                    <a:pt x="16185" y="10751"/>
                    <a:pt x="16011" y="10555"/>
                  </a:cubicBezTo>
                  <a:cubicBezTo>
                    <a:pt x="15895" y="10456"/>
                    <a:pt x="15837" y="10309"/>
                    <a:pt x="15808" y="10211"/>
                  </a:cubicBezTo>
                  <a:cubicBezTo>
                    <a:pt x="15779" y="10113"/>
                    <a:pt x="15779" y="9965"/>
                    <a:pt x="15779" y="9867"/>
                  </a:cubicBezTo>
                  <a:lnTo>
                    <a:pt x="15779" y="9278"/>
                  </a:lnTo>
                  <a:cubicBezTo>
                    <a:pt x="15779" y="9033"/>
                    <a:pt x="15837" y="8885"/>
                    <a:pt x="15953" y="8885"/>
                  </a:cubicBezTo>
                  <a:cubicBezTo>
                    <a:pt x="15982" y="8885"/>
                    <a:pt x="16040" y="8885"/>
                    <a:pt x="16069" y="8935"/>
                  </a:cubicBezTo>
                  <a:cubicBezTo>
                    <a:pt x="16127" y="8984"/>
                    <a:pt x="16185" y="8984"/>
                    <a:pt x="16243" y="9082"/>
                  </a:cubicBezTo>
                  <a:cubicBezTo>
                    <a:pt x="16475" y="9278"/>
                    <a:pt x="16737" y="9425"/>
                    <a:pt x="17027" y="9524"/>
                  </a:cubicBezTo>
                  <a:cubicBezTo>
                    <a:pt x="17317" y="9622"/>
                    <a:pt x="17579" y="9671"/>
                    <a:pt x="17869" y="9671"/>
                  </a:cubicBezTo>
                  <a:cubicBezTo>
                    <a:pt x="18304" y="9671"/>
                    <a:pt x="18653" y="9524"/>
                    <a:pt x="18914" y="9278"/>
                  </a:cubicBezTo>
                  <a:cubicBezTo>
                    <a:pt x="19146" y="9033"/>
                    <a:pt x="19292" y="8640"/>
                    <a:pt x="19292" y="8149"/>
                  </a:cubicBezTo>
                  <a:cubicBezTo>
                    <a:pt x="19292" y="7805"/>
                    <a:pt x="19234" y="7511"/>
                    <a:pt x="19088" y="7315"/>
                  </a:cubicBezTo>
                  <a:cubicBezTo>
                    <a:pt x="18972" y="7069"/>
                    <a:pt x="18711" y="6873"/>
                    <a:pt x="18363" y="6676"/>
                  </a:cubicBezTo>
                  <a:lnTo>
                    <a:pt x="17346" y="6136"/>
                  </a:lnTo>
                  <a:cubicBezTo>
                    <a:pt x="16824" y="5842"/>
                    <a:pt x="16446" y="5449"/>
                    <a:pt x="16214" y="4909"/>
                  </a:cubicBezTo>
                  <a:cubicBezTo>
                    <a:pt x="15982" y="4369"/>
                    <a:pt x="15866" y="3780"/>
                    <a:pt x="15866" y="3191"/>
                  </a:cubicBezTo>
                  <a:cubicBezTo>
                    <a:pt x="15866" y="2700"/>
                    <a:pt x="15924" y="2258"/>
                    <a:pt x="16069" y="1865"/>
                  </a:cubicBezTo>
                  <a:cubicBezTo>
                    <a:pt x="16185" y="1473"/>
                    <a:pt x="16359" y="1129"/>
                    <a:pt x="16563" y="884"/>
                  </a:cubicBezTo>
                  <a:cubicBezTo>
                    <a:pt x="16766" y="589"/>
                    <a:pt x="17027" y="393"/>
                    <a:pt x="17288" y="245"/>
                  </a:cubicBezTo>
                  <a:cubicBezTo>
                    <a:pt x="17579" y="98"/>
                    <a:pt x="17869" y="49"/>
                    <a:pt x="18188" y="49"/>
                  </a:cubicBezTo>
                  <a:close/>
                  <a:moveTo>
                    <a:pt x="3614" y="0"/>
                  </a:moveTo>
                  <a:cubicBezTo>
                    <a:pt x="4456" y="0"/>
                    <a:pt x="5066" y="344"/>
                    <a:pt x="5472" y="982"/>
                  </a:cubicBezTo>
                  <a:cubicBezTo>
                    <a:pt x="5879" y="1620"/>
                    <a:pt x="6053" y="2602"/>
                    <a:pt x="6053" y="3927"/>
                  </a:cubicBezTo>
                  <a:lnTo>
                    <a:pt x="6053" y="7805"/>
                  </a:lnTo>
                  <a:lnTo>
                    <a:pt x="6024" y="7805"/>
                  </a:lnTo>
                  <a:cubicBezTo>
                    <a:pt x="6024" y="8247"/>
                    <a:pt x="6053" y="8591"/>
                    <a:pt x="6111" y="8885"/>
                  </a:cubicBezTo>
                  <a:cubicBezTo>
                    <a:pt x="6169" y="9131"/>
                    <a:pt x="6227" y="9425"/>
                    <a:pt x="6343" y="9720"/>
                  </a:cubicBezTo>
                  <a:cubicBezTo>
                    <a:pt x="6372" y="9818"/>
                    <a:pt x="6401" y="9916"/>
                    <a:pt x="6401" y="10015"/>
                  </a:cubicBezTo>
                  <a:cubicBezTo>
                    <a:pt x="6401" y="10162"/>
                    <a:pt x="6343" y="10260"/>
                    <a:pt x="6256" y="10358"/>
                  </a:cubicBezTo>
                  <a:lnTo>
                    <a:pt x="5821" y="10849"/>
                  </a:lnTo>
                  <a:cubicBezTo>
                    <a:pt x="5763" y="10898"/>
                    <a:pt x="5704" y="10947"/>
                    <a:pt x="5646" y="10947"/>
                  </a:cubicBezTo>
                  <a:cubicBezTo>
                    <a:pt x="5559" y="10947"/>
                    <a:pt x="5501" y="10898"/>
                    <a:pt x="5443" y="10800"/>
                  </a:cubicBezTo>
                  <a:cubicBezTo>
                    <a:pt x="5356" y="10653"/>
                    <a:pt x="5269" y="10456"/>
                    <a:pt x="5182" y="10260"/>
                  </a:cubicBezTo>
                  <a:cubicBezTo>
                    <a:pt x="5124" y="10064"/>
                    <a:pt x="5037" y="9818"/>
                    <a:pt x="4979" y="9573"/>
                  </a:cubicBezTo>
                  <a:cubicBezTo>
                    <a:pt x="4427" y="10653"/>
                    <a:pt x="3730" y="11242"/>
                    <a:pt x="2888" y="11242"/>
                  </a:cubicBezTo>
                  <a:cubicBezTo>
                    <a:pt x="2308" y="11242"/>
                    <a:pt x="1814" y="10947"/>
                    <a:pt x="1466" y="10407"/>
                  </a:cubicBezTo>
                  <a:cubicBezTo>
                    <a:pt x="1117" y="9818"/>
                    <a:pt x="943" y="9082"/>
                    <a:pt x="943" y="8100"/>
                  </a:cubicBezTo>
                  <a:cubicBezTo>
                    <a:pt x="943" y="7069"/>
                    <a:pt x="1146" y="6284"/>
                    <a:pt x="1582" y="5645"/>
                  </a:cubicBezTo>
                  <a:cubicBezTo>
                    <a:pt x="2017" y="5007"/>
                    <a:pt x="2598" y="4713"/>
                    <a:pt x="3324" y="4713"/>
                  </a:cubicBezTo>
                  <a:cubicBezTo>
                    <a:pt x="3556" y="4713"/>
                    <a:pt x="3817" y="4762"/>
                    <a:pt x="4079" y="4811"/>
                  </a:cubicBezTo>
                  <a:cubicBezTo>
                    <a:pt x="4340" y="4860"/>
                    <a:pt x="4601" y="4958"/>
                    <a:pt x="4892" y="5056"/>
                  </a:cubicBezTo>
                  <a:lnTo>
                    <a:pt x="4892" y="4173"/>
                  </a:lnTo>
                  <a:cubicBezTo>
                    <a:pt x="4892" y="3289"/>
                    <a:pt x="4775" y="2602"/>
                    <a:pt x="4543" y="2258"/>
                  </a:cubicBezTo>
                  <a:cubicBezTo>
                    <a:pt x="4311" y="1865"/>
                    <a:pt x="3934" y="1718"/>
                    <a:pt x="3382" y="1718"/>
                  </a:cubicBezTo>
                  <a:cubicBezTo>
                    <a:pt x="3121" y="1718"/>
                    <a:pt x="2888" y="1767"/>
                    <a:pt x="2627" y="1865"/>
                  </a:cubicBezTo>
                  <a:cubicBezTo>
                    <a:pt x="2366" y="1964"/>
                    <a:pt x="2104" y="2111"/>
                    <a:pt x="1872" y="2258"/>
                  </a:cubicBezTo>
                  <a:cubicBezTo>
                    <a:pt x="1756" y="2356"/>
                    <a:pt x="1669" y="2405"/>
                    <a:pt x="1611" y="2405"/>
                  </a:cubicBezTo>
                  <a:cubicBezTo>
                    <a:pt x="1553" y="2405"/>
                    <a:pt x="1524" y="2455"/>
                    <a:pt x="1495" y="2455"/>
                  </a:cubicBezTo>
                  <a:cubicBezTo>
                    <a:pt x="1408" y="2455"/>
                    <a:pt x="1350" y="2307"/>
                    <a:pt x="1350" y="2062"/>
                  </a:cubicBezTo>
                  <a:lnTo>
                    <a:pt x="1350" y="1473"/>
                  </a:lnTo>
                  <a:cubicBezTo>
                    <a:pt x="1350" y="1276"/>
                    <a:pt x="1379" y="1129"/>
                    <a:pt x="1408" y="1031"/>
                  </a:cubicBezTo>
                  <a:cubicBezTo>
                    <a:pt x="1437" y="933"/>
                    <a:pt x="1495" y="884"/>
                    <a:pt x="1611" y="785"/>
                  </a:cubicBezTo>
                  <a:cubicBezTo>
                    <a:pt x="1872" y="589"/>
                    <a:pt x="2163" y="393"/>
                    <a:pt x="2511" y="245"/>
                  </a:cubicBezTo>
                  <a:cubicBezTo>
                    <a:pt x="2859" y="98"/>
                    <a:pt x="3237" y="0"/>
                    <a:pt x="3614" y="0"/>
                  </a:cubicBezTo>
                  <a:close/>
                </a:path>
              </a:pathLst>
            </a:custGeom>
            <a:solidFill>
              <a:srgbClr val="FFFFFF"/>
            </a:solidFill>
            <a:ln w="12700" cap="flat">
              <a:noFill/>
              <a:miter lim="400000"/>
            </a:ln>
            <a:effectLst/>
          </p:spPr>
          <p:txBody>
            <a:bodyPr wrap="square" lIns="146304" tIns="146304" rIns="146304" bIns="146304" numCol="1" anchor="ctr">
              <a:noAutofit/>
            </a:bodyPr>
            <a:lstStyle/>
            <a:p>
              <a:pPr>
                <a:defRPr>
                  <a:solidFill>
                    <a:srgbClr val="FFFFFF"/>
                  </a:solidFill>
                  <a:latin typeface="Arial"/>
                  <a:ea typeface="Arial"/>
                  <a:cs typeface="Arial"/>
                  <a:sym typeface="Arial"/>
                </a:defRPr>
              </a:pPr>
              <a:endParaRPr/>
            </a:p>
          </p:txBody>
        </p:sp>
      </p:grpSp>
      <p:pic>
        <p:nvPicPr>
          <p:cNvPr id="336" name="Google Shape;24;p2" descr="Google Shape;24;p2"/>
          <p:cNvPicPr>
            <a:picLocks noChangeAspect="1"/>
          </p:cNvPicPr>
          <p:nvPr/>
        </p:nvPicPr>
        <p:blipFill>
          <a:blip r:embed="rId3">
            <a:extLst/>
          </a:blip>
          <a:stretch>
            <a:fillRect/>
          </a:stretch>
        </p:blipFill>
        <p:spPr>
          <a:xfrm>
            <a:off x="13603036" y="7480796"/>
            <a:ext cx="1145077" cy="544901"/>
          </a:xfrm>
          <a:prstGeom prst="rect">
            <a:avLst/>
          </a:prstGeom>
          <a:ln w="12700">
            <a:miter lim="400000"/>
          </a:ln>
        </p:spPr>
      </p:pic>
      <p:sp>
        <p:nvSpPr>
          <p:cNvPr id="337" name="Slide Number"/>
          <p:cNvSpPr txBox="1">
            <a:spLocks noGrp="1"/>
          </p:cNvSpPr>
          <p:nvPr>
            <p:ph type="sldNum" sz="quarter" idx="2"/>
          </p:nvPr>
        </p:nvSpPr>
        <p:spPr>
          <a:xfrm>
            <a:off x="7071359" y="7408545"/>
            <a:ext cx="3413761" cy="43815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Thank_You">
    <p:spTree>
      <p:nvGrpSpPr>
        <p:cNvPr id="1" name=""/>
        <p:cNvGrpSpPr/>
        <p:nvPr/>
      </p:nvGrpSpPr>
      <p:grpSpPr>
        <a:xfrm>
          <a:off x="0" y="0"/>
          <a:ext cx="0" cy="0"/>
          <a:chOff x="0" y="0"/>
          <a:chExt cx="0" cy="0"/>
        </a:xfrm>
      </p:grpSpPr>
      <p:pic>
        <p:nvPicPr>
          <p:cNvPr id="344" name="Google Shape;43;p8" descr="Google Shape;43;p8"/>
          <p:cNvPicPr>
            <a:picLocks noChangeAspect="1"/>
          </p:cNvPicPr>
          <p:nvPr/>
        </p:nvPicPr>
        <p:blipFill>
          <a:blip r:embed="rId2">
            <a:extLst/>
          </a:blip>
          <a:stretch>
            <a:fillRect/>
          </a:stretch>
        </p:blipFill>
        <p:spPr>
          <a:xfrm flipH="1">
            <a:off x="0" y="0"/>
            <a:ext cx="14630400" cy="8229600"/>
          </a:xfrm>
          <a:prstGeom prst="rect">
            <a:avLst/>
          </a:prstGeom>
          <a:ln w="12700">
            <a:miter lim="400000"/>
          </a:ln>
        </p:spPr>
      </p:pic>
      <p:sp>
        <p:nvSpPr>
          <p:cNvPr id="345" name="Body Level One…"/>
          <p:cNvSpPr txBox="1">
            <a:spLocks noGrp="1"/>
          </p:cNvSpPr>
          <p:nvPr>
            <p:ph type="body" sz="quarter" idx="1"/>
          </p:nvPr>
        </p:nvSpPr>
        <p:spPr>
          <a:xfrm>
            <a:off x="323850" y="4235191"/>
            <a:ext cx="6130439" cy="1665515"/>
          </a:xfrm>
          <a:prstGeom prst="rect">
            <a:avLst/>
          </a:prstGeom>
        </p:spPr>
        <p:txBody>
          <a:bodyPr lIns="146299" tIns="146299" rIns="146299" bIns="146299">
            <a:normAutofit/>
          </a:bodyPr>
          <a:lstStyle>
            <a:lvl1pPr marL="228600">
              <a:spcBef>
                <a:spcPts val="0"/>
              </a:spcBef>
              <a:defRPr sz="2800">
                <a:latin typeface="Arial"/>
                <a:ea typeface="Arial"/>
                <a:cs typeface="Arial"/>
                <a:sym typeface="Arial"/>
              </a:defRPr>
            </a:lvl1pPr>
            <a:lvl2pPr marL="228600" indent="457200">
              <a:spcBef>
                <a:spcPts val="0"/>
              </a:spcBef>
              <a:defRPr sz="2800">
                <a:latin typeface="Arial"/>
                <a:ea typeface="Arial"/>
                <a:cs typeface="Arial"/>
                <a:sym typeface="Arial"/>
              </a:defRPr>
            </a:lvl2pPr>
            <a:lvl3pPr marL="228600" indent="914400">
              <a:spcBef>
                <a:spcPts val="0"/>
              </a:spcBef>
              <a:defRPr sz="2800">
                <a:latin typeface="Arial"/>
                <a:ea typeface="Arial"/>
                <a:cs typeface="Arial"/>
                <a:sym typeface="Arial"/>
              </a:defRPr>
            </a:lvl3pPr>
            <a:lvl4pPr marL="228600" indent="1371600">
              <a:spcBef>
                <a:spcPts val="0"/>
              </a:spcBef>
              <a:defRPr sz="2800">
                <a:latin typeface="Arial"/>
                <a:ea typeface="Arial"/>
                <a:cs typeface="Arial"/>
                <a:sym typeface="Arial"/>
              </a:defRPr>
            </a:lvl4pPr>
            <a:lvl5pPr marL="228600" indent="1828800">
              <a:spcBef>
                <a:spcPts val="0"/>
              </a:spcBef>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46" name="Google Shape;45;p8"/>
          <p:cNvSpPr txBox="1"/>
          <p:nvPr/>
        </p:nvSpPr>
        <p:spPr>
          <a:xfrm>
            <a:off x="323085" y="2209619"/>
            <a:ext cx="11975595" cy="19354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nSpc>
                <a:spcPct val="90000"/>
              </a:lnSpc>
              <a:defRPr sz="11500">
                <a:solidFill>
                  <a:srgbClr val="FFFFFF"/>
                </a:solidFill>
                <a:latin typeface="Raleway"/>
                <a:ea typeface="Raleway"/>
                <a:cs typeface="Raleway"/>
                <a:sym typeface="Raleway"/>
              </a:defRPr>
            </a:lvl1pPr>
          </a:lstStyle>
          <a:p>
            <a:r>
              <a:t>Thank you!</a:t>
            </a:r>
          </a:p>
        </p:txBody>
      </p:sp>
      <p:sp>
        <p:nvSpPr>
          <p:cNvPr id="347" name="Slide Number"/>
          <p:cNvSpPr txBox="1">
            <a:spLocks noGrp="1"/>
          </p:cNvSpPr>
          <p:nvPr>
            <p:ph type="sldNum" sz="quarter" idx="2"/>
          </p:nvPr>
        </p:nvSpPr>
        <p:spPr>
          <a:xfrm>
            <a:off x="7071359" y="7408545"/>
            <a:ext cx="3413761" cy="43815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mp; Content Orange">
    <p:spTree>
      <p:nvGrpSpPr>
        <p:cNvPr id="1" name=""/>
        <p:cNvGrpSpPr/>
        <p:nvPr/>
      </p:nvGrpSpPr>
      <p:grpSpPr>
        <a:xfrm>
          <a:off x="0" y="0"/>
          <a:ext cx="0" cy="0"/>
          <a:chOff x="0" y="0"/>
          <a:chExt cx="0" cy="0"/>
        </a:xfrm>
      </p:grpSpPr>
      <p:sp>
        <p:nvSpPr>
          <p:cNvPr id="10" name="TextBox 3"/>
          <p:cNvSpPr txBox="1">
            <a:spLocks noChangeArrowheads="1"/>
          </p:cNvSpPr>
          <p:nvPr userDrawn="1"/>
        </p:nvSpPr>
        <p:spPr bwMode="auto">
          <a:xfrm>
            <a:off x="612209" y="7868336"/>
            <a:ext cx="4843781"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x-none" sz="1120" b="0" i="0" dirty="0">
                <a:solidFill>
                  <a:srgbClr val="7F7F7F"/>
                </a:solidFill>
                <a:latin typeface="Amazon Ember" charset="0"/>
                <a:ea typeface="Amazon Ember" charset="0"/>
                <a:cs typeface="Amazon Ember" charset="0"/>
              </a:rPr>
              <a:t>© </a:t>
            </a:r>
            <a:r>
              <a:rPr lang="en-US" altLang="x-none" sz="1120" b="0" i="0" dirty="0" smtClean="0">
                <a:solidFill>
                  <a:srgbClr val="7F7F7F"/>
                </a:solidFill>
                <a:latin typeface="Amazon Ember" charset="0"/>
                <a:ea typeface="Amazon Ember" charset="0"/>
                <a:cs typeface="Amazon Ember" charset="0"/>
              </a:rPr>
              <a:t>2017, </a:t>
            </a:r>
            <a:r>
              <a:rPr lang="en-US" altLang="x-none" sz="1120" b="0" i="0" dirty="0">
                <a:solidFill>
                  <a:srgbClr val="7F7F7F"/>
                </a:solidFill>
                <a:latin typeface="Amazon Ember" charset="0"/>
                <a:ea typeface="Amazon Ember" charset="0"/>
                <a:cs typeface="Amazon Ember" charset="0"/>
              </a:rPr>
              <a:t>Amazon Web Services, Inc. or its Affiliates. All rights reserved.</a:t>
            </a:r>
          </a:p>
        </p:txBody>
      </p:sp>
      <p:sp>
        <p:nvSpPr>
          <p:cNvPr id="2" name="Title 1"/>
          <p:cNvSpPr>
            <a:spLocks noGrp="1"/>
          </p:cNvSpPr>
          <p:nvPr>
            <p:ph type="title" hasCustomPrompt="1"/>
          </p:nvPr>
        </p:nvSpPr>
        <p:spPr>
          <a:xfrm>
            <a:off x="570584" y="555955"/>
            <a:ext cx="13518490" cy="751728"/>
          </a:xfrm>
        </p:spPr>
        <p:txBody>
          <a:bodyPr lIns="91440" tIns="45720" rIns="91440" bIns="45720"/>
          <a:lstStyle>
            <a:lvl1pPr>
              <a:defRPr b="0" i="0" spc="480">
                <a:latin typeface="Amazon Ember Light" charset="0"/>
                <a:ea typeface="Amazon Ember Light" charset="0"/>
                <a:cs typeface="Amazon Ember Light" charset="0"/>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570585" y="1565113"/>
            <a:ext cx="13518488" cy="5171675"/>
          </a:xfrm>
        </p:spPr>
        <p:txBody>
          <a:bodyPr/>
          <a:lstStyle>
            <a:lvl1pPr>
              <a:defRPr sz="1920" b="0" i="0" spc="80" baseline="0">
                <a:latin typeface="Amazon Ember" charset="0"/>
                <a:ea typeface="Amazon Ember" charset="0"/>
                <a:cs typeface="Amazon Ember" charset="0"/>
              </a:defRPr>
            </a:lvl1pPr>
            <a:lvl2pPr>
              <a:defRPr sz="1920" b="0" i="0" spc="80" baseline="0">
                <a:latin typeface="Amazon Ember" charset="0"/>
                <a:ea typeface="Amazon Ember" charset="0"/>
                <a:cs typeface="Amazon Ember" charset="0"/>
              </a:defRPr>
            </a:lvl2pPr>
            <a:lvl3pPr>
              <a:defRPr sz="1920" b="0" i="0" spc="80" baseline="0">
                <a:latin typeface="Amazon Ember" charset="0"/>
                <a:ea typeface="Amazon Ember" charset="0"/>
                <a:cs typeface="Amazon Ember" charset="0"/>
              </a:defRPr>
            </a:lvl3pPr>
            <a:lvl4pPr>
              <a:defRPr sz="1920" b="0" i="0" spc="80" baseline="0">
                <a:latin typeface="Amazon Ember" charset="0"/>
                <a:ea typeface="Amazon Ember" charset="0"/>
                <a:cs typeface="Amazon Ember" charset="0"/>
              </a:defRPr>
            </a:lvl4pPr>
            <a:lvl5pPr>
              <a:defRPr sz="1920" b="0" i="0" spc="80" baseline="0">
                <a:latin typeface="Amazon Ember" charset="0"/>
                <a:ea typeface="Amazon Ember" charset="0"/>
                <a:cs typeface="Amazon Ember"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Tree>
    <p:extLst>
      <p:ext uri="{BB962C8B-B14F-4D97-AF65-F5344CB8AC3E}">
        <p14:creationId xmlns:p14="http://schemas.microsoft.com/office/powerpoint/2010/main" val="2144287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_TwoSpeakers">
    <p:spTree>
      <p:nvGrpSpPr>
        <p:cNvPr id="1" name=""/>
        <p:cNvGrpSpPr/>
        <p:nvPr/>
      </p:nvGrpSpPr>
      <p:grpSpPr>
        <a:xfrm>
          <a:off x="0" y="0"/>
          <a:ext cx="0" cy="0"/>
          <a:chOff x="0" y="0"/>
          <a:chExt cx="0" cy="0"/>
        </a:xfrm>
      </p:grpSpPr>
      <p:pic>
        <p:nvPicPr>
          <p:cNvPr id="38" name="Picture 10" descr="Picture 10"/>
          <p:cNvPicPr>
            <a:picLocks noChangeAspect="1"/>
          </p:cNvPicPr>
          <p:nvPr/>
        </p:nvPicPr>
        <p:blipFill>
          <a:blip r:embed="rId2">
            <a:extLst/>
          </a:blip>
          <a:stretch>
            <a:fillRect/>
          </a:stretch>
        </p:blipFill>
        <p:spPr>
          <a:xfrm>
            <a:off x="0" y="0"/>
            <a:ext cx="14630400" cy="8229600"/>
          </a:xfrm>
          <a:prstGeom prst="rect">
            <a:avLst/>
          </a:prstGeom>
          <a:ln w="12700">
            <a:miter lim="400000"/>
          </a:ln>
        </p:spPr>
      </p:pic>
      <p:sp>
        <p:nvSpPr>
          <p:cNvPr id="39" name="Title Text"/>
          <p:cNvSpPr txBox="1">
            <a:spLocks noGrp="1"/>
          </p:cNvSpPr>
          <p:nvPr>
            <p:ph type="title"/>
          </p:nvPr>
        </p:nvSpPr>
        <p:spPr>
          <a:xfrm>
            <a:off x="323088" y="2330011"/>
            <a:ext cx="10459209" cy="1850572"/>
          </a:xfrm>
          <a:prstGeom prst="rect">
            <a:avLst/>
          </a:prstGeom>
        </p:spPr>
        <p:txBody>
          <a:bodyPr>
            <a:normAutofit/>
          </a:bodyPr>
          <a:lstStyle>
            <a:lvl1pPr>
              <a:defRPr sz="5400" spc="-117"/>
            </a:lvl1pPr>
          </a:lstStyle>
          <a:p>
            <a:r>
              <a:t>Title Text</a:t>
            </a:r>
          </a:p>
        </p:txBody>
      </p:sp>
      <p:sp>
        <p:nvSpPr>
          <p:cNvPr id="40" name="Body Level One…"/>
          <p:cNvSpPr txBox="1">
            <a:spLocks noGrp="1"/>
          </p:cNvSpPr>
          <p:nvPr>
            <p:ph type="body" sz="quarter" idx="1"/>
          </p:nvPr>
        </p:nvSpPr>
        <p:spPr>
          <a:xfrm>
            <a:off x="323850" y="4652962"/>
            <a:ext cx="5238750" cy="1380400"/>
          </a:xfrm>
          <a:prstGeom prst="rect">
            <a:avLst/>
          </a:prstGeom>
        </p:spPr>
        <p:txBody>
          <a:bodyPr lIns="146304" tIns="146304" rIns="146304" bIns="146304">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stStyle>
          <a:p>
            <a:r>
              <a:t>Body Level One</a:t>
            </a:r>
          </a:p>
          <a:p>
            <a:pPr lvl="1"/>
            <a:r>
              <a:t>Body Level Two</a:t>
            </a:r>
          </a:p>
          <a:p>
            <a:pPr lvl="2"/>
            <a:r>
              <a:t>Body Level Three</a:t>
            </a:r>
          </a:p>
          <a:p>
            <a:pPr lvl="3"/>
            <a:r>
              <a:t>Body Level Four</a:t>
            </a:r>
          </a:p>
          <a:p>
            <a:pPr lvl="4"/>
            <a:r>
              <a:t>Body Level Five</a:t>
            </a:r>
          </a:p>
        </p:txBody>
      </p:sp>
      <p:sp>
        <p:nvSpPr>
          <p:cNvPr id="41" name="Text Placeholder 3"/>
          <p:cNvSpPr>
            <a:spLocks noGrp="1"/>
          </p:cNvSpPr>
          <p:nvPr>
            <p:ph type="body" sz="quarter" idx="13"/>
          </p:nvPr>
        </p:nvSpPr>
        <p:spPr>
          <a:xfrm>
            <a:off x="323088" y="1471315"/>
            <a:ext cx="10459210" cy="572465"/>
          </a:xfrm>
          <a:prstGeom prst="rect">
            <a:avLst/>
          </a:prstGeom>
        </p:spPr>
        <p:txBody>
          <a:bodyPr lIns="146304" tIns="146304" rIns="146304" bIns="146304">
            <a:normAutofit/>
          </a:bodyPr>
          <a:lstStyle/>
          <a:p>
            <a:pPr>
              <a:spcBef>
                <a:spcPts val="400"/>
              </a:spcBef>
              <a:defRPr sz="2000" spc="600"/>
            </a:pPr>
            <a:endParaRPr/>
          </a:p>
        </p:txBody>
      </p:sp>
      <p:sp>
        <p:nvSpPr>
          <p:cNvPr id="42" name="Text Placeholder 2"/>
          <p:cNvSpPr>
            <a:spLocks noGrp="1"/>
          </p:cNvSpPr>
          <p:nvPr>
            <p:ph type="body" sz="quarter" idx="14"/>
          </p:nvPr>
        </p:nvSpPr>
        <p:spPr>
          <a:xfrm>
            <a:off x="5562600" y="4652962"/>
            <a:ext cx="5219697" cy="1380400"/>
          </a:xfrm>
          <a:prstGeom prst="rect">
            <a:avLst/>
          </a:prstGeom>
        </p:spPr>
        <p:txBody>
          <a:bodyPr lIns="146304" tIns="146304" rIns="146304" bIns="146304">
            <a:normAutofit/>
          </a:bodyPr>
          <a:lstStyle/>
          <a:p>
            <a:pPr>
              <a:spcBef>
                <a:spcPts val="500"/>
              </a:spcBef>
              <a:defRPr sz="2400"/>
            </a:pPr>
            <a:endParaRPr/>
          </a:p>
        </p:txBody>
      </p:sp>
      <p:sp>
        <p:nvSpPr>
          <p:cNvPr id="43"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sp>
        <p:nvSpPr>
          <p:cNvPr id="47" name="Slide Number"/>
          <p:cNvSpPr txBox="1">
            <a:spLocks noGrp="1"/>
          </p:cNvSpPr>
          <p:nvPr>
            <p:ph type="sldNum" sz="quarter" idx="2"/>
          </p:nvPr>
        </p:nvSpPr>
        <p:spPr>
          <a:xfrm>
            <a:off x="7071359" y="7408545"/>
            <a:ext cx="3413761" cy="438150"/>
          </a:xfrm>
          <a:prstGeom prst="rect">
            <a:avLst/>
          </a:prstGeom>
        </p:spPr>
        <p:txBody>
          <a:bodyPr/>
          <a:lstStyle/>
          <a:p>
            <a:fld id="{86CB4B4D-7CA3-9044-876B-883B54F8677D}" type="slidenum">
              <a:t>‹#›</a:t>
            </a:fld>
            <a:endParaRPr/>
          </a:p>
        </p:txBody>
      </p:sp>
      <p:sp>
        <p:nvSpPr>
          <p:cNvPr id="12" name="TextBox 11"/>
          <p:cNvSpPr txBox="1"/>
          <p:nvPr userDrawn="1"/>
        </p:nvSpPr>
        <p:spPr>
          <a:xfrm>
            <a:off x="534104" y="7458880"/>
            <a:ext cx="3692930" cy="2794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rPr dirty="0" err="1"/>
              <a:t>WordCamp</a:t>
            </a:r>
            <a:r>
              <a:rPr dirty="0"/>
              <a:t> </a:t>
            </a:r>
            <a:r>
              <a:rPr dirty="0" err="1"/>
              <a:t>Niš</a:t>
            </a:r>
            <a:r>
              <a:rPr dirty="0"/>
              <a:t> 2019</a:t>
            </a:r>
          </a:p>
        </p:txBody>
      </p:sp>
    </p:spTree>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_ThreeSpeakers">
    <p:spTree>
      <p:nvGrpSpPr>
        <p:cNvPr id="1" name=""/>
        <p:cNvGrpSpPr/>
        <p:nvPr/>
      </p:nvGrpSpPr>
      <p:grpSpPr>
        <a:xfrm>
          <a:off x="0" y="0"/>
          <a:ext cx="0" cy="0"/>
          <a:chOff x="0" y="0"/>
          <a:chExt cx="0" cy="0"/>
        </a:xfrm>
      </p:grpSpPr>
      <p:pic>
        <p:nvPicPr>
          <p:cNvPr id="54" name="Picture 11" descr="Picture 11"/>
          <p:cNvPicPr>
            <a:picLocks noChangeAspect="1"/>
          </p:cNvPicPr>
          <p:nvPr/>
        </p:nvPicPr>
        <p:blipFill>
          <a:blip r:embed="rId2">
            <a:extLst/>
          </a:blip>
          <a:stretch>
            <a:fillRect/>
          </a:stretch>
        </p:blipFill>
        <p:spPr>
          <a:xfrm>
            <a:off x="0" y="0"/>
            <a:ext cx="14630400" cy="8229600"/>
          </a:xfrm>
          <a:prstGeom prst="rect">
            <a:avLst/>
          </a:prstGeom>
          <a:ln w="12700">
            <a:miter lim="400000"/>
          </a:ln>
        </p:spPr>
      </p:pic>
      <p:sp>
        <p:nvSpPr>
          <p:cNvPr id="55" name="Title Text"/>
          <p:cNvSpPr txBox="1">
            <a:spLocks noGrp="1"/>
          </p:cNvSpPr>
          <p:nvPr>
            <p:ph type="title"/>
          </p:nvPr>
        </p:nvSpPr>
        <p:spPr>
          <a:xfrm>
            <a:off x="323088" y="2330011"/>
            <a:ext cx="10459212" cy="1850572"/>
          </a:xfrm>
          <a:prstGeom prst="rect">
            <a:avLst/>
          </a:prstGeom>
        </p:spPr>
        <p:txBody>
          <a:bodyPr>
            <a:normAutofit/>
          </a:bodyPr>
          <a:lstStyle>
            <a:lvl1pPr>
              <a:defRPr sz="5400" spc="-117"/>
            </a:lvl1pPr>
          </a:lstStyle>
          <a:p>
            <a:r>
              <a:t>Title Text</a:t>
            </a:r>
          </a:p>
        </p:txBody>
      </p:sp>
      <p:sp>
        <p:nvSpPr>
          <p:cNvPr id="56" name="Body Level One…"/>
          <p:cNvSpPr txBox="1">
            <a:spLocks noGrp="1"/>
          </p:cNvSpPr>
          <p:nvPr>
            <p:ph type="body" sz="quarter" idx="1"/>
          </p:nvPr>
        </p:nvSpPr>
        <p:spPr>
          <a:xfrm>
            <a:off x="323850" y="4652962"/>
            <a:ext cx="3467101" cy="1380400"/>
          </a:xfrm>
          <a:prstGeom prst="rect">
            <a:avLst/>
          </a:prstGeom>
        </p:spPr>
        <p:txBody>
          <a:bodyPr lIns="146304" tIns="146304" rIns="146304" bIns="146304">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stStyle>
          <a:p>
            <a:r>
              <a:t>Body Level One</a:t>
            </a:r>
          </a:p>
          <a:p>
            <a:pPr lvl="1"/>
            <a:r>
              <a:t>Body Level Two</a:t>
            </a:r>
          </a:p>
          <a:p>
            <a:pPr lvl="2"/>
            <a:r>
              <a:t>Body Level Three</a:t>
            </a:r>
          </a:p>
          <a:p>
            <a:pPr lvl="3"/>
            <a:r>
              <a:t>Body Level Four</a:t>
            </a:r>
          </a:p>
          <a:p>
            <a:pPr lvl="4"/>
            <a:r>
              <a:t>Body Level Five</a:t>
            </a:r>
          </a:p>
        </p:txBody>
      </p:sp>
      <p:sp>
        <p:nvSpPr>
          <p:cNvPr id="57" name="Text Placeholder 3"/>
          <p:cNvSpPr>
            <a:spLocks noGrp="1"/>
          </p:cNvSpPr>
          <p:nvPr>
            <p:ph type="body" sz="quarter" idx="13"/>
          </p:nvPr>
        </p:nvSpPr>
        <p:spPr>
          <a:xfrm>
            <a:off x="323088" y="1471315"/>
            <a:ext cx="10459210" cy="572465"/>
          </a:xfrm>
          <a:prstGeom prst="rect">
            <a:avLst/>
          </a:prstGeom>
        </p:spPr>
        <p:txBody>
          <a:bodyPr lIns="146304" tIns="146304" rIns="146304" bIns="146304">
            <a:normAutofit/>
          </a:bodyPr>
          <a:lstStyle/>
          <a:p>
            <a:pPr>
              <a:spcBef>
                <a:spcPts val="400"/>
              </a:spcBef>
              <a:defRPr sz="2000" spc="600"/>
            </a:pPr>
            <a:endParaRPr/>
          </a:p>
        </p:txBody>
      </p:sp>
      <p:sp>
        <p:nvSpPr>
          <p:cNvPr id="58" name="Text Placeholder 2"/>
          <p:cNvSpPr>
            <a:spLocks noGrp="1"/>
          </p:cNvSpPr>
          <p:nvPr>
            <p:ph type="body" sz="quarter" idx="14"/>
          </p:nvPr>
        </p:nvSpPr>
        <p:spPr>
          <a:xfrm>
            <a:off x="4914593" y="4652962"/>
            <a:ext cx="3467101" cy="1380400"/>
          </a:xfrm>
          <a:prstGeom prst="rect">
            <a:avLst/>
          </a:prstGeom>
        </p:spPr>
        <p:txBody>
          <a:bodyPr lIns="146304" tIns="146304" rIns="146304" bIns="146304">
            <a:normAutofit/>
          </a:bodyPr>
          <a:lstStyle/>
          <a:p>
            <a:pPr>
              <a:spcBef>
                <a:spcPts val="500"/>
              </a:spcBef>
              <a:defRPr sz="2400"/>
            </a:pPr>
            <a:endParaRPr/>
          </a:p>
        </p:txBody>
      </p:sp>
      <p:sp>
        <p:nvSpPr>
          <p:cNvPr id="59" name="Text Placeholder 2"/>
          <p:cNvSpPr>
            <a:spLocks noGrp="1"/>
          </p:cNvSpPr>
          <p:nvPr>
            <p:ph type="body" sz="quarter" idx="15"/>
          </p:nvPr>
        </p:nvSpPr>
        <p:spPr>
          <a:xfrm>
            <a:off x="9505335" y="4652962"/>
            <a:ext cx="3467101" cy="1380400"/>
          </a:xfrm>
          <a:prstGeom prst="rect">
            <a:avLst/>
          </a:prstGeom>
        </p:spPr>
        <p:txBody>
          <a:bodyPr lIns="146304" tIns="146304" rIns="146304" bIns="146304">
            <a:normAutofit/>
          </a:bodyPr>
          <a:lstStyle/>
          <a:p>
            <a:pPr>
              <a:spcBef>
                <a:spcPts val="500"/>
              </a:spcBef>
              <a:defRPr sz="2400"/>
            </a:pPr>
            <a:endParaRPr/>
          </a:p>
        </p:txBody>
      </p:sp>
      <p:sp>
        <p:nvSpPr>
          <p:cNvPr id="60"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grpSp>
        <p:nvGrpSpPr>
          <p:cNvPr id="63" name="Group 13"/>
          <p:cNvGrpSpPr/>
          <p:nvPr/>
        </p:nvGrpSpPr>
        <p:grpSpPr>
          <a:xfrm>
            <a:off x="538163" y="7450573"/>
            <a:ext cx="4366204" cy="379940"/>
            <a:chOff x="0" y="0"/>
            <a:chExt cx="4366202" cy="379939"/>
          </a:xfrm>
        </p:grpSpPr>
        <p:sp>
          <p:nvSpPr>
            <p:cNvPr id="61" name="TextBox 17"/>
            <p:cNvSpPr txBox="1"/>
            <p:nvPr/>
          </p:nvSpPr>
          <p:spPr>
            <a:xfrm>
              <a:off x="673274" y="0"/>
              <a:ext cx="3692929" cy="2794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t>SUMMIT</a:t>
              </a:r>
            </a:p>
          </p:txBody>
        </p:sp>
        <p:sp>
          <p:nvSpPr>
            <p:cNvPr id="62" name="Freeform: Shape 18"/>
            <p:cNvSpPr/>
            <p:nvPr/>
          </p:nvSpPr>
          <p:spPr>
            <a:xfrm>
              <a:off x="0" y="58686"/>
              <a:ext cx="535484" cy="321254"/>
            </a:xfrm>
            <a:custGeom>
              <a:avLst/>
              <a:gdLst/>
              <a:ahLst/>
              <a:cxnLst>
                <a:cxn ang="0">
                  <a:pos x="wd2" y="hd2"/>
                </a:cxn>
                <a:cxn ang="5400000">
                  <a:pos x="wd2" y="hd2"/>
                </a:cxn>
                <a:cxn ang="10800000">
                  <a:pos x="wd2" y="hd2"/>
                </a:cxn>
                <a:cxn ang="16200000">
                  <a:pos x="wd2" y="hd2"/>
                </a:cxn>
              </a:cxnLst>
              <a:rect l="0" t="0" r="r" b="b"/>
              <a:pathLst>
                <a:path w="21293" h="21600" extrusionOk="0">
                  <a:moveTo>
                    <a:pt x="334" y="14285"/>
                  </a:moveTo>
                  <a:cubicBezTo>
                    <a:pt x="3324" y="17231"/>
                    <a:pt x="7040" y="18998"/>
                    <a:pt x="10872" y="18998"/>
                  </a:cubicBezTo>
                  <a:cubicBezTo>
                    <a:pt x="13456" y="18998"/>
                    <a:pt x="16301" y="18115"/>
                    <a:pt x="18914" y="16200"/>
                  </a:cubicBezTo>
                  <a:cubicBezTo>
                    <a:pt x="19321" y="15955"/>
                    <a:pt x="19640" y="16642"/>
                    <a:pt x="19263" y="17133"/>
                  </a:cubicBezTo>
                  <a:cubicBezTo>
                    <a:pt x="16940" y="20029"/>
                    <a:pt x="13543" y="21600"/>
                    <a:pt x="10640" y="21600"/>
                  </a:cubicBezTo>
                  <a:cubicBezTo>
                    <a:pt x="6575" y="21600"/>
                    <a:pt x="2888" y="19047"/>
                    <a:pt x="101" y="14825"/>
                  </a:cubicBezTo>
                  <a:cubicBezTo>
                    <a:pt x="-131" y="14482"/>
                    <a:pt x="72" y="14040"/>
                    <a:pt x="334" y="14285"/>
                  </a:cubicBezTo>
                  <a:close/>
                  <a:moveTo>
                    <a:pt x="19723" y="13494"/>
                  </a:moveTo>
                  <a:cubicBezTo>
                    <a:pt x="20467" y="13475"/>
                    <a:pt x="21077" y="13721"/>
                    <a:pt x="21208" y="13991"/>
                  </a:cubicBezTo>
                  <a:cubicBezTo>
                    <a:pt x="21469" y="14531"/>
                    <a:pt x="21150" y="18213"/>
                    <a:pt x="19901" y="19980"/>
                  </a:cubicBezTo>
                  <a:cubicBezTo>
                    <a:pt x="19698" y="20275"/>
                    <a:pt x="19524" y="20127"/>
                    <a:pt x="19611" y="19735"/>
                  </a:cubicBezTo>
                  <a:cubicBezTo>
                    <a:pt x="19901" y="18556"/>
                    <a:pt x="20540" y="15905"/>
                    <a:pt x="20221" y="15267"/>
                  </a:cubicBezTo>
                  <a:cubicBezTo>
                    <a:pt x="19930" y="14629"/>
                    <a:pt x="18246" y="14973"/>
                    <a:pt x="17492" y="15120"/>
                  </a:cubicBezTo>
                  <a:cubicBezTo>
                    <a:pt x="17259" y="15169"/>
                    <a:pt x="17230" y="14825"/>
                    <a:pt x="17433" y="14580"/>
                  </a:cubicBezTo>
                  <a:cubicBezTo>
                    <a:pt x="18101" y="13795"/>
                    <a:pt x="18979" y="13512"/>
                    <a:pt x="19723" y="13494"/>
                  </a:cubicBezTo>
                  <a:close/>
                  <a:moveTo>
                    <a:pt x="3527" y="6087"/>
                  </a:moveTo>
                  <a:cubicBezTo>
                    <a:pt x="3063" y="6087"/>
                    <a:pt x="2714" y="6235"/>
                    <a:pt x="2482" y="6578"/>
                  </a:cubicBezTo>
                  <a:cubicBezTo>
                    <a:pt x="2250" y="6922"/>
                    <a:pt x="2134" y="7364"/>
                    <a:pt x="2134" y="7953"/>
                  </a:cubicBezTo>
                  <a:cubicBezTo>
                    <a:pt x="2134" y="8493"/>
                    <a:pt x="2221" y="8935"/>
                    <a:pt x="2395" y="9229"/>
                  </a:cubicBezTo>
                  <a:cubicBezTo>
                    <a:pt x="2569" y="9475"/>
                    <a:pt x="2830" y="9622"/>
                    <a:pt x="3150" y="9622"/>
                  </a:cubicBezTo>
                  <a:cubicBezTo>
                    <a:pt x="3382" y="9622"/>
                    <a:pt x="3614" y="9573"/>
                    <a:pt x="3875" y="9425"/>
                  </a:cubicBezTo>
                  <a:cubicBezTo>
                    <a:pt x="4137" y="9278"/>
                    <a:pt x="4340" y="9033"/>
                    <a:pt x="4543" y="8640"/>
                  </a:cubicBezTo>
                  <a:cubicBezTo>
                    <a:pt x="4659" y="8395"/>
                    <a:pt x="4746" y="8149"/>
                    <a:pt x="4775" y="7855"/>
                  </a:cubicBezTo>
                  <a:cubicBezTo>
                    <a:pt x="4834" y="7560"/>
                    <a:pt x="4834" y="7216"/>
                    <a:pt x="4834" y="6824"/>
                  </a:cubicBezTo>
                  <a:lnTo>
                    <a:pt x="4834" y="6333"/>
                  </a:lnTo>
                  <a:cubicBezTo>
                    <a:pt x="4630" y="6235"/>
                    <a:pt x="4398" y="6185"/>
                    <a:pt x="4195" y="6136"/>
                  </a:cubicBezTo>
                  <a:cubicBezTo>
                    <a:pt x="3963" y="6087"/>
                    <a:pt x="3759" y="6087"/>
                    <a:pt x="3527" y="6087"/>
                  </a:cubicBezTo>
                  <a:close/>
                  <a:moveTo>
                    <a:pt x="6866" y="295"/>
                  </a:moveTo>
                  <a:lnTo>
                    <a:pt x="7563" y="295"/>
                  </a:lnTo>
                  <a:cubicBezTo>
                    <a:pt x="7708" y="295"/>
                    <a:pt x="7795" y="344"/>
                    <a:pt x="7853" y="393"/>
                  </a:cubicBezTo>
                  <a:cubicBezTo>
                    <a:pt x="7911" y="491"/>
                    <a:pt x="7940" y="638"/>
                    <a:pt x="7998" y="884"/>
                  </a:cubicBezTo>
                  <a:lnTo>
                    <a:pt x="9188" y="8787"/>
                  </a:lnTo>
                  <a:lnTo>
                    <a:pt x="10292" y="884"/>
                  </a:lnTo>
                  <a:cubicBezTo>
                    <a:pt x="10321" y="638"/>
                    <a:pt x="10379" y="491"/>
                    <a:pt x="10437" y="393"/>
                  </a:cubicBezTo>
                  <a:cubicBezTo>
                    <a:pt x="10495" y="295"/>
                    <a:pt x="10582" y="295"/>
                    <a:pt x="10727" y="295"/>
                  </a:cubicBezTo>
                  <a:lnTo>
                    <a:pt x="11308" y="295"/>
                  </a:lnTo>
                  <a:cubicBezTo>
                    <a:pt x="11453" y="295"/>
                    <a:pt x="11540" y="344"/>
                    <a:pt x="11598" y="393"/>
                  </a:cubicBezTo>
                  <a:cubicBezTo>
                    <a:pt x="11656" y="491"/>
                    <a:pt x="11714" y="638"/>
                    <a:pt x="11743" y="884"/>
                  </a:cubicBezTo>
                  <a:lnTo>
                    <a:pt x="12788" y="8935"/>
                  </a:lnTo>
                  <a:lnTo>
                    <a:pt x="14008" y="933"/>
                  </a:lnTo>
                  <a:cubicBezTo>
                    <a:pt x="14037" y="687"/>
                    <a:pt x="14095" y="540"/>
                    <a:pt x="14153" y="442"/>
                  </a:cubicBezTo>
                  <a:cubicBezTo>
                    <a:pt x="14211" y="344"/>
                    <a:pt x="14298" y="344"/>
                    <a:pt x="14443" y="344"/>
                  </a:cubicBezTo>
                  <a:lnTo>
                    <a:pt x="15111" y="344"/>
                  </a:lnTo>
                  <a:cubicBezTo>
                    <a:pt x="15227" y="344"/>
                    <a:pt x="15285" y="442"/>
                    <a:pt x="15285" y="638"/>
                  </a:cubicBezTo>
                  <a:cubicBezTo>
                    <a:pt x="15285" y="687"/>
                    <a:pt x="15285" y="736"/>
                    <a:pt x="15285" y="835"/>
                  </a:cubicBezTo>
                  <a:cubicBezTo>
                    <a:pt x="15285" y="884"/>
                    <a:pt x="15256" y="982"/>
                    <a:pt x="15227" y="1129"/>
                  </a:cubicBezTo>
                  <a:lnTo>
                    <a:pt x="13514" y="10407"/>
                  </a:lnTo>
                  <a:cubicBezTo>
                    <a:pt x="13485" y="10653"/>
                    <a:pt x="13427" y="10800"/>
                    <a:pt x="13369" y="10898"/>
                  </a:cubicBezTo>
                  <a:cubicBezTo>
                    <a:pt x="13311" y="10996"/>
                    <a:pt x="13224" y="10996"/>
                    <a:pt x="13108" y="10996"/>
                  </a:cubicBezTo>
                  <a:lnTo>
                    <a:pt x="12498" y="10996"/>
                  </a:lnTo>
                  <a:cubicBezTo>
                    <a:pt x="12353" y="10996"/>
                    <a:pt x="12266" y="10947"/>
                    <a:pt x="12208" y="10849"/>
                  </a:cubicBezTo>
                  <a:cubicBezTo>
                    <a:pt x="12150" y="10751"/>
                    <a:pt x="12092" y="10604"/>
                    <a:pt x="12063" y="10358"/>
                  </a:cubicBezTo>
                  <a:lnTo>
                    <a:pt x="10959" y="2651"/>
                  </a:lnTo>
                  <a:lnTo>
                    <a:pt x="9856" y="10358"/>
                  </a:lnTo>
                  <a:cubicBezTo>
                    <a:pt x="9827" y="10604"/>
                    <a:pt x="9769" y="10751"/>
                    <a:pt x="9711" y="10849"/>
                  </a:cubicBezTo>
                  <a:cubicBezTo>
                    <a:pt x="9653" y="10947"/>
                    <a:pt x="9566" y="10996"/>
                    <a:pt x="9421" y="10996"/>
                  </a:cubicBezTo>
                  <a:lnTo>
                    <a:pt x="8840" y="10996"/>
                  </a:lnTo>
                  <a:lnTo>
                    <a:pt x="8840" y="10947"/>
                  </a:lnTo>
                  <a:cubicBezTo>
                    <a:pt x="8724" y="10947"/>
                    <a:pt x="8637" y="10898"/>
                    <a:pt x="8579" y="10849"/>
                  </a:cubicBezTo>
                  <a:cubicBezTo>
                    <a:pt x="8521" y="10751"/>
                    <a:pt x="8463" y="10604"/>
                    <a:pt x="8433" y="10358"/>
                  </a:cubicBezTo>
                  <a:lnTo>
                    <a:pt x="6779" y="1080"/>
                  </a:lnTo>
                  <a:cubicBezTo>
                    <a:pt x="6692" y="835"/>
                    <a:pt x="6692" y="687"/>
                    <a:pt x="6692" y="589"/>
                  </a:cubicBezTo>
                  <a:cubicBezTo>
                    <a:pt x="6692" y="393"/>
                    <a:pt x="6750" y="295"/>
                    <a:pt x="6866" y="295"/>
                  </a:cubicBezTo>
                  <a:close/>
                  <a:moveTo>
                    <a:pt x="18188" y="49"/>
                  </a:moveTo>
                  <a:cubicBezTo>
                    <a:pt x="18334" y="49"/>
                    <a:pt x="18508" y="49"/>
                    <a:pt x="18653" y="98"/>
                  </a:cubicBezTo>
                  <a:cubicBezTo>
                    <a:pt x="18827" y="147"/>
                    <a:pt x="18972" y="196"/>
                    <a:pt x="19117" y="245"/>
                  </a:cubicBezTo>
                  <a:cubicBezTo>
                    <a:pt x="19263" y="295"/>
                    <a:pt x="19408" y="344"/>
                    <a:pt x="19524" y="442"/>
                  </a:cubicBezTo>
                  <a:cubicBezTo>
                    <a:pt x="19640" y="491"/>
                    <a:pt x="19756" y="589"/>
                    <a:pt x="19814" y="638"/>
                  </a:cubicBezTo>
                  <a:cubicBezTo>
                    <a:pt x="19901" y="736"/>
                    <a:pt x="19988" y="835"/>
                    <a:pt x="20017" y="933"/>
                  </a:cubicBezTo>
                  <a:cubicBezTo>
                    <a:pt x="20046" y="1031"/>
                    <a:pt x="20075" y="1178"/>
                    <a:pt x="20075" y="1325"/>
                  </a:cubicBezTo>
                  <a:lnTo>
                    <a:pt x="20075" y="1915"/>
                  </a:lnTo>
                  <a:cubicBezTo>
                    <a:pt x="20075" y="2160"/>
                    <a:pt x="20017" y="2307"/>
                    <a:pt x="19901" y="2307"/>
                  </a:cubicBezTo>
                  <a:cubicBezTo>
                    <a:pt x="19843" y="2307"/>
                    <a:pt x="19756" y="2258"/>
                    <a:pt x="19640" y="2160"/>
                  </a:cubicBezTo>
                  <a:cubicBezTo>
                    <a:pt x="19234" y="1865"/>
                    <a:pt x="18769" y="1718"/>
                    <a:pt x="18275" y="1718"/>
                  </a:cubicBezTo>
                  <a:cubicBezTo>
                    <a:pt x="17869" y="1718"/>
                    <a:pt x="17550" y="1816"/>
                    <a:pt x="17346" y="2062"/>
                  </a:cubicBezTo>
                  <a:cubicBezTo>
                    <a:pt x="17114" y="2307"/>
                    <a:pt x="16998" y="2651"/>
                    <a:pt x="16998" y="3142"/>
                  </a:cubicBezTo>
                  <a:cubicBezTo>
                    <a:pt x="16998" y="3485"/>
                    <a:pt x="17056" y="3780"/>
                    <a:pt x="17201" y="3976"/>
                  </a:cubicBezTo>
                  <a:cubicBezTo>
                    <a:pt x="17346" y="4222"/>
                    <a:pt x="17608" y="4418"/>
                    <a:pt x="17985" y="4615"/>
                  </a:cubicBezTo>
                  <a:lnTo>
                    <a:pt x="19001" y="5155"/>
                  </a:lnTo>
                  <a:cubicBezTo>
                    <a:pt x="19524" y="5449"/>
                    <a:pt x="19872" y="5842"/>
                    <a:pt x="20104" y="6284"/>
                  </a:cubicBezTo>
                  <a:cubicBezTo>
                    <a:pt x="20337" y="6775"/>
                    <a:pt x="20424" y="7315"/>
                    <a:pt x="20424" y="7953"/>
                  </a:cubicBezTo>
                  <a:cubicBezTo>
                    <a:pt x="20424" y="8493"/>
                    <a:pt x="20366" y="8935"/>
                    <a:pt x="20250" y="9327"/>
                  </a:cubicBezTo>
                  <a:cubicBezTo>
                    <a:pt x="20133" y="9720"/>
                    <a:pt x="19959" y="10113"/>
                    <a:pt x="19727" y="10407"/>
                  </a:cubicBezTo>
                  <a:cubicBezTo>
                    <a:pt x="19495" y="10702"/>
                    <a:pt x="19234" y="10947"/>
                    <a:pt x="18943" y="11095"/>
                  </a:cubicBezTo>
                  <a:cubicBezTo>
                    <a:pt x="18624" y="11193"/>
                    <a:pt x="18275" y="11242"/>
                    <a:pt x="17927" y="11242"/>
                  </a:cubicBezTo>
                  <a:cubicBezTo>
                    <a:pt x="17550" y="11242"/>
                    <a:pt x="17201" y="11193"/>
                    <a:pt x="16824" y="11045"/>
                  </a:cubicBezTo>
                  <a:cubicBezTo>
                    <a:pt x="16475" y="10898"/>
                    <a:pt x="16185" y="10751"/>
                    <a:pt x="16011" y="10555"/>
                  </a:cubicBezTo>
                  <a:cubicBezTo>
                    <a:pt x="15895" y="10456"/>
                    <a:pt x="15837" y="10309"/>
                    <a:pt x="15808" y="10211"/>
                  </a:cubicBezTo>
                  <a:cubicBezTo>
                    <a:pt x="15779" y="10113"/>
                    <a:pt x="15779" y="9965"/>
                    <a:pt x="15779" y="9867"/>
                  </a:cubicBezTo>
                  <a:lnTo>
                    <a:pt x="15779" y="9278"/>
                  </a:lnTo>
                  <a:cubicBezTo>
                    <a:pt x="15779" y="9033"/>
                    <a:pt x="15837" y="8885"/>
                    <a:pt x="15953" y="8885"/>
                  </a:cubicBezTo>
                  <a:cubicBezTo>
                    <a:pt x="15982" y="8885"/>
                    <a:pt x="16040" y="8885"/>
                    <a:pt x="16069" y="8935"/>
                  </a:cubicBezTo>
                  <a:cubicBezTo>
                    <a:pt x="16127" y="8984"/>
                    <a:pt x="16185" y="8984"/>
                    <a:pt x="16243" y="9082"/>
                  </a:cubicBezTo>
                  <a:cubicBezTo>
                    <a:pt x="16475" y="9278"/>
                    <a:pt x="16737" y="9425"/>
                    <a:pt x="17027" y="9524"/>
                  </a:cubicBezTo>
                  <a:cubicBezTo>
                    <a:pt x="17317" y="9622"/>
                    <a:pt x="17579" y="9671"/>
                    <a:pt x="17869" y="9671"/>
                  </a:cubicBezTo>
                  <a:cubicBezTo>
                    <a:pt x="18304" y="9671"/>
                    <a:pt x="18653" y="9524"/>
                    <a:pt x="18914" y="9278"/>
                  </a:cubicBezTo>
                  <a:cubicBezTo>
                    <a:pt x="19146" y="9033"/>
                    <a:pt x="19292" y="8640"/>
                    <a:pt x="19292" y="8149"/>
                  </a:cubicBezTo>
                  <a:cubicBezTo>
                    <a:pt x="19292" y="7805"/>
                    <a:pt x="19234" y="7511"/>
                    <a:pt x="19088" y="7315"/>
                  </a:cubicBezTo>
                  <a:cubicBezTo>
                    <a:pt x="18972" y="7069"/>
                    <a:pt x="18711" y="6873"/>
                    <a:pt x="18363" y="6676"/>
                  </a:cubicBezTo>
                  <a:lnTo>
                    <a:pt x="17346" y="6136"/>
                  </a:lnTo>
                  <a:cubicBezTo>
                    <a:pt x="16824" y="5842"/>
                    <a:pt x="16446" y="5449"/>
                    <a:pt x="16214" y="4909"/>
                  </a:cubicBezTo>
                  <a:cubicBezTo>
                    <a:pt x="15982" y="4369"/>
                    <a:pt x="15866" y="3780"/>
                    <a:pt x="15866" y="3191"/>
                  </a:cubicBezTo>
                  <a:cubicBezTo>
                    <a:pt x="15866" y="2700"/>
                    <a:pt x="15924" y="2258"/>
                    <a:pt x="16069" y="1865"/>
                  </a:cubicBezTo>
                  <a:cubicBezTo>
                    <a:pt x="16185" y="1473"/>
                    <a:pt x="16359" y="1129"/>
                    <a:pt x="16563" y="884"/>
                  </a:cubicBezTo>
                  <a:cubicBezTo>
                    <a:pt x="16766" y="589"/>
                    <a:pt x="17027" y="393"/>
                    <a:pt x="17288" y="245"/>
                  </a:cubicBezTo>
                  <a:cubicBezTo>
                    <a:pt x="17579" y="98"/>
                    <a:pt x="17869" y="49"/>
                    <a:pt x="18188" y="49"/>
                  </a:cubicBezTo>
                  <a:close/>
                  <a:moveTo>
                    <a:pt x="3614" y="0"/>
                  </a:moveTo>
                  <a:cubicBezTo>
                    <a:pt x="4456" y="0"/>
                    <a:pt x="5066" y="344"/>
                    <a:pt x="5472" y="982"/>
                  </a:cubicBezTo>
                  <a:cubicBezTo>
                    <a:pt x="5879" y="1620"/>
                    <a:pt x="6053" y="2602"/>
                    <a:pt x="6053" y="3927"/>
                  </a:cubicBezTo>
                  <a:lnTo>
                    <a:pt x="6053" y="7805"/>
                  </a:lnTo>
                  <a:lnTo>
                    <a:pt x="6024" y="7805"/>
                  </a:lnTo>
                  <a:cubicBezTo>
                    <a:pt x="6024" y="8247"/>
                    <a:pt x="6053" y="8591"/>
                    <a:pt x="6111" y="8885"/>
                  </a:cubicBezTo>
                  <a:cubicBezTo>
                    <a:pt x="6169" y="9131"/>
                    <a:pt x="6227" y="9425"/>
                    <a:pt x="6343" y="9720"/>
                  </a:cubicBezTo>
                  <a:cubicBezTo>
                    <a:pt x="6372" y="9818"/>
                    <a:pt x="6401" y="9916"/>
                    <a:pt x="6401" y="10015"/>
                  </a:cubicBezTo>
                  <a:cubicBezTo>
                    <a:pt x="6401" y="10162"/>
                    <a:pt x="6343" y="10260"/>
                    <a:pt x="6256" y="10358"/>
                  </a:cubicBezTo>
                  <a:lnTo>
                    <a:pt x="5821" y="10849"/>
                  </a:lnTo>
                  <a:cubicBezTo>
                    <a:pt x="5763" y="10898"/>
                    <a:pt x="5704" y="10947"/>
                    <a:pt x="5646" y="10947"/>
                  </a:cubicBezTo>
                  <a:cubicBezTo>
                    <a:pt x="5559" y="10947"/>
                    <a:pt x="5501" y="10898"/>
                    <a:pt x="5443" y="10800"/>
                  </a:cubicBezTo>
                  <a:cubicBezTo>
                    <a:pt x="5356" y="10653"/>
                    <a:pt x="5269" y="10456"/>
                    <a:pt x="5182" y="10260"/>
                  </a:cubicBezTo>
                  <a:cubicBezTo>
                    <a:pt x="5124" y="10064"/>
                    <a:pt x="5037" y="9818"/>
                    <a:pt x="4979" y="9573"/>
                  </a:cubicBezTo>
                  <a:cubicBezTo>
                    <a:pt x="4427" y="10653"/>
                    <a:pt x="3730" y="11242"/>
                    <a:pt x="2888" y="11242"/>
                  </a:cubicBezTo>
                  <a:cubicBezTo>
                    <a:pt x="2308" y="11242"/>
                    <a:pt x="1814" y="10947"/>
                    <a:pt x="1466" y="10407"/>
                  </a:cubicBezTo>
                  <a:cubicBezTo>
                    <a:pt x="1117" y="9818"/>
                    <a:pt x="943" y="9082"/>
                    <a:pt x="943" y="8100"/>
                  </a:cubicBezTo>
                  <a:cubicBezTo>
                    <a:pt x="943" y="7069"/>
                    <a:pt x="1146" y="6284"/>
                    <a:pt x="1582" y="5645"/>
                  </a:cubicBezTo>
                  <a:cubicBezTo>
                    <a:pt x="2017" y="5007"/>
                    <a:pt x="2598" y="4713"/>
                    <a:pt x="3324" y="4713"/>
                  </a:cubicBezTo>
                  <a:cubicBezTo>
                    <a:pt x="3556" y="4713"/>
                    <a:pt x="3817" y="4762"/>
                    <a:pt x="4079" y="4811"/>
                  </a:cubicBezTo>
                  <a:cubicBezTo>
                    <a:pt x="4340" y="4860"/>
                    <a:pt x="4601" y="4958"/>
                    <a:pt x="4892" y="5056"/>
                  </a:cubicBezTo>
                  <a:lnTo>
                    <a:pt x="4892" y="4173"/>
                  </a:lnTo>
                  <a:cubicBezTo>
                    <a:pt x="4892" y="3289"/>
                    <a:pt x="4775" y="2602"/>
                    <a:pt x="4543" y="2258"/>
                  </a:cubicBezTo>
                  <a:cubicBezTo>
                    <a:pt x="4311" y="1865"/>
                    <a:pt x="3934" y="1718"/>
                    <a:pt x="3382" y="1718"/>
                  </a:cubicBezTo>
                  <a:cubicBezTo>
                    <a:pt x="3121" y="1718"/>
                    <a:pt x="2888" y="1767"/>
                    <a:pt x="2627" y="1865"/>
                  </a:cubicBezTo>
                  <a:cubicBezTo>
                    <a:pt x="2366" y="1964"/>
                    <a:pt x="2104" y="2111"/>
                    <a:pt x="1872" y="2258"/>
                  </a:cubicBezTo>
                  <a:cubicBezTo>
                    <a:pt x="1756" y="2356"/>
                    <a:pt x="1669" y="2405"/>
                    <a:pt x="1611" y="2405"/>
                  </a:cubicBezTo>
                  <a:cubicBezTo>
                    <a:pt x="1553" y="2405"/>
                    <a:pt x="1524" y="2455"/>
                    <a:pt x="1495" y="2455"/>
                  </a:cubicBezTo>
                  <a:cubicBezTo>
                    <a:pt x="1408" y="2455"/>
                    <a:pt x="1350" y="2307"/>
                    <a:pt x="1350" y="2062"/>
                  </a:cubicBezTo>
                  <a:lnTo>
                    <a:pt x="1350" y="1473"/>
                  </a:lnTo>
                  <a:cubicBezTo>
                    <a:pt x="1350" y="1276"/>
                    <a:pt x="1379" y="1129"/>
                    <a:pt x="1408" y="1031"/>
                  </a:cubicBezTo>
                  <a:cubicBezTo>
                    <a:pt x="1437" y="933"/>
                    <a:pt x="1495" y="884"/>
                    <a:pt x="1611" y="785"/>
                  </a:cubicBezTo>
                  <a:cubicBezTo>
                    <a:pt x="1872" y="589"/>
                    <a:pt x="2163" y="393"/>
                    <a:pt x="2511" y="245"/>
                  </a:cubicBezTo>
                  <a:cubicBezTo>
                    <a:pt x="2859" y="98"/>
                    <a:pt x="3237" y="0"/>
                    <a:pt x="3614" y="0"/>
                  </a:cubicBezTo>
                  <a:close/>
                </a:path>
              </a:pathLst>
            </a:custGeom>
            <a:solidFill>
              <a:srgbClr val="FFFFFF"/>
            </a:solidFill>
            <a:ln w="12700" cap="flat">
              <a:noFill/>
              <a:miter lim="400000"/>
            </a:ln>
            <a:effectLst/>
          </p:spPr>
          <p:txBody>
            <a:bodyPr wrap="square" lIns="146304" tIns="146304" rIns="146304" bIns="146304" numCol="1" anchor="ctr">
              <a:noAutofit/>
            </a:bodyPr>
            <a:lstStyle/>
            <a:p>
              <a:pPr>
                <a:defRPr>
                  <a:solidFill>
                    <a:srgbClr val="FFFFFF"/>
                  </a:solidFill>
                </a:defRPr>
              </a:pPr>
              <a:endParaRPr/>
            </a:p>
          </p:txBody>
        </p:sp>
      </p:grpSp>
      <p:sp>
        <p:nvSpPr>
          <p:cNvPr id="64" name="Slide Number"/>
          <p:cNvSpPr txBox="1">
            <a:spLocks noGrp="1"/>
          </p:cNvSpPr>
          <p:nvPr>
            <p:ph type="sldNum" sz="quarter" idx="2"/>
          </p:nvPr>
        </p:nvSpPr>
        <p:spPr>
          <a:xfrm>
            <a:off x="7071359" y="7408545"/>
            <a:ext cx="3413761" cy="438150"/>
          </a:xfrm>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71"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sp>
        <p:nvSpPr>
          <p:cNvPr id="72" name="Title Text"/>
          <p:cNvSpPr txBox="1">
            <a:spLocks noGrp="1"/>
          </p:cNvSpPr>
          <p:nvPr>
            <p:ph type="title"/>
          </p:nvPr>
        </p:nvSpPr>
        <p:spPr>
          <a:xfrm>
            <a:off x="323088" y="347412"/>
            <a:ext cx="13987009" cy="1079599"/>
          </a:xfrm>
          <a:prstGeom prst="rect">
            <a:avLst/>
          </a:prstGeom>
        </p:spPr>
        <p:txBody>
          <a:bodyPr>
            <a:normAutofit/>
          </a:bodyPr>
          <a:lstStyle/>
          <a:p>
            <a:r>
              <a:t>Title Text</a:t>
            </a:r>
          </a:p>
        </p:txBody>
      </p:sp>
      <p:grpSp>
        <p:nvGrpSpPr>
          <p:cNvPr id="75" name="Group 10"/>
          <p:cNvGrpSpPr/>
          <p:nvPr/>
        </p:nvGrpSpPr>
        <p:grpSpPr>
          <a:xfrm>
            <a:off x="534104" y="7437954"/>
            <a:ext cx="13627938" cy="321253"/>
            <a:chOff x="520874" y="-20926"/>
            <a:chExt cx="13627936" cy="321252"/>
          </a:xfrm>
        </p:grpSpPr>
        <p:sp>
          <p:nvSpPr>
            <p:cNvPr id="73" name="TextBox 11"/>
            <p:cNvSpPr txBox="1"/>
            <p:nvPr/>
          </p:nvSpPr>
          <p:spPr>
            <a:xfrm>
              <a:off x="520874" y="-1"/>
              <a:ext cx="3692929"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t>WordCamp Niš 2019</a:t>
              </a:r>
            </a:p>
          </p:txBody>
        </p:sp>
        <p:sp>
          <p:nvSpPr>
            <p:cNvPr id="74" name="Freeform: Shape 12"/>
            <p:cNvSpPr/>
            <p:nvPr/>
          </p:nvSpPr>
          <p:spPr>
            <a:xfrm>
              <a:off x="13613327" y="-20927"/>
              <a:ext cx="535485" cy="321254"/>
            </a:xfrm>
            <a:custGeom>
              <a:avLst/>
              <a:gdLst/>
              <a:ahLst/>
              <a:cxnLst>
                <a:cxn ang="0">
                  <a:pos x="wd2" y="hd2"/>
                </a:cxn>
                <a:cxn ang="5400000">
                  <a:pos x="wd2" y="hd2"/>
                </a:cxn>
                <a:cxn ang="10800000">
                  <a:pos x="wd2" y="hd2"/>
                </a:cxn>
                <a:cxn ang="16200000">
                  <a:pos x="wd2" y="hd2"/>
                </a:cxn>
              </a:cxnLst>
              <a:rect l="0" t="0" r="r" b="b"/>
              <a:pathLst>
                <a:path w="21293" h="21600" extrusionOk="0">
                  <a:moveTo>
                    <a:pt x="334" y="14285"/>
                  </a:moveTo>
                  <a:cubicBezTo>
                    <a:pt x="3324" y="17231"/>
                    <a:pt x="7040" y="18998"/>
                    <a:pt x="10872" y="18998"/>
                  </a:cubicBezTo>
                  <a:cubicBezTo>
                    <a:pt x="13456" y="18998"/>
                    <a:pt x="16301" y="18115"/>
                    <a:pt x="18914" y="16200"/>
                  </a:cubicBezTo>
                  <a:cubicBezTo>
                    <a:pt x="19321" y="15955"/>
                    <a:pt x="19640" y="16642"/>
                    <a:pt x="19263" y="17133"/>
                  </a:cubicBezTo>
                  <a:cubicBezTo>
                    <a:pt x="16940" y="20029"/>
                    <a:pt x="13543" y="21600"/>
                    <a:pt x="10640" y="21600"/>
                  </a:cubicBezTo>
                  <a:cubicBezTo>
                    <a:pt x="6575" y="21600"/>
                    <a:pt x="2888" y="19047"/>
                    <a:pt x="101" y="14825"/>
                  </a:cubicBezTo>
                  <a:cubicBezTo>
                    <a:pt x="-131" y="14482"/>
                    <a:pt x="72" y="14040"/>
                    <a:pt x="334" y="14285"/>
                  </a:cubicBezTo>
                  <a:close/>
                  <a:moveTo>
                    <a:pt x="19723" y="13494"/>
                  </a:moveTo>
                  <a:cubicBezTo>
                    <a:pt x="20467" y="13475"/>
                    <a:pt x="21077" y="13721"/>
                    <a:pt x="21208" y="13991"/>
                  </a:cubicBezTo>
                  <a:cubicBezTo>
                    <a:pt x="21469" y="14531"/>
                    <a:pt x="21150" y="18213"/>
                    <a:pt x="19901" y="19980"/>
                  </a:cubicBezTo>
                  <a:cubicBezTo>
                    <a:pt x="19698" y="20275"/>
                    <a:pt x="19524" y="20127"/>
                    <a:pt x="19611" y="19735"/>
                  </a:cubicBezTo>
                  <a:cubicBezTo>
                    <a:pt x="19901" y="18556"/>
                    <a:pt x="20540" y="15905"/>
                    <a:pt x="20221" y="15267"/>
                  </a:cubicBezTo>
                  <a:cubicBezTo>
                    <a:pt x="19930" y="14629"/>
                    <a:pt x="18246" y="14973"/>
                    <a:pt x="17492" y="15120"/>
                  </a:cubicBezTo>
                  <a:cubicBezTo>
                    <a:pt x="17259" y="15169"/>
                    <a:pt x="17230" y="14825"/>
                    <a:pt x="17433" y="14580"/>
                  </a:cubicBezTo>
                  <a:cubicBezTo>
                    <a:pt x="18101" y="13795"/>
                    <a:pt x="18979" y="13512"/>
                    <a:pt x="19723" y="13494"/>
                  </a:cubicBezTo>
                  <a:close/>
                  <a:moveTo>
                    <a:pt x="3527" y="6087"/>
                  </a:moveTo>
                  <a:cubicBezTo>
                    <a:pt x="3063" y="6087"/>
                    <a:pt x="2714" y="6235"/>
                    <a:pt x="2482" y="6578"/>
                  </a:cubicBezTo>
                  <a:cubicBezTo>
                    <a:pt x="2250" y="6922"/>
                    <a:pt x="2134" y="7364"/>
                    <a:pt x="2134" y="7953"/>
                  </a:cubicBezTo>
                  <a:cubicBezTo>
                    <a:pt x="2134" y="8493"/>
                    <a:pt x="2221" y="8935"/>
                    <a:pt x="2395" y="9229"/>
                  </a:cubicBezTo>
                  <a:cubicBezTo>
                    <a:pt x="2569" y="9475"/>
                    <a:pt x="2830" y="9622"/>
                    <a:pt x="3150" y="9622"/>
                  </a:cubicBezTo>
                  <a:cubicBezTo>
                    <a:pt x="3382" y="9622"/>
                    <a:pt x="3614" y="9573"/>
                    <a:pt x="3875" y="9425"/>
                  </a:cubicBezTo>
                  <a:cubicBezTo>
                    <a:pt x="4137" y="9278"/>
                    <a:pt x="4340" y="9033"/>
                    <a:pt x="4543" y="8640"/>
                  </a:cubicBezTo>
                  <a:cubicBezTo>
                    <a:pt x="4659" y="8395"/>
                    <a:pt x="4746" y="8149"/>
                    <a:pt x="4775" y="7855"/>
                  </a:cubicBezTo>
                  <a:cubicBezTo>
                    <a:pt x="4834" y="7560"/>
                    <a:pt x="4834" y="7216"/>
                    <a:pt x="4834" y="6824"/>
                  </a:cubicBezTo>
                  <a:lnTo>
                    <a:pt x="4834" y="6333"/>
                  </a:lnTo>
                  <a:cubicBezTo>
                    <a:pt x="4630" y="6235"/>
                    <a:pt x="4398" y="6185"/>
                    <a:pt x="4195" y="6136"/>
                  </a:cubicBezTo>
                  <a:cubicBezTo>
                    <a:pt x="3963" y="6087"/>
                    <a:pt x="3759" y="6087"/>
                    <a:pt x="3527" y="6087"/>
                  </a:cubicBezTo>
                  <a:close/>
                  <a:moveTo>
                    <a:pt x="6866" y="295"/>
                  </a:moveTo>
                  <a:lnTo>
                    <a:pt x="7563" y="295"/>
                  </a:lnTo>
                  <a:cubicBezTo>
                    <a:pt x="7708" y="295"/>
                    <a:pt x="7795" y="344"/>
                    <a:pt x="7853" y="393"/>
                  </a:cubicBezTo>
                  <a:cubicBezTo>
                    <a:pt x="7911" y="491"/>
                    <a:pt x="7940" y="638"/>
                    <a:pt x="7998" y="884"/>
                  </a:cubicBezTo>
                  <a:lnTo>
                    <a:pt x="9188" y="8787"/>
                  </a:lnTo>
                  <a:lnTo>
                    <a:pt x="10292" y="884"/>
                  </a:lnTo>
                  <a:cubicBezTo>
                    <a:pt x="10321" y="638"/>
                    <a:pt x="10379" y="491"/>
                    <a:pt x="10437" y="393"/>
                  </a:cubicBezTo>
                  <a:cubicBezTo>
                    <a:pt x="10495" y="295"/>
                    <a:pt x="10582" y="295"/>
                    <a:pt x="10727" y="295"/>
                  </a:cubicBezTo>
                  <a:lnTo>
                    <a:pt x="11308" y="295"/>
                  </a:lnTo>
                  <a:cubicBezTo>
                    <a:pt x="11453" y="295"/>
                    <a:pt x="11540" y="344"/>
                    <a:pt x="11598" y="393"/>
                  </a:cubicBezTo>
                  <a:cubicBezTo>
                    <a:pt x="11656" y="491"/>
                    <a:pt x="11714" y="638"/>
                    <a:pt x="11743" y="884"/>
                  </a:cubicBezTo>
                  <a:lnTo>
                    <a:pt x="12788" y="8935"/>
                  </a:lnTo>
                  <a:lnTo>
                    <a:pt x="14008" y="933"/>
                  </a:lnTo>
                  <a:cubicBezTo>
                    <a:pt x="14037" y="687"/>
                    <a:pt x="14095" y="540"/>
                    <a:pt x="14153" y="442"/>
                  </a:cubicBezTo>
                  <a:cubicBezTo>
                    <a:pt x="14211" y="344"/>
                    <a:pt x="14298" y="344"/>
                    <a:pt x="14443" y="344"/>
                  </a:cubicBezTo>
                  <a:lnTo>
                    <a:pt x="15111" y="344"/>
                  </a:lnTo>
                  <a:cubicBezTo>
                    <a:pt x="15227" y="344"/>
                    <a:pt x="15285" y="442"/>
                    <a:pt x="15285" y="638"/>
                  </a:cubicBezTo>
                  <a:cubicBezTo>
                    <a:pt x="15285" y="687"/>
                    <a:pt x="15285" y="736"/>
                    <a:pt x="15285" y="835"/>
                  </a:cubicBezTo>
                  <a:cubicBezTo>
                    <a:pt x="15285" y="884"/>
                    <a:pt x="15256" y="982"/>
                    <a:pt x="15227" y="1129"/>
                  </a:cubicBezTo>
                  <a:lnTo>
                    <a:pt x="13514" y="10407"/>
                  </a:lnTo>
                  <a:cubicBezTo>
                    <a:pt x="13485" y="10653"/>
                    <a:pt x="13427" y="10800"/>
                    <a:pt x="13369" y="10898"/>
                  </a:cubicBezTo>
                  <a:cubicBezTo>
                    <a:pt x="13311" y="10996"/>
                    <a:pt x="13224" y="10996"/>
                    <a:pt x="13108" y="10996"/>
                  </a:cubicBezTo>
                  <a:lnTo>
                    <a:pt x="12498" y="10996"/>
                  </a:lnTo>
                  <a:cubicBezTo>
                    <a:pt x="12353" y="10996"/>
                    <a:pt x="12266" y="10947"/>
                    <a:pt x="12208" y="10849"/>
                  </a:cubicBezTo>
                  <a:cubicBezTo>
                    <a:pt x="12150" y="10751"/>
                    <a:pt x="12092" y="10604"/>
                    <a:pt x="12063" y="10358"/>
                  </a:cubicBezTo>
                  <a:lnTo>
                    <a:pt x="10959" y="2651"/>
                  </a:lnTo>
                  <a:lnTo>
                    <a:pt x="9856" y="10358"/>
                  </a:lnTo>
                  <a:cubicBezTo>
                    <a:pt x="9827" y="10604"/>
                    <a:pt x="9769" y="10751"/>
                    <a:pt x="9711" y="10849"/>
                  </a:cubicBezTo>
                  <a:cubicBezTo>
                    <a:pt x="9653" y="10947"/>
                    <a:pt x="9566" y="10996"/>
                    <a:pt x="9421" y="10996"/>
                  </a:cubicBezTo>
                  <a:lnTo>
                    <a:pt x="8840" y="10996"/>
                  </a:lnTo>
                  <a:lnTo>
                    <a:pt x="8840" y="10947"/>
                  </a:lnTo>
                  <a:cubicBezTo>
                    <a:pt x="8724" y="10947"/>
                    <a:pt x="8637" y="10898"/>
                    <a:pt x="8579" y="10849"/>
                  </a:cubicBezTo>
                  <a:cubicBezTo>
                    <a:pt x="8521" y="10751"/>
                    <a:pt x="8463" y="10604"/>
                    <a:pt x="8433" y="10358"/>
                  </a:cubicBezTo>
                  <a:lnTo>
                    <a:pt x="6779" y="1080"/>
                  </a:lnTo>
                  <a:cubicBezTo>
                    <a:pt x="6692" y="835"/>
                    <a:pt x="6692" y="687"/>
                    <a:pt x="6692" y="589"/>
                  </a:cubicBezTo>
                  <a:cubicBezTo>
                    <a:pt x="6692" y="393"/>
                    <a:pt x="6750" y="295"/>
                    <a:pt x="6866" y="295"/>
                  </a:cubicBezTo>
                  <a:close/>
                  <a:moveTo>
                    <a:pt x="18188" y="49"/>
                  </a:moveTo>
                  <a:cubicBezTo>
                    <a:pt x="18334" y="49"/>
                    <a:pt x="18508" y="49"/>
                    <a:pt x="18653" y="98"/>
                  </a:cubicBezTo>
                  <a:cubicBezTo>
                    <a:pt x="18827" y="147"/>
                    <a:pt x="18972" y="196"/>
                    <a:pt x="19117" y="245"/>
                  </a:cubicBezTo>
                  <a:cubicBezTo>
                    <a:pt x="19263" y="295"/>
                    <a:pt x="19408" y="344"/>
                    <a:pt x="19524" y="442"/>
                  </a:cubicBezTo>
                  <a:cubicBezTo>
                    <a:pt x="19640" y="491"/>
                    <a:pt x="19756" y="589"/>
                    <a:pt x="19814" y="638"/>
                  </a:cubicBezTo>
                  <a:cubicBezTo>
                    <a:pt x="19901" y="736"/>
                    <a:pt x="19988" y="835"/>
                    <a:pt x="20017" y="933"/>
                  </a:cubicBezTo>
                  <a:cubicBezTo>
                    <a:pt x="20046" y="1031"/>
                    <a:pt x="20075" y="1178"/>
                    <a:pt x="20075" y="1325"/>
                  </a:cubicBezTo>
                  <a:lnTo>
                    <a:pt x="20075" y="1915"/>
                  </a:lnTo>
                  <a:cubicBezTo>
                    <a:pt x="20075" y="2160"/>
                    <a:pt x="20017" y="2307"/>
                    <a:pt x="19901" y="2307"/>
                  </a:cubicBezTo>
                  <a:cubicBezTo>
                    <a:pt x="19843" y="2307"/>
                    <a:pt x="19756" y="2258"/>
                    <a:pt x="19640" y="2160"/>
                  </a:cubicBezTo>
                  <a:cubicBezTo>
                    <a:pt x="19234" y="1865"/>
                    <a:pt x="18769" y="1718"/>
                    <a:pt x="18275" y="1718"/>
                  </a:cubicBezTo>
                  <a:cubicBezTo>
                    <a:pt x="17869" y="1718"/>
                    <a:pt x="17550" y="1816"/>
                    <a:pt x="17346" y="2062"/>
                  </a:cubicBezTo>
                  <a:cubicBezTo>
                    <a:pt x="17114" y="2307"/>
                    <a:pt x="16998" y="2651"/>
                    <a:pt x="16998" y="3142"/>
                  </a:cubicBezTo>
                  <a:cubicBezTo>
                    <a:pt x="16998" y="3485"/>
                    <a:pt x="17056" y="3780"/>
                    <a:pt x="17201" y="3976"/>
                  </a:cubicBezTo>
                  <a:cubicBezTo>
                    <a:pt x="17346" y="4222"/>
                    <a:pt x="17608" y="4418"/>
                    <a:pt x="17985" y="4615"/>
                  </a:cubicBezTo>
                  <a:lnTo>
                    <a:pt x="19001" y="5155"/>
                  </a:lnTo>
                  <a:cubicBezTo>
                    <a:pt x="19524" y="5449"/>
                    <a:pt x="19872" y="5842"/>
                    <a:pt x="20104" y="6284"/>
                  </a:cubicBezTo>
                  <a:cubicBezTo>
                    <a:pt x="20337" y="6775"/>
                    <a:pt x="20424" y="7315"/>
                    <a:pt x="20424" y="7953"/>
                  </a:cubicBezTo>
                  <a:cubicBezTo>
                    <a:pt x="20424" y="8493"/>
                    <a:pt x="20366" y="8935"/>
                    <a:pt x="20250" y="9327"/>
                  </a:cubicBezTo>
                  <a:cubicBezTo>
                    <a:pt x="20133" y="9720"/>
                    <a:pt x="19959" y="10113"/>
                    <a:pt x="19727" y="10407"/>
                  </a:cubicBezTo>
                  <a:cubicBezTo>
                    <a:pt x="19495" y="10702"/>
                    <a:pt x="19234" y="10947"/>
                    <a:pt x="18943" y="11095"/>
                  </a:cubicBezTo>
                  <a:cubicBezTo>
                    <a:pt x="18624" y="11193"/>
                    <a:pt x="18275" y="11242"/>
                    <a:pt x="17927" y="11242"/>
                  </a:cubicBezTo>
                  <a:cubicBezTo>
                    <a:pt x="17550" y="11242"/>
                    <a:pt x="17201" y="11193"/>
                    <a:pt x="16824" y="11045"/>
                  </a:cubicBezTo>
                  <a:cubicBezTo>
                    <a:pt x="16475" y="10898"/>
                    <a:pt x="16185" y="10751"/>
                    <a:pt x="16011" y="10555"/>
                  </a:cubicBezTo>
                  <a:cubicBezTo>
                    <a:pt x="15895" y="10456"/>
                    <a:pt x="15837" y="10309"/>
                    <a:pt x="15808" y="10211"/>
                  </a:cubicBezTo>
                  <a:cubicBezTo>
                    <a:pt x="15779" y="10113"/>
                    <a:pt x="15779" y="9965"/>
                    <a:pt x="15779" y="9867"/>
                  </a:cubicBezTo>
                  <a:lnTo>
                    <a:pt x="15779" y="9278"/>
                  </a:lnTo>
                  <a:cubicBezTo>
                    <a:pt x="15779" y="9033"/>
                    <a:pt x="15837" y="8885"/>
                    <a:pt x="15953" y="8885"/>
                  </a:cubicBezTo>
                  <a:cubicBezTo>
                    <a:pt x="15982" y="8885"/>
                    <a:pt x="16040" y="8885"/>
                    <a:pt x="16069" y="8935"/>
                  </a:cubicBezTo>
                  <a:cubicBezTo>
                    <a:pt x="16127" y="8984"/>
                    <a:pt x="16185" y="8984"/>
                    <a:pt x="16243" y="9082"/>
                  </a:cubicBezTo>
                  <a:cubicBezTo>
                    <a:pt x="16475" y="9278"/>
                    <a:pt x="16737" y="9425"/>
                    <a:pt x="17027" y="9524"/>
                  </a:cubicBezTo>
                  <a:cubicBezTo>
                    <a:pt x="17317" y="9622"/>
                    <a:pt x="17579" y="9671"/>
                    <a:pt x="17869" y="9671"/>
                  </a:cubicBezTo>
                  <a:cubicBezTo>
                    <a:pt x="18304" y="9671"/>
                    <a:pt x="18653" y="9524"/>
                    <a:pt x="18914" y="9278"/>
                  </a:cubicBezTo>
                  <a:cubicBezTo>
                    <a:pt x="19146" y="9033"/>
                    <a:pt x="19292" y="8640"/>
                    <a:pt x="19292" y="8149"/>
                  </a:cubicBezTo>
                  <a:cubicBezTo>
                    <a:pt x="19292" y="7805"/>
                    <a:pt x="19234" y="7511"/>
                    <a:pt x="19088" y="7315"/>
                  </a:cubicBezTo>
                  <a:cubicBezTo>
                    <a:pt x="18972" y="7069"/>
                    <a:pt x="18711" y="6873"/>
                    <a:pt x="18363" y="6676"/>
                  </a:cubicBezTo>
                  <a:lnTo>
                    <a:pt x="17346" y="6136"/>
                  </a:lnTo>
                  <a:cubicBezTo>
                    <a:pt x="16824" y="5842"/>
                    <a:pt x="16446" y="5449"/>
                    <a:pt x="16214" y="4909"/>
                  </a:cubicBezTo>
                  <a:cubicBezTo>
                    <a:pt x="15982" y="4369"/>
                    <a:pt x="15866" y="3780"/>
                    <a:pt x="15866" y="3191"/>
                  </a:cubicBezTo>
                  <a:cubicBezTo>
                    <a:pt x="15866" y="2700"/>
                    <a:pt x="15924" y="2258"/>
                    <a:pt x="16069" y="1865"/>
                  </a:cubicBezTo>
                  <a:cubicBezTo>
                    <a:pt x="16185" y="1473"/>
                    <a:pt x="16359" y="1129"/>
                    <a:pt x="16563" y="884"/>
                  </a:cubicBezTo>
                  <a:cubicBezTo>
                    <a:pt x="16766" y="589"/>
                    <a:pt x="17027" y="393"/>
                    <a:pt x="17288" y="245"/>
                  </a:cubicBezTo>
                  <a:cubicBezTo>
                    <a:pt x="17579" y="98"/>
                    <a:pt x="17869" y="49"/>
                    <a:pt x="18188" y="49"/>
                  </a:cubicBezTo>
                  <a:close/>
                  <a:moveTo>
                    <a:pt x="3614" y="0"/>
                  </a:moveTo>
                  <a:cubicBezTo>
                    <a:pt x="4456" y="0"/>
                    <a:pt x="5066" y="344"/>
                    <a:pt x="5472" y="982"/>
                  </a:cubicBezTo>
                  <a:cubicBezTo>
                    <a:pt x="5879" y="1620"/>
                    <a:pt x="6053" y="2602"/>
                    <a:pt x="6053" y="3927"/>
                  </a:cubicBezTo>
                  <a:lnTo>
                    <a:pt x="6053" y="7805"/>
                  </a:lnTo>
                  <a:lnTo>
                    <a:pt x="6024" y="7805"/>
                  </a:lnTo>
                  <a:cubicBezTo>
                    <a:pt x="6024" y="8247"/>
                    <a:pt x="6053" y="8591"/>
                    <a:pt x="6111" y="8885"/>
                  </a:cubicBezTo>
                  <a:cubicBezTo>
                    <a:pt x="6169" y="9131"/>
                    <a:pt x="6227" y="9425"/>
                    <a:pt x="6343" y="9720"/>
                  </a:cubicBezTo>
                  <a:cubicBezTo>
                    <a:pt x="6372" y="9818"/>
                    <a:pt x="6401" y="9916"/>
                    <a:pt x="6401" y="10015"/>
                  </a:cubicBezTo>
                  <a:cubicBezTo>
                    <a:pt x="6401" y="10162"/>
                    <a:pt x="6343" y="10260"/>
                    <a:pt x="6256" y="10358"/>
                  </a:cubicBezTo>
                  <a:lnTo>
                    <a:pt x="5821" y="10849"/>
                  </a:lnTo>
                  <a:cubicBezTo>
                    <a:pt x="5763" y="10898"/>
                    <a:pt x="5704" y="10947"/>
                    <a:pt x="5646" y="10947"/>
                  </a:cubicBezTo>
                  <a:cubicBezTo>
                    <a:pt x="5559" y="10947"/>
                    <a:pt x="5501" y="10898"/>
                    <a:pt x="5443" y="10800"/>
                  </a:cubicBezTo>
                  <a:cubicBezTo>
                    <a:pt x="5356" y="10653"/>
                    <a:pt x="5269" y="10456"/>
                    <a:pt x="5182" y="10260"/>
                  </a:cubicBezTo>
                  <a:cubicBezTo>
                    <a:pt x="5124" y="10064"/>
                    <a:pt x="5037" y="9818"/>
                    <a:pt x="4979" y="9573"/>
                  </a:cubicBezTo>
                  <a:cubicBezTo>
                    <a:pt x="4427" y="10653"/>
                    <a:pt x="3730" y="11242"/>
                    <a:pt x="2888" y="11242"/>
                  </a:cubicBezTo>
                  <a:cubicBezTo>
                    <a:pt x="2308" y="11242"/>
                    <a:pt x="1814" y="10947"/>
                    <a:pt x="1466" y="10407"/>
                  </a:cubicBezTo>
                  <a:cubicBezTo>
                    <a:pt x="1117" y="9818"/>
                    <a:pt x="943" y="9082"/>
                    <a:pt x="943" y="8100"/>
                  </a:cubicBezTo>
                  <a:cubicBezTo>
                    <a:pt x="943" y="7069"/>
                    <a:pt x="1146" y="6284"/>
                    <a:pt x="1582" y="5645"/>
                  </a:cubicBezTo>
                  <a:cubicBezTo>
                    <a:pt x="2017" y="5007"/>
                    <a:pt x="2598" y="4713"/>
                    <a:pt x="3324" y="4713"/>
                  </a:cubicBezTo>
                  <a:cubicBezTo>
                    <a:pt x="3556" y="4713"/>
                    <a:pt x="3817" y="4762"/>
                    <a:pt x="4079" y="4811"/>
                  </a:cubicBezTo>
                  <a:cubicBezTo>
                    <a:pt x="4340" y="4860"/>
                    <a:pt x="4601" y="4958"/>
                    <a:pt x="4892" y="5056"/>
                  </a:cubicBezTo>
                  <a:lnTo>
                    <a:pt x="4892" y="4173"/>
                  </a:lnTo>
                  <a:cubicBezTo>
                    <a:pt x="4892" y="3289"/>
                    <a:pt x="4775" y="2602"/>
                    <a:pt x="4543" y="2258"/>
                  </a:cubicBezTo>
                  <a:cubicBezTo>
                    <a:pt x="4311" y="1865"/>
                    <a:pt x="3934" y="1718"/>
                    <a:pt x="3382" y="1718"/>
                  </a:cubicBezTo>
                  <a:cubicBezTo>
                    <a:pt x="3121" y="1718"/>
                    <a:pt x="2888" y="1767"/>
                    <a:pt x="2627" y="1865"/>
                  </a:cubicBezTo>
                  <a:cubicBezTo>
                    <a:pt x="2366" y="1964"/>
                    <a:pt x="2104" y="2111"/>
                    <a:pt x="1872" y="2258"/>
                  </a:cubicBezTo>
                  <a:cubicBezTo>
                    <a:pt x="1756" y="2356"/>
                    <a:pt x="1669" y="2405"/>
                    <a:pt x="1611" y="2405"/>
                  </a:cubicBezTo>
                  <a:cubicBezTo>
                    <a:pt x="1553" y="2405"/>
                    <a:pt x="1524" y="2455"/>
                    <a:pt x="1495" y="2455"/>
                  </a:cubicBezTo>
                  <a:cubicBezTo>
                    <a:pt x="1408" y="2455"/>
                    <a:pt x="1350" y="2307"/>
                    <a:pt x="1350" y="2062"/>
                  </a:cubicBezTo>
                  <a:lnTo>
                    <a:pt x="1350" y="1473"/>
                  </a:lnTo>
                  <a:cubicBezTo>
                    <a:pt x="1350" y="1276"/>
                    <a:pt x="1379" y="1129"/>
                    <a:pt x="1408" y="1031"/>
                  </a:cubicBezTo>
                  <a:cubicBezTo>
                    <a:pt x="1437" y="933"/>
                    <a:pt x="1495" y="884"/>
                    <a:pt x="1611" y="785"/>
                  </a:cubicBezTo>
                  <a:cubicBezTo>
                    <a:pt x="1872" y="589"/>
                    <a:pt x="2163" y="393"/>
                    <a:pt x="2511" y="245"/>
                  </a:cubicBezTo>
                  <a:cubicBezTo>
                    <a:pt x="2859" y="98"/>
                    <a:pt x="3237" y="0"/>
                    <a:pt x="3614" y="0"/>
                  </a:cubicBezTo>
                  <a:close/>
                </a:path>
              </a:pathLst>
            </a:custGeom>
            <a:solidFill>
              <a:srgbClr val="FFFFFF"/>
            </a:solidFill>
            <a:ln w="12700" cap="flat">
              <a:noFill/>
              <a:miter lim="400000"/>
            </a:ln>
            <a:effectLst/>
          </p:spPr>
          <p:txBody>
            <a:bodyPr wrap="square" lIns="146304" tIns="146304" rIns="146304" bIns="146304" numCol="1" anchor="ctr">
              <a:noAutofit/>
            </a:bodyPr>
            <a:lstStyle/>
            <a:p>
              <a:pPr>
                <a:defRPr>
                  <a:solidFill>
                    <a:srgbClr val="FFFFFF"/>
                  </a:solidFill>
                </a:defRPr>
              </a:pPr>
              <a:endParaRPr/>
            </a:p>
          </p:txBody>
        </p:sp>
      </p:grpSp>
      <p:sp>
        <p:nvSpPr>
          <p:cNvPr id="76" name="Slide Number"/>
          <p:cNvSpPr txBox="1">
            <a:spLocks noGrp="1"/>
          </p:cNvSpPr>
          <p:nvPr>
            <p:ph type="sldNum" sz="quarter" idx="2"/>
          </p:nvPr>
        </p:nvSpPr>
        <p:spPr>
          <a:xfrm>
            <a:off x="7071359" y="7408545"/>
            <a:ext cx="3413761" cy="438150"/>
          </a:xfrm>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_and_Content">
    <p:spTree>
      <p:nvGrpSpPr>
        <p:cNvPr id="1" name=""/>
        <p:cNvGrpSpPr/>
        <p:nvPr/>
      </p:nvGrpSpPr>
      <p:grpSpPr>
        <a:xfrm>
          <a:off x="0" y="0"/>
          <a:ext cx="0" cy="0"/>
          <a:chOff x="0" y="0"/>
          <a:chExt cx="0" cy="0"/>
        </a:xfrm>
      </p:grpSpPr>
      <p:sp>
        <p:nvSpPr>
          <p:cNvPr id="83"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sp>
        <p:nvSpPr>
          <p:cNvPr id="84" name="Title Text"/>
          <p:cNvSpPr txBox="1">
            <a:spLocks noGrp="1"/>
          </p:cNvSpPr>
          <p:nvPr>
            <p:ph type="title"/>
          </p:nvPr>
        </p:nvSpPr>
        <p:spPr>
          <a:xfrm>
            <a:off x="323088" y="347412"/>
            <a:ext cx="13987009" cy="1079599"/>
          </a:xfrm>
          <a:prstGeom prst="rect">
            <a:avLst/>
          </a:prstGeom>
        </p:spPr>
        <p:txBody>
          <a:bodyPr>
            <a:normAutofit/>
          </a:bodyPr>
          <a:lstStyle/>
          <a:p>
            <a:r>
              <a:t>Title Text</a:t>
            </a:r>
          </a:p>
        </p:txBody>
      </p:sp>
      <p:sp>
        <p:nvSpPr>
          <p:cNvPr id="85" name="Body Level One…"/>
          <p:cNvSpPr txBox="1">
            <a:spLocks noGrp="1"/>
          </p:cNvSpPr>
          <p:nvPr>
            <p:ph type="body" sz="half" idx="1"/>
          </p:nvPr>
        </p:nvSpPr>
        <p:spPr>
          <a:xfrm>
            <a:off x="323088" y="1427015"/>
            <a:ext cx="13984227" cy="2265236"/>
          </a:xfrm>
          <a:prstGeom prst="rect">
            <a:avLst/>
          </a:prstGeom>
        </p:spPr>
        <p:txBody>
          <a:bodyPr lIns="146304" tIns="146304" rIns="146304" bIns="146304">
            <a:normAutofit/>
          </a:bodyPr>
          <a:lstStyle/>
          <a:p>
            <a:r>
              <a:t>Body Level One</a:t>
            </a:r>
          </a:p>
          <a:p>
            <a:pPr lvl="1"/>
            <a:r>
              <a:t>Body Level Two</a:t>
            </a:r>
          </a:p>
          <a:p>
            <a:pPr lvl="2"/>
            <a:r>
              <a:t>Body Level Three</a:t>
            </a:r>
          </a:p>
          <a:p>
            <a:pPr lvl="3"/>
            <a:r>
              <a:t>Body Level Four</a:t>
            </a:r>
          </a:p>
          <a:p>
            <a:pPr lvl="4"/>
            <a:r>
              <a:t>Body Level Five</a:t>
            </a:r>
          </a:p>
        </p:txBody>
      </p:sp>
      <p:grpSp>
        <p:nvGrpSpPr>
          <p:cNvPr id="88" name="Group 10"/>
          <p:cNvGrpSpPr/>
          <p:nvPr/>
        </p:nvGrpSpPr>
        <p:grpSpPr>
          <a:xfrm>
            <a:off x="534104" y="7437954"/>
            <a:ext cx="13627938" cy="321253"/>
            <a:chOff x="520874" y="-20926"/>
            <a:chExt cx="13627936" cy="321252"/>
          </a:xfrm>
        </p:grpSpPr>
        <p:sp>
          <p:nvSpPr>
            <p:cNvPr id="86" name="TextBox 11"/>
            <p:cNvSpPr txBox="1"/>
            <p:nvPr/>
          </p:nvSpPr>
          <p:spPr>
            <a:xfrm>
              <a:off x="520874" y="0"/>
              <a:ext cx="3692929"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t>WordCamp Niš 2019</a:t>
              </a:r>
            </a:p>
          </p:txBody>
        </p:sp>
        <p:sp>
          <p:nvSpPr>
            <p:cNvPr id="87" name="Freeform: Shape 12"/>
            <p:cNvSpPr/>
            <p:nvPr/>
          </p:nvSpPr>
          <p:spPr>
            <a:xfrm>
              <a:off x="13613327" y="-20927"/>
              <a:ext cx="535484" cy="321254"/>
            </a:xfrm>
            <a:custGeom>
              <a:avLst/>
              <a:gdLst/>
              <a:ahLst/>
              <a:cxnLst>
                <a:cxn ang="0">
                  <a:pos x="wd2" y="hd2"/>
                </a:cxn>
                <a:cxn ang="5400000">
                  <a:pos x="wd2" y="hd2"/>
                </a:cxn>
                <a:cxn ang="10800000">
                  <a:pos x="wd2" y="hd2"/>
                </a:cxn>
                <a:cxn ang="16200000">
                  <a:pos x="wd2" y="hd2"/>
                </a:cxn>
              </a:cxnLst>
              <a:rect l="0" t="0" r="r" b="b"/>
              <a:pathLst>
                <a:path w="21293" h="21600" extrusionOk="0">
                  <a:moveTo>
                    <a:pt x="334" y="14285"/>
                  </a:moveTo>
                  <a:cubicBezTo>
                    <a:pt x="3324" y="17231"/>
                    <a:pt x="7040" y="18998"/>
                    <a:pt x="10872" y="18998"/>
                  </a:cubicBezTo>
                  <a:cubicBezTo>
                    <a:pt x="13456" y="18998"/>
                    <a:pt x="16301" y="18115"/>
                    <a:pt x="18914" y="16200"/>
                  </a:cubicBezTo>
                  <a:cubicBezTo>
                    <a:pt x="19321" y="15955"/>
                    <a:pt x="19640" y="16642"/>
                    <a:pt x="19263" y="17133"/>
                  </a:cubicBezTo>
                  <a:cubicBezTo>
                    <a:pt x="16940" y="20029"/>
                    <a:pt x="13543" y="21600"/>
                    <a:pt x="10640" y="21600"/>
                  </a:cubicBezTo>
                  <a:cubicBezTo>
                    <a:pt x="6575" y="21600"/>
                    <a:pt x="2888" y="19047"/>
                    <a:pt x="101" y="14825"/>
                  </a:cubicBezTo>
                  <a:cubicBezTo>
                    <a:pt x="-131" y="14482"/>
                    <a:pt x="72" y="14040"/>
                    <a:pt x="334" y="14285"/>
                  </a:cubicBezTo>
                  <a:close/>
                  <a:moveTo>
                    <a:pt x="19723" y="13494"/>
                  </a:moveTo>
                  <a:cubicBezTo>
                    <a:pt x="20467" y="13475"/>
                    <a:pt x="21077" y="13721"/>
                    <a:pt x="21208" y="13991"/>
                  </a:cubicBezTo>
                  <a:cubicBezTo>
                    <a:pt x="21469" y="14531"/>
                    <a:pt x="21150" y="18213"/>
                    <a:pt x="19901" y="19980"/>
                  </a:cubicBezTo>
                  <a:cubicBezTo>
                    <a:pt x="19698" y="20275"/>
                    <a:pt x="19524" y="20127"/>
                    <a:pt x="19611" y="19735"/>
                  </a:cubicBezTo>
                  <a:cubicBezTo>
                    <a:pt x="19901" y="18556"/>
                    <a:pt x="20540" y="15905"/>
                    <a:pt x="20221" y="15267"/>
                  </a:cubicBezTo>
                  <a:cubicBezTo>
                    <a:pt x="19930" y="14629"/>
                    <a:pt x="18246" y="14973"/>
                    <a:pt x="17492" y="15120"/>
                  </a:cubicBezTo>
                  <a:cubicBezTo>
                    <a:pt x="17259" y="15169"/>
                    <a:pt x="17230" y="14825"/>
                    <a:pt x="17433" y="14580"/>
                  </a:cubicBezTo>
                  <a:cubicBezTo>
                    <a:pt x="18101" y="13795"/>
                    <a:pt x="18979" y="13512"/>
                    <a:pt x="19723" y="13494"/>
                  </a:cubicBezTo>
                  <a:close/>
                  <a:moveTo>
                    <a:pt x="3527" y="6087"/>
                  </a:moveTo>
                  <a:cubicBezTo>
                    <a:pt x="3063" y="6087"/>
                    <a:pt x="2714" y="6235"/>
                    <a:pt x="2482" y="6578"/>
                  </a:cubicBezTo>
                  <a:cubicBezTo>
                    <a:pt x="2250" y="6922"/>
                    <a:pt x="2134" y="7364"/>
                    <a:pt x="2134" y="7953"/>
                  </a:cubicBezTo>
                  <a:cubicBezTo>
                    <a:pt x="2134" y="8493"/>
                    <a:pt x="2221" y="8935"/>
                    <a:pt x="2395" y="9229"/>
                  </a:cubicBezTo>
                  <a:cubicBezTo>
                    <a:pt x="2569" y="9475"/>
                    <a:pt x="2830" y="9622"/>
                    <a:pt x="3150" y="9622"/>
                  </a:cubicBezTo>
                  <a:cubicBezTo>
                    <a:pt x="3382" y="9622"/>
                    <a:pt x="3614" y="9573"/>
                    <a:pt x="3875" y="9425"/>
                  </a:cubicBezTo>
                  <a:cubicBezTo>
                    <a:pt x="4137" y="9278"/>
                    <a:pt x="4340" y="9033"/>
                    <a:pt x="4543" y="8640"/>
                  </a:cubicBezTo>
                  <a:cubicBezTo>
                    <a:pt x="4659" y="8395"/>
                    <a:pt x="4746" y="8149"/>
                    <a:pt x="4775" y="7855"/>
                  </a:cubicBezTo>
                  <a:cubicBezTo>
                    <a:pt x="4834" y="7560"/>
                    <a:pt x="4834" y="7216"/>
                    <a:pt x="4834" y="6824"/>
                  </a:cubicBezTo>
                  <a:lnTo>
                    <a:pt x="4834" y="6333"/>
                  </a:lnTo>
                  <a:cubicBezTo>
                    <a:pt x="4630" y="6235"/>
                    <a:pt x="4398" y="6185"/>
                    <a:pt x="4195" y="6136"/>
                  </a:cubicBezTo>
                  <a:cubicBezTo>
                    <a:pt x="3963" y="6087"/>
                    <a:pt x="3759" y="6087"/>
                    <a:pt x="3527" y="6087"/>
                  </a:cubicBezTo>
                  <a:close/>
                  <a:moveTo>
                    <a:pt x="6866" y="295"/>
                  </a:moveTo>
                  <a:lnTo>
                    <a:pt x="7563" y="295"/>
                  </a:lnTo>
                  <a:cubicBezTo>
                    <a:pt x="7708" y="295"/>
                    <a:pt x="7795" y="344"/>
                    <a:pt x="7853" y="393"/>
                  </a:cubicBezTo>
                  <a:cubicBezTo>
                    <a:pt x="7911" y="491"/>
                    <a:pt x="7940" y="638"/>
                    <a:pt x="7998" y="884"/>
                  </a:cubicBezTo>
                  <a:lnTo>
                    <a:pt x="9188" y="8787"/>
                  </a:lnTo>
                  <a:lnTo>
                    <a:pt x="10292" y="884"/>
                  </a:lnTo>
                  <a:cubicBezTo>
                    <a:pt x="10321" y="638"/>
                    <a:pt x="10379" y="491"/>
                    <a:pt x="10437" y="393"/>
                  </a:cubicBezTo>
                  <a:cubicBezTo>
                    <a:pt x="10495" y="295"/>
                    <a:pt x="10582" y="295"/>
                    <a:pt x="10727" y="295"/>
                  </a:cubicBezTo>
                  <a:lnTo>
                    <a:pt x="11308" y="295"/>
                  </a:lnTo>
                  <a:cubicBezTo>
                    <a:pt x="11453" y="295"/>
                    <a:pt x="11540" y="344"/>
                    <a:pt x="11598" y="393"/>
                  </a:cubicBezTo>
                  <a:cubicBezTo>
                    <a:pt x="11656" y="491"/>
                    <a:pt x="11714" y="638"/>
                    <a:pt x="11743" y="884"/>
                  </a:cubicBezTo>
                  <a:lnTo>
                    <a:pt x="12788" y="8935"/>
                  </a:lnTo>
                  <a:lnTo>
                    <a:pt x="14008" y="933"/>
                  </a:lnTo>
                  <a:cubicBezTo>
                    <a:pt x="14037" y="687"/>
                    <a:pt x="14095" y="540"/>
                    <a:pt x="14153" y="442"/>
                  </a:cubicBezTo>
                  <a:cubicBezTo>
                    <a:pt x="14211" y="344"/>
                    <a:pt x="14298" y="344"/>
                    <a:pt x="14443" y="344"/>
                  </a:cubicBezTo>
                  <a:lnTo>
                    <a:pt x="15111" y="344"/>
                  </a:lnTo>
                  <a:cubicBezTo>
                    <a:pt x="15227" y="344"/>
                    <a:pt x="15285" y="442"/>
                    <a:pt x="15285" y="638"/>
                  </a:cubicBezTo>
                  <a:cubicBezTo>
                    <a:pt x="15285" y="687"/>
                    <a:pt x="15285" y="736"/>
                    <a:pt x="15285" y="835"/>
                  </a:cubicBezTo>
                  <a:cubicBezTo>
                    <a:pt x="15285" y="884"/>
                    <a:pt x="15256" y="982"/>
                    <a:pt x="15227" y="1129"/>
                  </a:cubicBezTo>
                  <a:lnTo>
                    <a:pt x="13514" y="10407"/>
                  </a:lnTo>
                  <a:cubicBezTo>
                    <a:pt x="13485" y="10653"/>
                    <a:pt x="13427" y="10800"/>
                    <a:pt x="13369" y="10898"/>
                  </a:cubicBezTo>
                  <a:cubicBezTo>
                    <a:pt x="13311" y="10996"/>
                    <a:pt x="13224" y="10996"/>
                    <a:pt x="13108" y="10996"/>
                  </a:cubicBezTo>
                  <a:lnTo>
                    <a:pt x="12498" y="10996"/>
                  </a:lnTo>
                  <a:cubicBezTo>
                    <a:pt x="12353" y="10996"/>
                    <a:pt x="12266" y="10947"/>
                    <a:pt x="12208" y="10849"/>
                  </a:cubicBezTo>
                  <a:cubicBezTo>
                    <a:pt x="12150" y="10751"/>
                    <a:pt x="12092" y="10604"/>
                    <a:pt x="12063" y="10358"/>
                  </a:cubicBezTo>
                  <a:lnTo>
                    <a:pt x="10959" y="2651"/>
                  </a:lnTo>
                  <a:lnTo>
                    <a:pt x="9856" y="10358"/>
                  </a:lnTo>
                  <a:cubicBezTo>
                    <a:pt x="9827" y="10604"/>
                    <a:pt x="9769" y="10751"/>
                    <a:pt x="9711" y="10849"/>
                  </a:cubicBezTo>
                  <a:cubicBezTo>
                    <a:pt x="9653" y="10947"/>
                    <a:pt x="9566" y="10996"/>
                    <a:pt x="9421" y="10996"/>
                  </a:cubicBezTo>
                  <a:lnTo>
                    <a:pt x="8840" y="10996"/>
                  </a:lnTo>
                  <a:lnTo>
                    <a:pt x="8840" y="10947"/>
                  </a:lnTo>
                  <a:cubicBezTo>
                    <a:pt x="8724" y="10947"/>
                    <a:pt x="8637" y="10898"/>
                    <a:pt x="8579" y="10849"/>
                  </a:cubicBezTo>
                  <a:cubicBezTo>
                    <a:pt x="8521" y="10751"/>
                    <a:pt x="8463" y="10604"/>
                    <a:pt x="8433" y="10358"/>
                  </a:cubicBezTo>
                  <a:lnTo>
                    <a:pt x="6779" y="1080"/>
                  </a:lnTo>
                  <a:cubicBezTo>
                    <a:pt x="6692" y="835"/>
                    <a:pt x="6692" y="687"/>
                    <a:pt x="6692" y="589"/>
                  </a:cubicBezTo>
                  <a:cubicBezTo>
                    <a:pt x="6692" y="393"/>
                    <a:pt x="6750" y="295"/>
                    <a:pt x="6866" y="295"/>
                  </a:cubicBezTo>
                  <a:close/>
                  <a:moveTo>
                    <a:pt x="18188" y="49"/>
                  </a:moveTo>
                  <a:cubicBezTo>
                    <a:pt x="18334" y="49"/>
                    <a:pt x="18508" y="49"/>
                    <a:pt x="18653" y="98"/>
                  </a:cubicBezTo>
                  <a:cubicBezTo>
                    <a:pt x="18827" y="147"/>
                    <a:pt x="18972" y="196"/>
                    <a:pt x="19117" y="245"/>
                  </a:cubicBezTo>
                  <a:cubicBezTo>
                    <a:pt x="19263" y="295"/>
                    <a:pt x="19408" y="344"/>
                    <a:pt x="19524" y="442"/>
                  </a:cubicBezTo>
                  <a:cubicBezTo>
                    <a:pt x="19640" y="491"/>
                    <a:pt x="19756" y="589"/>
                    <a:pt x="19814" y="638"/>
                  </a:cubicBezTo>
                  <a:cubicBezTo>
                    <a:pt x="19901" y="736"/>
                    <a:pt x="19988" y="835"/>
                    <a:pt x="20017" y="933"/>
                  </a:cubicBezTo>
                  <a:cubicBezTo>
                    <a:pt x="20046" y="1031"/>
                    <a:pt x="20075" y="1178"/>
                    <a:pt x="20075" y="1325"/>
                  </a:cubicBezTo>
                  <a:lnTo>
                    <a:pt x="20075" y="1915"/>
                  </a:lnTo>
                  <a:cubicBezTo>
                    <a:pt x="20075" y="2160"/>
                    <a:pt x="20017" y="2307"/>
                    <a:pt x="19901" y="2307"/>
                  </a:cubicBezTo>
                  <a:cubicBezTo>
                    <a:pt x="19843" y="2307"/>
                    <a:pt x="19756" y="2258"/>
                    <a:pt x="19640" y="2160"/>
                  </a:cubicBezTo>
                  <a:cubicBezTo>
                    <a:pt x="19234" y="1865"/>
                    <a:pt x="18769" y="1718"/>
                    <a:pt x="18275" y="1718"/>
                  </a:cubicBezTo>
                  <a:cubicBezTo>
                    <a:pt x="17869" y="1718"/>
                    <a:pt x="17550" y="1816"/>
                    <a:pt x="17346" y="2062"/>
                  </a:cubicBezTo>
                  <a:cubicBezTo>
                    <a:pt x="17114" y="2307"/>
                    <a:pt x="16998" y="2651"/>
                    <a:pt x="16998" y="3142"/>
                  </a:cubicBezTo>
                  <a:cubicBezTo>
                    <a:pt x="16998" y="3485"/>
                    <a:pt x="17056" y="3780"/>
                    <a:pt x="17201" y="3976"/>
                  </a:cubicBezTo>
                  <a:cubicBezTo>
                    <a:pt x="17346" y="4222"/>
                    <a:pt x="17608" y="4418"/>
                    <a:pt x="17985" y="4615"/>
                  </a:cubicBezTo>
                  <a:lnTo>
                    <a:pt x="19001" y="5155"/>
                  </a:lnTo>
                  <a:cubicBezTo>
                    <a:pt x="19524" y="5449"/>
                    <a:pt x="19872" y="5842"/>
                    <a:pt x="20104" y="6284"/>
                  </a:cubicBezTo>
                  <a:cubicBezTo>
                    <a:pt x="20337" y="6775"/>
                    <a:pt x="20424" y="7315"/>
                    <a:pt x="20424" y="7953"/>
                  </a:cubicBezTo>
                  <a:cubicBezTo>
                    <a:pt x="20424" y="8493"/>
                    <a:pt x="20366" y="8935"/>
                    <a:pt x="20250" y="9327"/>
                  </a:cubicBezTo>
                  <a:cubicBezTo>
                    <a:pt x="20133" y="9720"/>
                    <a:pt x="19959" y="10113"/>
                    <a:pt x="19727" y="10407"/>
                  </a:cubicBezTo>
                  <a:cubicBezTo>
                    <a:pt x="19495" y="10702"/>
                    <a:pt x="19234" y="10947"/>
                    <a:pt x="18943" y="11095"/>
                  </a:cubicBezTo>
                  <a:cubicBezTo>
                    <a:pt x="18624" y="11193"/>
                    <a:pt x="18275" y="11242"/>
                    <a:pt x="17927" y="11242"/>
                  </a:cubicBezTo>
                  <a:cubicBezTo>
                    <a:pt x="17550" y="11242"/>
                    <a:pt x="17201" y="11193"/>
                    <a:pt x="16824" y="11045"/>
                  </a:cubicBezTo>
                  <a:cubicBezTo>
                    <a:pt x="16475" y="10898"/>
                    <a:pt x="16185" y="10751"/>
                    <a:pt x="16011" y="10555"/>
                  </a:cubicBezTo>
                  <a:cubicBezTo>
                    <a:pt x="15895" y="10456"/>
                    <a:pt x="15837" y="10309"/>
                    <a:pt x="15808" y="10211"/>
                  </a:cubicBezTo>
                  <a:cubicBezTo>
                    <a:pt x="15779" y="10113"/>
                    <a:pt x="15779" y="9965"/>
                    <a:pt x="15779" y="9867"/>
                  </a:cubicBezTo>
                  <a:lnTo>
                    <a:pt x="15779" y="9278"/>
                  </a:lnTo>
                  <a:cubicBezTo>
                    <a:pt x="15779" y="9033"/>
                    <a:pt x="15837" y="8885"/>
                    <a:pt x="15953" y="8885"/>
                  </a:cubicBezTo>
                  <a:cubicBezTo>
                    <a:pt x="15982" y="8885"/>
                    <a:pt x="16040" y="8885"/>
                    <a:pt x="16069" y="8935"/>
                  </a:cubicBezTo>
                  <a:cubicBezTo>
                    <a:pt x="16127" y="8984"/>
                    <a:pt x="16185" y="8984"/>
                    <a:pt x="16243" y="9082"/>
                  </a:cubicBezTo>
                  <a:cubicBezTo>
                    <a:pt x="16475" y="9278"/>
                    <a:pt x="16737" y="9425"/>
                    <a:pt x="17027" y="9524"/>
                  </a:cubicBezTo>
                  <a:cubicBezTo>
                    <a:pt x="17317" y="9622"/>
                    <a:pt x="17579" y="9671"/>
                    <a:pt x="17869" y="9671"/>
                  </a:cubicBezTo>
                  <a:cubicBezTo>
                    <a:pt x="18304" y="9671"/>
                    <a:pt x="18653" y="9524"/>
                    <a:pt x="18914" y="9278"/>
                  </a:cubicBezTo>
                  <a:cubicBezTo>
                    <a:pt x="19146" y="9033"/>
                    <a:pt x="19292" y="8640"/>
                    <a:pt x="19292" y="8149"/>
                  </a:cubicBezTo>
                  <a:cubicBezTo>
                    <a:pt x="19292" y="7805"/>
                    <a:pt x="19234" y="7511"/>
                    <a:pt x="19088" y="7315"/>
                  </a:cubicBezTo>
                  <a:cubicBezTo>
                    <a:pt x="18972" y="7069"/>
                    <a:pt x="18711" y="6873"/>
                    <a:pt x="18363" y="6676"/>
                  </a:cubicBezTo>
                  <a:lnTo>
                    <a:pt x="17346" y="6136"/>
                  </a:lnTo>
                  <a:cubicBezTo>
                    <a:pt x="16824" y="5842"/>
                    <a:pt x="16446" y="5449"/>
                    <a:pt x="16214" y="4909"/>
                  </a:cubicBezTo>
                  <a:cubicBezTo>
                    <a:pt x="15982" y="4369"/>
                    <a:pt x="15866" y="3780"/>
                    <a:pt x="15866" y="3191"/>
                  </a:cubicBezTo>
                  <a:cubicBezTo>
                    <a:pt x="15866" y="2700"/>
                    <a:pt x="15924" y="2258"/>
                    <a:pt x="16069" y="1865"/>
                  </a:cubicBezTo>
                  <a:cubicBezTo>
                    <a:pt x="16185" y="1473"/>
                    <a:pt x="16359" y="1129"/>
                    <a:pt x="16563" y="884"/>
                  </a:cubicBezTo>
                  <a:cubicBezTo>
                    <a:pt x="16766" y="589"/>
                    <a:pt x="17027" y="393"/>
                    <a:pt x="17288" y="245"/>
                  </a:cubicBezTo>
                  <a:cubicBezTo>
                    <a:pt x="17579" y="98"/>
                    <a:pt x="17869" y="49"/>
                    <a:pt x="18188" y="49"/>
                  </a:cubicBezTo>
                  <a:close/>
                  <a:moveTo>
                    <a:pt x="3614" y="0"/>
                  </a:moveTo>
                  <a:cubicBezTo>
                    <a:pt x="4456" y="0"/>
                    <a:pt x="5066" y="344"/>
                    <a:pt x="5472" y="982"/>
                  </a:cubicBezTo>
                  <a:cubicBezTo>
                    <a:pt x="5879" y="1620"/>
                    <a:pt x="6053" y="2602"/>
                    <a:pt x="6053" y="3927"/>
                  </a:cubicBezTo>
                  <a:lnTo>
                    <a:pt x="6053" y="7805"/>
                  </a:lnTo>
                  <a:lnTo>
                    <a:pt x="6024" y="7805"/>
                  </a:lnTo>
                  <a:cubicBezTo>
                    <a:pt x="6024" y="8247"/>
                    <a:pt x="6053" y="8591"/>
                    <a:pt x="6111" y="8885"/>
                  </a:cubicBezTo>
                  <a:cubicBezTo>
                    <a:pt x="6169" y="9131"/>
                    <a:pt x="6227" y="9425"/>
                    <a:pt x="6343" y="9720"/>
                  </a:cubicBezTo>
                  <a:cubicBezTo>
                    <a:pt x="6372" y="9818"/>
                    <a:pt x="6401" y="9916"/>
                    <a:pt x="6401" y="10015"/>
                  </a:cubicBezTo>
                  <a:cubicBezTo>
                    <a:pt x="6401" y="10162"/>
                    <a:pt x="6343" y="10260"/>
                    <a:pt x="6256" y="10358"/>
                  </a:cubicBezTo>
                  <a:lnTo>
                    <a:pt x="5821" y="10849"/>
                  </a:lnTo>
                  <a:cubicBezTo>
                    <a:pt x="5763" y="10898"/>
                    <a:pt x="5704" y="10947"/>
                    <a:pt x="5646" y="10947"/>
                  </a:cubicBezTo>
                  <a:cubicBezTo>
                    <a:pt x="5559" y="10947"/>
                    <a:pt x="5501" y="10898"/>
                    <a:pt x="5443" y="10800"/>
                  </a:cubicBezTo>
                  <a:cubicBezTo>
                    <a:pt x="5356" y="10653"/>
                    <a:pt x="5269" y="10456"/>
                    <a:pt x="5182" y="10260"/>
                  </a:cubicBezTo>
                  <a:cubicBezTo>
                    <a:pt x="5124" y="10064"/>
                    <a:pt x="5037" y="9818"/>
                    <a:pt x="4979" y="9573"/>
                  </a:cubicBezTo>
                  <a:cubicBezTo>
                    <a:pt x="4427" y="10653"/>
                    <a:pt x="3730" y="11242"/>
                    <a:pt x="2888" y="11242"/>
                  </a:cubicBezTo>
                  <a:cubicBezTo>
                    <a:pt x="2308" y="11242"/>
                    <a:pt x="1814" y="10947"/>
                    <a:pt x="1466" y="10407"/>
                  </a:cubicBezTo>
                  <a:cubicBezTo>
                    <a:pt x="1117" y="9818"/>
                    <a:pt x="943" y="9082"/>
                    <a:pt x="943" y="8100"/>
                  </a:cubicBezTo>
                  <a:cubicBezTo>
                    <a:pt x="943" y="7069"/>
                    <a:pt x="1146" y="6284"/>
                    <a:pt x="1582" y="5645"/>
                  </a:cubicBezTo>
                  <a:cubicBezTo>
                    <a:pt x="2017" y="5007"/>
                    <a:pt x="2598" y="4713"/>
                    <a:pt x="3324" y="4713"/>
                  </a:cubicBezTo>
                  <a:cubicBezTo>
                    <a:pt x="3556" y="4713"/>
                    <a:pt x="3817" y="4762"/>
                    <a:pt x="4079" y="4811"/>
                  </a:cubicBezTo>
                  <a:cubicBezTo>
                    <a:pt x="4340" y="4860"/>
                    <a:pt x="4601" y="4958"/>
                    <a:pt x="4892" y="5056"/>
                  </a:cubicBezTo>
                  <a:lnTo>
                    <a:pt x="4892" y="4173"/>
                  </a:lnTo>
                  <a:cubicBezTo>
                    <a:pt x="4892" y="3289"/>
                    <a:pt x="4775" y="2602"/>
                    <a:pt x="4543" y="2258"/>
                  </a:cubicBezTo>
                  <a:cubicBezTo>
                    <a:pt x="4311" y="1865"/>
                    <a:pt x="3934" y="1718"/>
                    <a:pt x="3382" y="1718"/>
                  </a:cubicBezTo>
                  <a:cubicBezTo>
                    <a:pt x="3121" y="1718"/>
                    <a:pt x="2888" y="1767"/>
                    <a:pt x="2627" y="1865"/>
                  </a:cubicBezTo>
                  <a:cubicBezTo>
                    <a:pt x="2366" y="1964"/>
                    <a:pt x="2104" y="2111"/>
                    <a:pt x="1872" y="2258"/>
                  </a:cubicBezTo>
                  <a:cubicBezTo>
                    <a:pt x="1756" y="2356"/>
                    <a:pt x="1669" y="2405"/>
                    <a:pt x="1611" y="2405"/>
                  </a:cubicBezTo>
                  <a:cubicBezTo>
                    <a:pt x="1553" y="2405"/>
                    <a:pt x="1524" y="2455"/>
                    <a:pt x="1495" y="2455"/>
                  </a:cubicBezTo>
                  <a:cubicBezTo>
                    <a:pt x="1408" y="2455"/>
                    <a:pt x="1350" y="2307"/>
                    <a:pt x="1350" y="2062"/>
                  </a:cubicBezTo>
                  <a:lnTo>
                    <a:pt x="1350" y="1473"/>
                  </a:lnTo>
                  <a:cubicBezTo>
                    <a:pt x="1350" y="1276"/>
                    <a:pt x="1379" y="1129"/>
                    <a:pt x="1408" y="1031"/>
                  </a:cubicBezTo>
                  <a:cubicBezTo>
                    <a:pt x="1437" y="933"/>
                    <a:pt x="1495" y="884"/>
                    <a:pt x="1611" y="785"/>
                  </a:cubicBezTo>
                  <a:cubicBezTo>
                    <a:pt x="1872" y="589"/>
                    <a:pt x="2163" y="393"/>
                    <a:pt x="2511" y="245"/>
                  </a:cubicBezTo>
                  <a:cubicBezTo>
                    <a:pt x="2859" y="98"/>
                    <a:pt x="3237" y="0"/>
                    <a:pt x="3614" y="0"/>
                  </a:cubicBezTo>
                  <a:close/>
                </a:path>
              </a:pathLst>
            </a:custGeom>
            <a:solidFill>
              <a:srgbClr val="FFFFFF"/>
            </a:solidFill>
            <a:ln w="12700" cap="flat">
              <a:noFill/>
              <a:miter lim="400000"/>
            </a:ln>
            <a:effectLst/>
          </p:spPr>
          <p:txBody>
            <a:bodyPr wrap="square" lIns="146304" tIns="146304" rIns="146304" bIns="146304" numCol="1" anchor="ctr">
              <a:noAutofit/>
            </a:bodyPr>
            <a:lstStyle/>
            <a:p>
              <a:pPr>
                <a:defRPr>
                  <a:solidFill>
                    <a:srgbClr val="FFFFFF"/>
                  </a:solidFill>
                </a:defRPr>
              </a:pPr>
              <a:endParaRPr/>
            </a:p>
          </p:txBody>
        </p:sp>
      </p:grpSp>
      <p:sp>
        <p:nvSpPr>
          <p:cNvPr id="89" name="Slide Number"/>
          <p:cNvSpPr txBox="1">
            <a:spLocks noGrp="1"/>
          </p:cNvSpPr>
          <p:nvPr>
            <p:ph type="sldNum" sz="quarter" idx="2"/>
          </p:nvPr>
        </p:nvSpPr>
        <p:spPr>
          <a:xfrm>
            <a:off x="7071359" y="7408545"/>
            <a:ext cx="3413761" cy="438150"/>
          </a:xfrm>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_and_Bulleted_Content">
    <p:spTree>
      <p:nvGrpSpPr>
        <p:cNvPr id="1" name=""/>
        <p:cNvGrpSpPr/>
        <p:nvPr/>
      </p:nvGrpSpPr>
      <p:grpSpPr>
        <a:xfrm>
          <a:off x="0" y="0"/>
          <a:ext cx="0" cy="0"/>
          <a:chOff x="0" y="0"/>
          <a:chExt cx="0" cy="0"/>
        </a:xfrm>
      </p:grpSpPr>
      <p:sp>
        <p:nvSpPr>
          <p:cNvPr id="96"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sp>
        <p:nvSpPr>
          <p:cNvPr id="97" name="Title Text"/>
          <p:cNvSpPr txBox="1">
            <a:spLocks noGrp="1"/>
          </p:cNvSpPr>
          <p:nvPr>
            <p:ph type="title"/>
          </p:nvPr>
        </p:nvSpPr>
        <p:spPr>
          <a:xfrm>
            <a:off x="323088" y="347412"/>
            <a:ext cx="13987009" cy="1079599"/>
          </a:xfrm>
          <a:prstGeom prst="rect">
            <a:avLst/>
          </a:prstGeom>
        </p:spPr>
        <p:txBody>
          <a:bodyPr>
            <a:normAutofit/>
          </a:bodyPr>
          <a:lstStyle/>
          <a:p>
            <a:r>
              <a:t>Title Text</a:t>
            </a:r>
          </a:p>
        </p:txBody>
      </p:sp>
      <p:sp>
        <p:nvSpPr>
          <p:cNvPr id="98" name="Body Level One…"/>
          <p:cNvSpPr txBox="1">
            <a:spLocks noGrp="1"/>
          </p:cNvSpPr>
          <p:nvPr>
            <p:ph type="body" sz="half" idx="1"/>
          </p:nvPr>
        </p:nvSpPr>
        <p:spPr>
          <a:xfrm>
            <a:off x="323088" y="1427015"/>
            <a:ext cx="13984227" cy="2265236"/>
          </a:xfrm>
          <a:prstGeom prst="rect">
            <a:avLst/>
          </a:prstGeom>
        </p:spPr>
        <p:txBody>
          <a:bodyPr lIns="146304" tIns="146304" rIns="146304" bIns="146304">
            <a:normAutofit/>
          </a:bodyPr>
          <a:lstStyle>
            <a:lvl1pPr marL="457200" indent="-457200">
              <a:buSzPct val="90000"/>
              <a:buFont typeface="Arial"/>
              <a:buChar char="•"/>
            </a:lvl1pPr>
            <a:lvl2pPr marL="860587" indent="-457199">
              <a:buSzPct val="90000"/>
              <a:buFont typeface="Arial"/>
              <a:buChar char="•"/>
            </a:lvl2pPr>
            <a:lvl3pPr marL="1129513" indent="-457200">
              <a:buSzPct val="90000"/>
              <a:buFont typeface="Arial"/>
              <a:buChar char="•"/>
            </a:lvl3pPr>
            <a:lvl4pPr marL="1489878" indent="-548640">
              <a:buSzPct val="90000"/>
              <a:buFont typeface="Arial"/>
              <a:buChar char="•"/>
            </a:lvl4pPr>
            <a:lvl5pPr marL="1758802" indent="-548639">
              <a:buSzPct val="90000"/>
              <a:buFont typeface="Arial"/>
              <a:buChar char="•"/>
            </a:lvl5pPr>
          </a:lstStyle>
          <a:p>
            <a:r>
              <a:t>Body Level One</a:t>
            </a:r>
          </a:p>
          <a:p>
            <a:pPr lvl="1"/>
            <a:r>
              <a:t>Body Level Two</a:t>
            </a:r>
          </a:p>
          <a:p>
            <a:pPr lvl="2"/>
            <a:r>
              <a:t>Body Level Three</a:t>
            </a:r>
          </a:p>
          <a:p>
            <a:pPr lvl="3"/>
            <a:r>
              <a:t>Body Level Four</a:t>
            </a:r>
          </a:p>
          <a:p>
            <a:pPr lvl="4"/>
            <a:r>
              <a:t>Body Level Five</a:t>
            </a:r>
          </a:p>
        </p:txBody>
      </p:sp>
      <p:grpSp>
        <p:nvGrpSpPr>
          <p:cNvPr id="101" name="Group 10"/>
          <p:cNvGrpSpPr/>
          <p:nvPr/>
        </p:nvGrpSpPr>
        <p:grpSpPr>
          <a:xfrm>
            <a:off x="534104" y="7437954"/>
            <a:ext cx="13627938" cy="321253"/>
            <a:chOff x="520874" y="-20926"/>
            <a:chExt cx="13627936" cy="321252"/>
          </a:xfrm>
        </p:grpSpPr>
        <p:sp>
          <p:nvSpPr>
            <p:cNvPr id="99" name="TextBox 11"/>
            <p:cNvSpPr txBox="1"/>
            <p:nvPr/>
          </p:nvSpPr>
          <p:spPr>
            <a:xfrm>
              <a:off x="520874" y="0"/>
              <a:ext cx="3692929"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t>WordCamp Niš 2019</a:t>
              </a:r>
            </a:p>
          </p:txBody>
        </p:sp>
        <p:sp>
          <p:nvSpPr>
            <p:cNvPr id="100" name="Freeform: Shape 12"/>
            <p:cNvSpPr/>
            <p:nvPr/>
          </p:nvSpPr>
          <p:spPr>
            <a:xfrm>
              <a:off x="13613327" y="-20927"/>
              <a:ext cx="535484" cy="321254"/>
            </a:xfrm>
            <a:custGeom>
              <a:avLst/>
              <a:gdLst/>
              <a:ahLst/>
              <a:cxnLst>
                <a:cxn ang="0">
                  <a:pos x="wd2" y="hd2"/>
                </a:cxn>
                <a:cxn ang="5400000">
                  <a:pos x="wd2" y="hd2"/>
                </a:cxn>
                <a:cxn ang="10800000">
                  <a:pos x="wd2" y="hd2"/>
                </a:cxn>
                <a:cxn ang="16200000">
                  <a:pos x="wd2" y="hd2"/>
                </a:cxn>
              </a:cxnLst>
              <a:rect l="0" t="0" r="r" b="b"/>
              <a:pathLst>
                <a:path w="21293" h="21600" extrusionOk="0">
                  <a:moveTo>
                    <a:pt x="334" y="14285"/>
                  </a:moveTo>
                  <a:cubicBezTo>
                    <a:pt x="3324" y="17231"/>
                    <a:pt x="7040" y="18998"/>
                    <a:pt x="10872" y="18998"/>
                  </a:cubicBezTo>
                  <a:cubicBezTo>
                    <a:pt x="13456" y="18998"/>
                    <a:pt x="16301" y="18115"/>
                    <a:pt x="18914" y="16200"/>
                  </a:cubicBezTo>
                  <a:cubicBezTo>
                    <a:pt x="19321" y="15955"/>
                    <a:pt x="19640" y="16642"/>
                    <a:pt x="19263" y="17133"/>
                  </a:cubicBezTo>
                  <a:cubicBezTo>
                    <a:pt x="16940" y="20029"/>
                    <a:pt x="13543" y="21600"/>
                    <a:pt x="10640" y="21600"/>
                  </a:cubicBezTo>
                  <a:cubicBezTo>
                    <a:pt x="6575" y="21600"/>
                    <a:pt x="2888" y="19047"/>
                    <a:pt x="101" y="14825"/>
                  </a:cubicBezTo>
                  <a:cubicBezTo>
                    <a:pt x="-131" y="14482"/>
                    <a:pt x="72" y="14040"/>
                    <a:pt x="334" y="14285"/>
                  </a:cubicBezTo>
                  <a:close/>
                  <a:moveTo>
                    <a:pt x="19723" y="13494"/>
                  </a:moveTo>
                  <a:cubicBezTo>
                    <a:pt x="20467" y="13475"/>
                    <a:pt x="21077" y="13721"/>
                    <a:pt x="21208" y="13991"/>
                  </a:cubicBezTo>
                  <a:cubicBezTo>
                    <a:pt x="21469" y="14531"/>
                    <a:pt x="21150" y="18213"/>
                    <a:pt x="19901" y="19980"/>
                  </a:cubicBezTo>
                  <a:cubicBezTo>
                    <a:pt x="19698" y="20275"/>
                    <a:pt x="19524" y="20127"/>
                    <a:pt x="19611" y="19735"/>
                  </a:cubicBezTo>
                  <a:cubicBezTo>
                    <a:pt x="19901" y="18556"/>
                    <a:pt x="20540" y="15905"/>
                    <a:pt x="20221" y="15267"/>
                  </a:cubicBezTo>
                  <a:cubicBezTo>
                    <a:pt x="19930" y="14629"/>
                    <a:pt x="18246" y="14973"/>
                    <a:pt x="17492" y="15120"/>
                  </a:cubicBezTo>
                  <a:cubicBezTo>
                    <a:pt x="17259" y="15169"/>
                    <a:pt x="17230" y="14825"/>
                    <a:pt x="17433" y="14580"/>
                  </a:cubicBezTo>
                  <a:cubicBezTo>
                    <a:pt x="18101" y="13795"/>
                    <a:pt x="18979" y="13512"/>
                    <a:pt x="19723" y="13494"/>
                  </a:cubicBezTo>
                  <a:close/>
                  <a:moveTo>
                    <a:pt x="3527" y="6087"/>
                  </a:moveTo>
                  <a:cubicBezTo>
                    <a:pt x="3063" y="6087"/>
                    <a:pt x="2714" y="6235"/>
                    <a:pt x="2482" y="6578"/>
                  </a:cubicBezTo>
                  <a:cubicBezTo>
                    <a:pt x="2250" y="6922"/>
                    <a:pt x="2134" y="7364"/>
                    <a:pt x="2134" y="7953"/>
                  </a:cubicBezTo>
                  <a:cubicBezTo>
                    <a:pt x="2134" y="8493"/>
                    <a:pt x="2221" y="8935"/>
                    <a:pt x="2395" y="9229"/>
                  </a:cubicBezTo>
                  <a:cubicBezTo>
                    <a:pt x="2569" y="9475"/>
                    <a:pt x="2830" y="9622"/>
                    <a:pt x="3150" y="9622"/>
                  </a:cubicBezTo>
                  <a:cubicBezTo>
                    <a:pt x="3382" y="9622"/>
                    <a:pt x="3614" y="9573"/>
                    <a:pt x="3875" y="9425"/>
                  </a:cubicBezTo>
                  <a:cubicBezTo>
                    <a:pt x="4137" y="9278"/>
                    <a:pt x="4340" y="9033"/>
                    <a:pt x="4543" y="8640"/>
                  </a:cubicBezTo>
                  <a:cubicBezTo>
                    <a:pt x="4659" y="8395"/>
                    <a:pt x="4746" y="8149"/>
                    <a:pt x="4775" y="7855"/>
                  </a:cubicBezTo>
                  <a:cubicBezTo>
                    <a:pt x="4834" y="7560"/>
                    <a:pt x="4834" y="7216"/>
                    <a:pt x="4834" y="6824"/>
                  </a:cubicBezTo>
                  <a:lnTo>
                    <a:pt x="4834" y="6333"/>
                  </a:lnTo>
                  <a:cubicBezTo>
                    <a:pt x="4630" y="6235"/>
                    <a:pt x="4398" y="6185"/>
                    <a:pt x="4195" y="6136"/>
                  </a:cubicBezTo>
                  <a:cubicBezTo>
                    <a:pt x="3963" y="6087"/>
                    <a:pt x="3759" y="6087"/>
                    <a:pt x="3527" y="6087"/>
                  </a:cubicBezTo>
                  <a:close/>
                  <a:moveTo>
                    <a:pt x="6866" y="295"/>
                  </a:moveTo>
                  <a:lnTo>
                    <a:pt x="7563" y="295"/>
                  </a:lnTo>
                  <a:cubicBezTo>
                    <a:pt x="7708" y="295"/>
                    <a:pt x="7795" y="344"/>
                    <a:pt x="7853" y="393"/>
                  </a:cubicBezTo>
                  <a:cubicBezTo>
                    <a:pt x="7911" y="491"/>
                    <a:pt x="7940" y="638"/>
                    <a:pt x="7998" y="884"/>
                  </a:cubicBezTo>
                  <a:lnTo>
                    <a:pt x="9188" y="8787"/>
                  </a:lnTo>
                  <a:lnTo>
                    <a:pt x="10292" y="884"/>
                  </a:lnTo>
                  <a:cubicBezTo>
                    <a:pt x="10321" y="638"/>
                    <a:pt x="10379" y="491"/>
                    <a:pt x="10437" y="393"/>
                  </a:cubicBezTo>
                  <a:cubicBezTo>
                    <a:pt x="10495" y="295"/>
                    <a:pt x="10582" y="295"/>
                    <a:pt x="10727" y="295"/>
                  </a:cubicBezTo>
                  <a:lnTo>
                    <a:pt x="11308" y="295"/>
                  </a:lnTo>
                  <a:cubicBezTo>
                    <a:pt x="11453" y="295"/>
                    <a:pt x="11540" y="344"/>
                    <a:pt x="11598" y="393"/>
                  </a:cubicBezTo>
                  <a:cubicBezTo>
                    <a:pt x="11656" y="491"/>
                    <a:pt x="11714" y="638"/>
                    <a:pt x="11743" y="884"/>
                  </a:cubicBezTo>
                  <a:lnTo>
                    <a:pt x="12788" y="8935"/>
                  </a:lnTo>
                  <a:lnTo>
                    <a:pt x="14008" y="933"/>
                  </a:lnTo>
                  <a:cubicBezTo>
                    <a:pt x="14037" y="687"/>
                    <a:pt x="14095" y="540"/>
                    <a:pt x="14153" y="442"/>
                  </a:cubicBezTo>
                  <a:cubicBezTo>
                    <a:pt x="14211" y="344"/>
                    <a:pt x="14298" y="344"/>
                    <a:pt x="14443" y="344"/>
                  </a:cubicBezTo>
                  <a:lnTo>
                    <a:pt x="15111" y="344"/>
                  </a:lnTo>
                  <a:cubicBezTo>
                    <a:pt x="15227" y="344"/>
                    <a:pt x="15285" y="442"/>
                    <a:pt x="15285" y="638"/>
                  </a:cubicBezTo>
                  <a:cubicBezTo>
                    <a:pt x="15285" y="687"/>
                    <a:pt x="15285" y="736"/>
                    <a:pt x="15285" y="835"/>
                  </a:cubicBezTo>
                  <a:cubicBezTo>
                    <a:pt x="15285" y="884"/>
                    <a:pt x="15256" y="982"/>
                    <a:pt x="15227" y="1129"/>
                  </a:cubicBezTo>
                  <a:lnTo>
                    <a:pt x="13514" y="10407"/>
                  </a:lnTo>
                  <a:cubicBezTo>
                    <a:pt x="13485" y="10653"/>
                    <a:pt x="13427" y="10800"/>
                    <a:pt x="13369" y="10898"/>
                  </a:cubicBezTo>
                  <a:cubicBezTo>
                    <a:pt x="13311" y="10996"/>
                    <a:pt x="13224" y="10996"/>
                    <a:pt x="13108" y="10996"/>
                  </a:cubicBezTo>
                  <a:lnTo>
                    <a:pt x="12498" y="10996"/>
                  </a:lnTo>
                  <a:cubicBezTo>
                    <a:pt x="12353" y="10996"/>
                    <a:pt x="12266" y="10947"/>
                    <a:pt x="12208" y="10849"/>
                  </a:cubicBezTo>
                  <a:cubicBezTo>
                    <a:pt x="12150" y="10751"/>
                    <a:pt x="12092" y="10604"/>
                    <a:pt x="12063" y="10358"/>
                  </a:cubicBezTo>
                  <a:lnTo>
                    <a:pt x="10959" y="2651"/>
                  </a:lnTo>
                  <a:lnTo>
                    <a:pt x="9856" y="10358"/>
                  </a:lnTo>
                  <a:cubicBezTo>
                    <a:pt x="9827" y="10604"/>
                    <a:pt x="9769" y="10751"/>
                    <a:pt x="9711" y="10849"/>
                  </a:cubicBezTo>
                  <a:cubicBezTo>
                    <a:pt x="9653" y="10947"/>
                    <a:pt x="9566" y="10996"/>
                    <a:pt x="9421" y="10996"/>
                  </a:cubicBezTo>
                  <a:lnTo>
                    <a:pt x="8840" y="10996"/>
                  </a:lnTo>
                  <a:lnTo>
                    <a:pt x="8840" y="10947"/>
                  </a:lnTo>
                  <a:cubicBezTo>
                    <a:pt x="8724" y="10947"/>
                    <a:pt x="8637" y="10898"/>
                    <a:pt x="8579" y="10849"/>
                  </a:cubicBezTo>
                  <a:cubicBezTo>
                    <a:pt x="8521" y="10751"/>
                    <a:pt x="8463" y="10604"/>
                    <a:pt x="8433" y="10358"/>
                  </a:cubicBezTo>
                  <a:lnTo>
                    <a:pt x="6779" y="1080"/>
                  </a:lnTo>
                  <a:cubicBezTo>
                    <a:pt x="6692" y="835"/>
                    <a:pt x="6692" y="687"/>
                    <a:pt x="6692" y="589"/>
                  </a:cubicBezTo>
                  <a:cubicBezTo>
                    <a:pt x="6692" y="393"/>
                    <a:pt x="6750" y="295"/>
                    <a:pt x="6866" y="295"/>
                  </a:cubicBezTo>
                  <a:close/>
                  <a:moveTo>
                    <a:pt x="18188" y="49"/>
                  </a:moveTo>
                  <a:cubicBezTo>
                    <a:pt x="18334" y="49"/>
                    <a:pt x="18508" y="49"/>
                    <a:pt x="18653" y="98"/>
                  </a:cubicBezTo>
                  <a:cubicBezTo>
                    <a:pt x="18827" y="147"/>
                    <a:pt x="18972" y="196"/>
                    <a:pt x="19117" y="245"/>
                  </a:cubicBezTo>
                  <a:cubicBezTo>
                    <a:pt x="19263" y="295"/>
                    <a:pt x="19408" y="344"/>
                    <a:pt x="19524" y="442"/>
                  </a:cubicBezTo>
                  <a:cubicBezTo>
                    <a:pt x="19640" y="491"/>
                    <a:pt x="19756" y="589"/>
                    <a:pt x="19814" y="638"/>
                  </a:cubicBezTo>
                  <a:cubicBezTo>
                    <a:pt x="19901" y="736"/>
                    <a:pt x="19988" y="835"/>
                    <a:pt x="20017" y="933"/>
                  </a:cubicBezTo>
                  <a:cubicBezTo>
                    <a:pt x="20046" y="1031"/>
                    <a:pt x="20075" y="1178"/>
                    <a:pt x="20075" y="1325"/>
                  </a:cubicBezTo>
                  <a:lnTo>
                    <a:pt x="20075" y="1915"/>
                  </a:lnTo>
                  <a:cubicBezTo>
                    <a:pt x="20075" y="2160"/>
                    <a:pt x="20017" y="2307"/>
                    <a:pt x="19901" y="2307"/>
                  </a:cubicBezTo>
                  <a:cubicBezTo>
                    <a:pt x="19843" y="2307"/>
                    <a:pt x="19756" y="2258"/>
                    <a:pt x="19640" y="2160"/>
                  </a:cubicBezTo>
                  <a:cubicBezTo>
                    <a:pt x="19234" y="1865"/>
                    <a:pt x="18769" y="1718"/>
                    <a:pt x="18275" y="1718"/>
                  </a:cubicBezTo>
                  <a:cubicBezTo>
                    <a:pt x="17869" y="1718"/>
                    <a:pt x="17550" y="1816"/>
                    <a:pt x="17346" y="2062"/>
                  </a:cubicBezTo>
                  <a:cubicBezTo>
                    <a:pt x="17114" y="2307"/>
                    <a:pt x="16998" y="2651"/>
                    <a:pt x="16998" y="3142"/>
                  </a:cubicBezTo>
                  <a:cubicBezTo>
                    <a:pt x="16998" y="3485"/>
                    <a:pt x="17056" y="3780"/>
                    <a:pt x="17201" y="3976"/>
                  </a:cubicBezTo>
                  <a:cubicBezTo>
                    <a:pt x="17346" y="4222"/>
                    <a:pt x="17608" y="4418"/>
                    <a:pt x="17985" y="4615"/>
                  </a:cubicBezTo>
                  <a:lnTo>
                    <a:pt x="19001" y="5155"/>
                  </a:lnTo>
                  <a:cubicBezTo>
                    <a:pt x="19524" y="5449"/>
                    <a:pt x="19872" y="5842"/>
                    <a:pt x="20104" y="6284"/>
                  </a:cubicBezTo>
                  <a:cubicBezTo>
                    <a:pt x="20337" y="6775"/>
                    <a:pt x="20424" y="7315"/>
                    <a:pt x="20424" y="7953"/>
                  </a:cubicBezTo>
                  <a:cubicBezTo>
                    <a:pt x="20424" y="8493"/>
                    <a:pt x="20366" y="8935"/>
                    <a:pt x="20250" y="9327"/>
                  </a:cubicBezTo>
                  <a:cubicBezTo>
                    <a:pt x="20133" y="9720"/>
                    <a:pt x="19959" y="10113"/>
                    <a:pt x="19727" y="10407"/>
                  </a:cubicBezTo>
                  <a:cubicBezTo>
                    <a:pt x="19495" y="10702"/>
                    <a:pt x="19234" y="10947"/>
                    <a:pt x="18943" y="11095"/>
                  </a:cubicBezTo>
                  <a:cubicBezTo>
                    <a:pt x="18624" y="11193"/>
                    <a:pt x="18275" y="11242"/>
                    <a:pt x="17927" y="11242"/>
                  </a:cubicBezTo>
                  <a:cubicBezTo>
                    <a:pt x="17550" y="11242"/>
                    <a:pt x="17201" y="11193"/>
                    <a:pt x="16824" y="11045"/>
                  </a:cubicBezTo>
                  <a:cubicBezTo>
                    <a:pt x="16475" y="10898"/>
                    <a:pt x="16185" y="10751"/>
                    <a:pt x="16011" y="10555"/>
                  </a:cubicBezTo>
                  <a:cubicBezTo>
                    <a:pt x="15895" y="10456"/>
                    <a:pt x="15837" y="10309"/>
                    <a:pt x="15808" y="10211"/>
                  </a:cubicBezTo>
                  <a:cubicBezTo>
                    <a:pt x="15779" y="10113"/>
                    <a:pt x="15779" y="9965"/>
                    <a:pt x="15779" y="9867"/>
                  </a:cubicBezTo>
                  <a:lnTo>
                    <a:pt x="15779" y="9278"/>
                  </a:lnTo>
                  <a:cubicBezTo>
                    <a:pt x="15779" y="9033"/>
                    <a:pt x="15837" y="8885"/>
                    <a:pt x="15953" y="8885"/>
                  </a:cubicBezTo>
                  <a:cubicBezTo>
                    <a:pt x="15982" y="8885"/>
                    <a:pt x="16040" y="8885"/>
                    <a:pt x="16069" y="8935"/>
                  </a:cubicBezTo>
                  <a:cubicBezTo>
                    <a:pt x="16127" y="8984"/>
                    <a:pt x="16185" y="8984"/>
                    <a:pt x="16243" y="9082"/>
                  </a:cubicBezTo>
                  <a:cubicBezTo>
                    <a:pt x="16475" y="9278"/>
                    <a:pt x="16737" y="9425"/>
                    <a:pt x="17027" y="9524"/>
                  </a:cubicBezTo>
                  <a:cubicBezTo>
                    <a:pt x="17317" y="9622"/>
                    <a:pt x="17579" y="9671"/>
                    <a:pt x="17869" y="9671"/>
                  </a:cubicBezTo>
                  <a:cubicBezTo>
                    <a:pt x="18304" y="9671"/>
                    <a:pt x="18653" y="9524"/>
                    <a:pt x="18914" y="9278"/>
                  </a:cubicBezTo>
                  <a:cubicBezTo>
                    <a:pt x="19146" y="9033"/>
                    <a:pt x="19292" y="8640"/>
                    <a:pt x="19292" y="8149"/>
                  </a:cubicBezTo>
                  <a:cubicBezTo>
                    <a:pt x="19292" y="7805"/>
                    <a:pt x="19234" y="7511"/>
                    <a:pt x="19088" y="7315"/>
                  </a:cubicBezTo>
                  <a:cubicBezTo>
                    <a:pt x="18972" y="7069"/>
                    <a:pt x="18711" y="6873"/>
                    <a:pt x="18363" y="6676"/>
                  </a:cubicBezTo>
                  <a:lnTo>
                    <a:pt x="17346" y="6136"/>
                  </a:lnTo>
                  <a:cubicBezTo>
                    <a:pt x="16824" y="5842"/>
                    <a:pt x="16446" y="5449"/>
                    <a:pt x="16214" y="4909"/>
                  </a:cubicBezTo>
                  <a:cubicBezTo>
                    <a:pt x="15982" y="4369"/>
                    <a:pt x="15866" y="3780"/>
                    <a:pt x="15866" y="3191"/>
                  </a:cubicBezTo>
                  <a:cubicBezTo>
                    <a:pt x="15866" y="2700"/>
                    <a:pt x="15924" y="2258"/>
                    <a:pt x="16069" y="1865"/>
                  </a:cubicBezTo>
                  <a:cubicBezTo>
                    <a:pt x="16185" y="1473"/>
                    <a:pt x="16359" y="1129"/>
                    <a:pt x="16563" y="884"/>
                  </a:cubicBezTo>
                  <a:cubicBezTo>
                    <a:pt x="16766" y="589"/>
                    <a:pt x="17027" y="393"/>
                    <a:pt x="17288" y="245"/>
                  </a:cubicBezTo>
                  <a:cubicBezTo>
                    <a:pt x="17579" y="98"/>
                    <a:pt x="17869" y="49"/>
                    <a:pt x="18188" y="49"/>
                  </a:cubicBezTo>
                  <a:close/>
                  <a:moveTo>
                    <a:pt x="3614" y="0"/>
                  </a:moveTo>
                  <a:cubicBezTo>
                    <a:pt x="4456" y="0"/>
                    <a:pt x="5066" y="344"/>
                    <a:pt x="5472" y="982"/>
                  </a:cubicBezTo>
                  <a:cubicBezTo>
                    <a:pt x="5879" y="1620"/>
                    <a:pt x="6053" y="2602"/>
                    <a:pt x="6053" y="3927"/>
                  </a:cubicBezTo>
                  <a:lnTo>
                    <a:pt x="6053" y="7805"/>
                  </a:lnTo>
                  <a:lnTo>
                    <a:pt x="6024" y="7805"/>
                  </a:lnTo>
                  <a:cubicBezTo>
                    <a:pt x="6024" y="8247"/>
                    <a:pt x="6053" y="8591"/>
                    <a:pt x="6111" y="8885"/>
                  </a:cubicBezTo>
                  <a:cubicBezTo>
                    <a:pt x="6169" y="9131"/>
                    <a:pt x="6227" y="9425"/>
                    <a:pt x="6343" y="9720"/>
                  </a:cubicBezTo>
                  <a:cubicBezTo>
                    <a:pt x="6372" y="9818"/>
                    <a:pt x="6401" y="9916"/>
                    <a:pt x="6401" y="10015"/>
                  </a:cubicBezTo>
                  <a:cubicBezTo>
                    <a:pt x="6401" y="10162"/>
                    <a:pt x="6343" y="10260"/>
                    <a:pt x="6256" y="10358"/>
                  </a:cubicBezTo>
                  <a:lnTo>
                    <a:pt x="5821" y="10849"/>
                  </a:lnTo>
                  <a:cubicBezTo>
                    <a:pt x="5763" y="10898"/>
                    <a:pt x="5704" y="10947"/>
                    <a:pt x="5646" y="10947"/>
                  </a:cubicBezTo>
                  <a:cubicBezTo>
                    <a:pt x="5559" y="10947"/>
                    <a:pt x="5501" y="10898"/>
                    <a:pt x="5443" y="10800"/>
                  </a:cubicBezTo>
                  <a:cubicBezTo>
                    <a:pt x="5356" y="10653"/>
                    <a:pt x="5269" y="10456"/>
                    <a:pt x="5182" y="10260"/>
                  </a:cubicBezTo>
                  <a:cubicBezTo>
                    <a:pt x="5124" y="10064"/>
                    <a:pt x="5037" y="9818"/>
                    <a:pt x="4979" y="9573"/>
                  </a:cubicBezTo>
                  <a:cubicBezTo>
                    <a:pt x="4427" y="10653"/>
                    <a:pt x="3730" y="11242"/>
                    <a:pt x="2888" y="11242"/>
                  </a:cubicBezTo>
                  <a:cubicBezTo>
                    <a:pt x="2308" y="11242"/>
                    <a:pt x="1814" y="10947"/>
                    <a:pt x="1466" y="10407"/>
                  </a:cubicBezTo>
                  <a:cubicBezTo>
                    <a:pt x="1117" y="9818"/>
                    <a:pt x="943" y="9082"/>
                    <a:pt x="943" y="8100"/>
                  </a:cubicBezTo>
                  <a:cubicBezTo>
                    <a:pt x="943" y="7069"/>
                    <a:pt x="1146" y="6284"/>
                    <a:pt x="1582" y="5645"/>
                  </a:cubicBezTo>
                  <a:cubicBezTo>
                    <a:pt x="2017" y="5007"/>
                    <a:pt x="2598" y="4713"/>
                    <a:pt x="3324" y="4713"/>
                  </a:cubicBezTo>
                  <a:cubicBezTo>
                    <a:pt x="3556" y="4713"/>
                    <a:pt x="3817" y="4762"/>
                    <a:pt x="4079" y="4811"/>
                  </a:cubicBezTo>
                  <a:cubicBezTo>
                    <a:pt x="4340" y="4860"/>
                    <a:pt x="4601" y="4958"/>
                    <a:pt x="4892" y="5056"/>
                  </a:cubicBezTo>
                  <a:lnTo>
                    <a:pt x="4892" y="4173"/>
                  </a:lnTo>
                  <a:cubicBezTo>
                    <a:pt x="4892" y="3289"/>
                    <a:pt x="4775" y="2602"/>
                    <a:pt x="4543" y="2258"/>
                  </a:cubicBezTo>
                  <a:cubicBezTo>
                    <a:pt x="4311" y="1865"/>
                    <a:pt x="3934" y="1718"/>
                    <a:pt x="3382" y="1718"/>
                  </a:cubicBezTo>
                  <a:cubicBezTo>
                    <a:pt x="3121" y="1718"/>
                    <a:pt x="2888" y="1767"/>
                    <a:pt x="2627" y="1865"/>
                  </a:cubicBezTo>
                  <a:cubicBezTo>
                    <a:pt x="2366" y="1964"/>
                    <a:pt x="2104" y="2111"/>
                    <a:pt x="1872" y="2258"/>
                  </a:cubicBezTo>
                  <a:cubicBezTo>
                    <a:pt x="1756" y="2356"/>
                    <a:pt x="1669" y="2405"/>
                    <a:pt x="1611" y="2405"/>
                  </a:cubicBezTo>
                  <a:cubicBezTo>
                    <a:pt x="1553" y="2405"/>
                    <a:pt x="1524" y="2455"/>
                    <a:pt x="1495" y="2455"/>
                  </a:cubicBezTo>
                  <a:cubicBezTo>
                    <a:pt x="1408" y="2455"/>
                    <a:pt x="1350" y="2307"/>
                    <a:pt x="1350" y="2062"/>
                  </a:cubicBezTo>
                  <a:lnTo>
                    <a:pt x="1350" y="1473"/>
                  </a:lnTo>
                  <a:cubicBezTo>
                    <a:pt x="1350" y="1276"/>
                    <a:pt x="1379" y="1129"/>
                    <a:pt x="1408" y="1031"/>
                  </a:cubicBezTo>
                  <a:cubicBezTo>
                    <a:pt x="1437" y="933"/>
                    <a:pt x="1495" y="884"/>
                    <a:pt x="1611" y="785"/>
                  </a:cubicBezTo>
                  <a:cubicBezTo>
                    <a:pt x="1872" y="589"/>
                    <a:pt x="2163" y="393"/>
                    <a:pt x="2511" y="245"/>
                  </a:cubicBezTo>
                  <a:cubicBezTo>
                    <a:pt x="2859" y="98"/>
                    <a:pt x="3237" y="0"/>
                    <a:pt x="3614" y="0"/>
                  </a:cubicBezTo>
                  <a:close/>
                </a:path>
              </a:pathLst>
            </a:custGeom>
            <a:solidFill>
              <a:srgbClr val="FFFFFF"/>
            </a:solidFill>
            <a:ln w="12700" cap="flat">
              <a:noFill/>
              <a:miter lim="400000"/>
            </a:ln>
            <a:effectLst/>
          </p:spPr>
          <p:txBody>
            <a:bodyPr wrap="square" lIns="146304" tIns="146304" rIns="146304" bIns="146304" numCol="1" anchor="ctr">
              <a:noAutofit/>
            </a:bodyPr>
            <a:lstStyle/>
            <a:p>
              <a:pPr>
                <a:defRPr>
                  <a:solidFill>
                    <a:srgbClr val="FFFFFF"/>
                  </a:solidFill>
                </a:defRPr>
              </a:pPr>
              <a:endParaRPr/>
            </a:p>
          </p:txBody>
        </p:sp>
      </p:grpSp>
      <p:sp>
        <p:nvSpPr>
          <p:cNvPr id="1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wo_Column">
    <p:spTree>
      <p:nvGrpSpPr>
        <p:cNvPr id="1" name=""/>
        <p:cNvGrpSpPr/>
        <p:nvPr/>
      </p:nvGrpSpPr>
      <p:grpSpPr>
        <a:xfrm>
          <a:off x="0" y="0"/>
          <a:ext cx="0" cy="0"/>
          <a:chOff x="0" y="0"/>
          <a:chExt cx="0" cy="0"/>
        </a:xfrm>
      </p:grpSpPr>
      <p:sp>
        <p:nvSpPr>
          <p:cNvPr id="109"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sp>
        <p:nvSpPr>
          <p:cNvPr id="113" name="Title Text"/>
          <p:cNvSpPr txBox="1">
            <a:spLocks noGrp="1"/>
          </p:cNvSpPr>
          <p:nvPr>
            <p:ph type="title"/>
          </p:nvPr>
        </p:nvSpPr>
        <p:spPr>
          <a:xfrm>
            <a:off x="323088" y="347412"/>
            <a:ext cx="13987009" cy="1079599"/>
          </a:xfrm>
          <a:prstGeom prst="rect">
            <a:avLst/>
          </a:prstGeom>
        </p:spPr>
        <p:txBody>
          <a:bodyPr>
            <a:normAutofit/>
          </a:bodyPr>
          <a:lstStyle/>
          <a:p>
            <a:r>
              <a:t>Title Text</a:t>
            </a:r>
          </a:p>
        </p:txBody>
      </p:sp>
      <p:sp>
        <p:nvSpPr>
          <p:cNvPr id="114" name="Body Level One…"/>
          <p:cNvSpPr txBox="1">
            <a:spLocks noGrp="1"/>
          </p:cNvSpPr>
          <p:nvPr>
            <p:ph type="body" sz="quarter" idx="1"/>
          </p:nvPr>
        </p:nvSpPr>
        <p:spPr>
          <a:xfrm>
            <a:off x="323088" y="1427010"/>
            <a:ext cx="6305573" cy="2265237"/>
          </a:xfrm>
          <a:prstGeom prst="rect">
            <a:avLst/>
          </a:prstGeom>
        </p:spPr>
        <p:txBody>
          <a:bodyPr lIns="146304" tIns="146304" rIns="146304" bIns="146304">
            <a:normAutofit/>
          </a:bodyPr>
          <a:lstStyle/>
          <a:p>
            <a:r>
              <a:t>Body Level One</a:t>
            </a:r>
          </a:p>
          <a:p>
            <a:pPr lvl="1"/>
            <a:r>
              <a:t>Body Level Two</a:t>
            </a:r>
          </a:p>
          <a:p>
            <a:pPr lvl="2"/>
            <a:r>
              <a:t>Body Level Three</a:t>
            </a:r>
          </a:p>
          <a:p>
            <a:pPr lvl="3"/>
            <a:r>
              <a:t>Body Level Four</a:t>
            </a:r>
          </a:p>
          <a:p>
            <a:pPr lvl="4"/>
            <a:r>
              <a:t>Body Level Five</a:t>
            </a:r>
          </a:p>
        </p:txBody>
      </p:sp>
      <p:sp>
        <p:nvSpPr>
          <p:cNvPr id="115" name="Text Placeholder 5"/>
          <p:cNvSpPr>
            <a:spLocks noGrp="1"/>
          </p:cNvSpPr>
          <p:nvPr>
            <p:ph type="body" sz="quarter" idx="13"/>
          </p:nvPr>
        </p:nvSpPr>
        <p:spPr>
          <a:xfrm>
            <a:off x="7531059" y="1427010"/>
            <a:ext cx="6305573" cy="2265237"/>
          </a:xfrm>
          <a:prstGeom prst="rect">
            <a:avLst/>
          </a:prstGeom>
        </p:spPr>
        <p:txBody>
          <a:bodyPr lIns="146304" tIns="146304" rIns="146304" bIns="146304">
            <a:normAutofit/>
          </a:bodyPr>
          <a:lstStyle/>
          <a:p>
            <a:endParaRP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 name="TextBox 11"/>
          <p:cNvSpPr txBox="1"/>
          <p:nvPr userDrawn="1"/>
        </p:nvSpPr>
        <p:spPr>
          <a:xfrm>
            <a:off x="534104" y="7458880"/>
            <a:ext cx="3692930" cy="2794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rPr dirty="0" err="1"/>
              <a:t>WordCamp</a:t>
            </a:r>
            <a:r>
              <a:rPr dirty="0"/>
              <a:t> </a:t>
            </a:r>
            <a:r>
              <a:rPr dirty="0" err="1"/>
              <a:t>Niš</a:t>
            </a:r>
            <a:r>
              <a:rPr dirty="0"/>
              <a:t> 2019</a:t>
            </a:r>
          </a:p>
        </p:txBody>
      </p:sp>
    </p:spTree>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wo_Column_Bulleted">
    <p:spTree>
      <p:nvGrpSpPr>
        <p:cNvPr id="1" name=""/>
        <p:cNvGrpSpPr/>
        <p:nvPr/>
      </p:nvGrpSpPr>
      <p:grpSpPr>
        <a:xfrm>
          <a:off x="0" y="0"/>
          <a:ext cx="0" cy="0"/>
          <a:chOff x="0" y="0"/>
          <a:chExt cx="0" cy="0"/>
        </a:xfrm>
      </p:grpSpPr>
      <p:sp>
        <p:nvSpPr>
          <p:cNvPr id="123"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sp>
        <p:nvSpPr>
          <p:cNvPr id="127" name="Title Text"/>
          <p:cNvSpPr txBox="1">
            <a:spLocks noGrp="1"/>
          </p:cNvSpPr>
          <p:nvPr>
            <p:ph type="title"/>
          </p:nvPr>
        </p:nvSpPr>
        <p:spPr>
          <a:xfrm>
            <a:off x="323088" y="347412"/>
            <a:ext cx="13987009" cy="1079599"/>
          </a:xfrm>
          <a:prstGeom prst="rect">
            <a:avLst/>
          </a:prstGeom>
        </p:spPr>
        <p:txBody>
          <a:bodyPr>
            <a:normAutofit/>
          </a:bodyPr>
          <a:lstStyle/>
          <a:p>
            <a:r>
              <a:t>Title Text</a:t>
            </a:r>
          </a:p>
        </p:txBody>
      </p:sp>
      <p:sp>
        <p:nvSpPr>
          <p:cNvPr id="128" name="Body Level One…"/>
          <p:cNvSpPr txBox="1">
            <a:spLocks noGrp="1"/>
          </p:cNvSpPr>
          <p:nvPr>
            <p:ph type="body" sz="quarter" idx="1"/>
          </p:nvPr>
        </p:nvSpPr>
        <p:spPr>
          <a:xfrm>
            <a:off x="323088" y="1427010"/>
            <a:ext cx="6305573" cy="2708435"/>
          </a:xfrm>
          <a:prstGeom prst="rect">
            <a:avLst/>
          </a:prstGeom>
        </p:spPr>
        <p:txBody>
          <a:bodyPr lIns="146304" tIns="146304" rIns="146304" bIns="146304">
            <a:normAutofit/>
          </a:bodyPr>
          <a:lstStyle>
            <a:lvl1pPr marL="457200" indent="-457200">
              <a:buSzPct val="90000"/>
              <a:buFont typeface="Arial"/>
              <a:buChar char="•"/>
            </a:lvl1pPr>
            <a:lvl2pPr marL="860587" indent="-457199">
              <a:buSzPct val="90000"/>
              <a:buFont typeface="Arial"/>
              <a:buChar char="•"/>
            </a:lvl2pPr>
            <a:lvl3pPr marL="1129513" indent="-457200">
              <a:buSzPct val="90000"/>
              <a:buFont typeface="Arial"/>
              <a:buChar char="•"/>
            </a:lvl3pPr>
            <a:lvl4pPr marL="1489878" indent="-548640">
              <a:buSzPct val="90000"/>
              <a:buFont typeface="Arial"/>
              <a:buChar char="•"/>
            </a:lvl4pPr>
            <a:lvl5pPr marL="1758802" indent="-548639">
              <a:buSzPct val="90000"/>
              <a:buFont typeface="Arial"/>
              <a:buChar char="•"/>
            </a:lvl5pPr>
          </a:lstStyle>
          <a:p>
            <a:r>
              <a:t>Body Level One</a:t>
            </a:r>
          </a:p>
          <a:p>
            <a:pPr lvl="1"/>
            <a:r>
              <a:t>Body Level Two</a:t>
            </a:r>
          </a:p>
          <a:p>
            <a:pPr lvl="2"/>
            <a:r>
              <a:t>Body Level Three</a:t>
            </a:r>
          </a:p>
          <a:p>
            <a:pPr lvl="3"/>
            <a:r>
              <a:t>Body Level Four</a:t>
            </a:r>
          </a:p>
          <a:p>
            <a:pPr lvl="4"/>
            <a:r>
              <a:t>Body Level Five</a:t>
            </a:r>
          </a:p>
        </p:txBody>
      </p:sp>
      <p:sp>
        <p:nvSpPr>
          <p:cNvPr id="129" name="Text Placeholder 5"/>
          <p:cNvSpPr>
            <a:spLocks noGrp="1"/>
          </p:cNvSpPr>
          <p:nvPr>
            <p:ph type="body" sz="quarter" idx="13"/>
          </p:nvPr>
        </p:nvSpPr>
        <p:spPr>
          <a:xfrm>
            <a:off x="7531059" y="1427011"/>
            <a:ext cx="6305573" cy="2708434"/>
          </a:xfrm>
          <a:prstGeom prst="rect">
            <a:avLst/>
          </a:prstGeom>
        </p:spPr>
        <p:txBody>
          <a:bodyPr lIns="146304" tIns="146304" rIns="146304" bIns="146304">
            <a:normAutofit/>
          </a:bodyPr>
          <a:lstStyle/>
          <a:p>
            <a:pPr marL="457200" indent="-457200">
              <a:buSzPct val="90000"/>
              <a:buFont typeface="Arial"/>
              <a:buChar char="•"/>
            </a:pPr>
            <a:endParaRP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 name="TextBox 11"/>
          <p:cNvSpPr txBox="1"/>
          <p:nvPr userDrawn="1"/>
        </p:nvSpPr>
        <p:spPr>
          <a:xfrm>
            <a:off x="534104" y="7458880"/>
            <a:ext cx="3692930" cy="2794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rPr dirty="0" err="1"/>
              <a:t>WordCamp</a:t>
            </a:r>
            <a:r>
              <a:rPr dirty="0"/>
              <a:t> </a:t>
            </a:r>
            <a:r>
              <a:rPr dirty="0" err="1"/>
              <a:t>Niš</a:t>
            </a:r>
            <a:r>
              <a:rPr dirty="0"/>
              <a:t> 2019</a:t>
            </a:r>
          </a:p>
        </p:txBody>
      </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Shape 10"/>
          <p:cNvSpPr/>
          <p:nvPr/>
        </p:nvSpPr>
        <p:spPr>
          <a:xfrm rot="5400000">
            <a:off x="6088379" y="2887979"/>
            <a:ext cx="2453641" cy="2453641"/>
          </a:xfrm>
          <a:custGeom>
            <a:avLst/>
            <a:gdLst/>
            <a:ahLst/>
            <a:cxnLst>
              <a:cxn ang="0">
                <a:pos x="wd2" y="hd2"/>
              </a:cxn>
              <a:cxn ang="5400000">
                <a:pos x="wd2" y="hd2"/>
              </a:cxn>
              <a:cxn ang="10800000">
                <a:pos x="wd2" y="hd2"/>
              </a:cxn>
              <a:cxn ang="16200000">
                <a:pos x="wd2" y="hd2"/>
              </a:cxn>
            </a:cxnLst>
            <a:rect l="0" t="0" r="r" b="b"/>
            <a:pathLst>
              <a:path w="21600" h="21600" extrusionOk="0">
                <a:moveTo>
                  <a:pt x="6131" y="13148"/>
                </a:moveTo>
                <a:lnTo>
                  <a:pt x="15469" y="13148"/>
                </a:lnTo>
                <a:lnTo>
                  <a:pt x="10800" y="6171"/>
                </a:lnTo>
                <a:close/>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accent1"/>
          </a:solidFill>
          <a:ln w="12700">
            <a:miter lim="400000"/>
          </a:ln>
        </p:spPr>
        <p:txBody>
          <a:bodyPr lIns="146304" tIns="146304" rIns="146304" bIns="146304"/>
          <a:lstStyle/>
          <a:p>
            <a:pPr algn="ctr" defTabSz="932471">
              <a:lnSpc>
                <a:spcPct val="90000"/>
              </a:lnSpc>
              <a:defRPr sz="2400">
                <a:solidFill>
                  <a:srgbClr val="FFFFFF"/>
                </a:solidFill>
              </a:defRPr>
            </a:pPr>
            <a:endParaRPr/>
          </a:p>
        </p:txBody>
      </p:sp>
      <p:sp>
        <p:nvSpPr>
          <p:cNvPr id="3" name="Title Text"/>
          <p:cNvSpPr txBox="1">
            <a:spLocks noGrp="1"/>
          </p:cNvSpPr>
          <p:nvPr>
            <p:ph type="title"/>
          </p:nvPr>
        </p:nvSpPr>
        <p:spPr>
          <a:xfrm>
            <a:off x="731519" y="329565"/>
            <a:ext cx="13167362" cy="15906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6304" tIns="146304" rIns="146304" bIns="146304"/>
          <a:lstStyle/>
          <a:p>
            <a:r>
              <a:t>Title Text</a:t>
            </a:r>
          </a:p>
        </p:txBody>
      </p:sp>
      <p:sp>
        <p:nvSpPr>
          <p:cNvPr id="4" name="Body Level One…"/>
          <p:cNvSpPr txBox="1">
            <a:spLocks noGrp="1"/>
          </p:cNvSpPr>
          <p:nvPr>
            <p:ph type="body" idx="1"/>
          </p:nvPr>
        </p:nvSpPr>
        <p:spPr>
          <a:xfrm>
            <a:off x="731519" y="1920239"/>
            <a:ext cx="13167362" cy="6309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7071359" y="7408544"/>
            <a:ext cx="3413761" cy="438151"/>
          </a:xfrm>
          <a:prstGeom prst="rect">
            <a:avLst/>
          </a:prstGeom>
          <a:ln w="12700">
            <a:miter lim="400000"/>
          </a:ln>
        </p:spPr>
        <p:txBody>
          <a:bodyPr wrap="none" lIns="45719" rIns="45719" anchor="ctr">
            <a:spAutoFit/>
          </a:bodyPr>
          <a:lstStyle>
            <a:lvl1pPr algn="r">
              <a:defRPr sz="12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Lst>
  <p:transition spd="med"/>
  <p:txStyles>
    <p:titleStyle>
      <a:lvl1pPr marL="0" marR="0" indent="0" algn="l" defTabSz="1097277" rtl="0" latinLnBrk="0">
        <a:lnSpc>
          <a:spcPct val="90000"/>
        </a:lnSpc>
        <a:spcBef>
          <a:spcPts val="0"/>
        </a:spcBef>
        <a:spcAft>
          <a:spcPts val="0"/>
        </a:spcAft>
        <a:buClrTx/>
        <a:buSzTx/>
        <a:buFontTx/>
        <a:buNone/>
        <a:tabLst/>
        <a:defRPr sz="4800" b="0" i="0" u="none" strike="noStrike" cap="none" spc="-120" baseline="0">
          <a:ln>
            <a:noFill/>
          </a:ln>
          <a:solidFill>
            <a:srgbClr val="FFFFFF"/>
          </a:solidFill>
          <a:uFillTx/>
          <a:latin typeface="Amazon Ember Light"/>
          <a:ea typeface="Amazon Ember Light"/>
          <a:cs typeface="Amazon Ember Light"/>
          <a:sym typeface="Amazon Ember Light"/>
        </a:defRPr>
      </a:lvl1pPr>
      <a:lvl2pPr marL="0" marR="0" indent="0" algn="l" defTabSz="1097277" rtl="0" latinLnBrk="0">
        <a:lnSpc>
          <a:spcPct val="90000"/>
        </a:lnSpc>
        <a:spcBef>
          <a:spcPts val="0"/>
        </a:spcBef>
        <a:spcAft>
          <a:spcPts val="0"/>
        </a:spcAft>
        <a:buClrTx/>
        <a:buSzTx/>
        <a:buFontTx/>
        <a:buNone/>
        <a:tabLst/>
        <a:defRPr sz="4800" b="0" i="0" u="none" strike="noStrike" cap="none" spc="-120" baseline="0">
          <a:ln>
            <a:noFill/>
          </a:ln>
          <a:solidFill>
            <a:srgbClr val="FFFFFF"/>
          </a:solidFill>
          <a:uFillTx/>
          <a:latin typeface="Amazon Ember Light"/>
          <a:ea typeface="Amazon Ember Light"/>
          <a:cs typeface="Amazon Ember Light"/>
          <a:sym typeface="Amazon Ember Light"/>
        </a:defRPr>
      </a:lvl2pPr>
      <a:lvl3pPr marL="0" marR="0" indent="0" algn="l" defTabSz="1097277" rtl="0" latinLnBrk="0">
        <a:lnSpc>
          <a:spcPct val="90000"/>
        </a:lnSpc>
        <a:spcBef>
          <a:spcPts val="0"/>
        </a:spcBef>
        <a:spcAft>
          <a:spcPts val="0"/>
        </a:spcAft>
        <a:buClrTx/>
        <a:buSzTx/>
        <a:buFontTx/>
        <a:buNone/>
        <a:tabLst/>
        <a:defRPr sz="4800" b="0" i="0" u="none" strike="noStrike" cap="none" spc="-120" baseline="0">
          <a:ln>
            <a:noFill/>
          </a:ln>
          <a:solidFill>
            <a:srgbClr val="FFFFFF"/>
          </a:solidFill>
          <a:uFillTx/>
          <a:latin typeface="Amazon Ember Light"/>
          <a:ea typeface="Amazon Ember Light"/>
          <a:cs typeface="Amazon Ember Light"/>
          <a:sym typeface="Amazon Ember Light"/>
        </a:defRPr>
      </a:lvl3pPr>
      <a:lvl4pPr marL="0" marR="0" indent="0" algn="l" defTabSz="1097277" rtl="0" latinLnBrk="0">
        <a:lnSpc>
          <a:spcPct val="90000"/>
        </a:lnSpc>
        <a:spcBef>
          <a:spcPts val="0"/>
        </a:spcBef>
        <a:spcAft>
          <a:spcPts val="0"/>
        </a:spcAft>
        <a:buClrTx/>
        <a:buSzTx/>
        <a:buFontTx/>
        <a:buNone/>
        <a:tabLst/>
        <a:defRPr sz="4800" b="0" i="0" u="none" strike="noStrike" cap="none" spc="-120" baseline="0">
          <a:ln>
            <a:noFill/>
          </a:ln>
          <a:solidFill>
            <a:srgbClr val="FFFFFF"/>
          </a:solidFill>
          <a:uFillTx/>
          <a:latin typeface="Amazon Ember Light"/>
          <a:ea typeface="Amazon Ember Light"/>
          <a:cs typeface="Amazon Ember Light"/>
          <a:sym typeface="Amazon Ember Light"/>
        </a:defRPr>
      </a:lvl4pPr>
      <a:lvl5pPr marL="0" marR="0" indent="0" algn="l" defTabSz="1097277" rtl="0" latinLnBrk="0">
        <a:lnSpc>
          <a:spcPct val="90000"/>
        </a:lnSpc>
        <a:spcBef>
          <a:spcPts val="0"/>
        </a:spcBef>
        <a:spcAft>
          <a:spcPts val="0"/>
        </a:spcAft>
        <a:buClrTx/>
        <a:buSzTx/>
        <a:buFontTx/>
        <a:buNone/>
        <a:tabLst/>
        <a:defRPr sz="4800" b="0" i="0" u="none" strike="noStrike" cap="none" spc="-120" baseline="0">
          <a:ln>
            <a:noFill/>
          </a:ln>
          <a:solidFill>
            <a:srgbClr val="FFFFFF"/>
          </a:solidFill>
          <a:uFillTx/>
          <a:latin typeface="Amazon Ember Light"/>
          <a:ea typeface="Amazon Ember Light"/>
          <a:cs typeface="Amazon Ember Light"/>
          <a:sym typeface="Amazon Ember Light"/>
        </a:defRPr>
      </a:lvl5pPr>
      <a:lvl6pPr marL="0" marR="0" indent="0" algn="l" defTabSz="1097277" rtl="0" latinLnBrk="0">
        <a:lnSpc>
          <a:spcPct val="90000"/>
        </a:lnSpc>
        <a:spcBef>
          <a:spcPts val="0"/>
        </a:spcBef>
        <a:spcAft>
          <a:spcPts val="0"/>
        </a:spcAft>
        <a:buClrTx/>
        <a:buSzTx/>
        <a:buFontTx/>
        <a:buNone/>
        <a:tabLst/>
        <a:defRPr sz="4800" b="0" i="0" u="none" strike="noStrike" cap="none" spc="-120" baseline="0">
          <a:ln>
            <a:noFill/>
          </a:ln>
          <a:solidFill>
            <a:srgbClr val="FFFFFF"/>
          </a:solidFill>
          <a:uFillTx/>
          <a:latin typeface="Amazon Ember Light"/>
          <a:ea typeface="Amazon Ember Light"/>
          <a:cs typeface="Amazon Ember Light"/>
          <a:sym typeface="Amazon Ember Light"/>
        </a:defRPr>
      </a:lvl6pPr>
      <a:lvl7pPr marL="0" marR="0" indent="0" algn="l" defTabSz="1097277" rtl="0" latinLnBrk="0">
        <a:lnSpc>
          <a:spcPct val="90000"/>
        </a:lnSpc>
        <a:spcBef>
          <a:spcPts val="0"/>
        </a:spcBef>
        <a:spcAft>
          <a:spcPts val="0"/>
        </a:spcAft>
        <a:buClrTx/>
        <a:buSzTx/>
        <a:buFontTx/>
        <a:buNone/>
        <a:tabLst/>
        <a:defRPr sz="4800" b="0" i="0" u="none" strike="noStrike" cap="none" spc="-120" baseline="0">
          <a:ln>
            <a:noFill/>
          </a:ln>
          <a:solidFill>
            <a:srgbClr val="FFFFFF"/>
          </a:solidFill>
          <a:uFillTx/>
          <a:latin typeface="Amazon Ember Light"/>
          <a:ea typeface="Amazon Ember Light"/>
          <a:cs typeface="Amazon Ember Light"/>
          <a:sym typeface="Amazon Ember Light"/>
        </a:defRPr>
      </a:lvl7pPr>
      <a:lvl8pPr marL="0" marR="0" indent="0" algn="l" defTabSz="1097277" rtl="0" latinLnBrk="0">
        <a:lnSpc>
          <a:spcPct val="90000"/>
        </a:lnSpc>
        <a:spcBef>
          <a:spcPts val="0"/>
        </a:spcBef>
        <a:spcAft>
          <a:spcPts val="0"/>
        </a:spcAft>
        <a:buClrTx/>
        <a:buSzTx/>
        <a:buFontTx/>
        <a:buNone/>
        <a:tabLst/>
        <a:defRPr sz="4800" b="0" i="0" u="none" strike="noStrike" cap="none" spc="-120" baseline="0">
          <a:ln>
            <a:noFill/>
          </a:ln>
          <a:solidFill>
            <a:srgbClr val="FFFFFF"/>
          </a:solidFill>
          <a:uFillTx/>
          <a:latin typeface="Amazon Ember Light"/>
          <a:ea typeface="Amazon Ember Light"/>
          <a:cs typeface="Amazon Ember Light"/>
          <a:sym typeface="Amazon Ember Light"/>
        </a:defRPr>
      </a:lvl8pPr>
      <a:lvl9pPr marL="0" marR="0" indent="0" algn="l" defTabSz="1097277" rtl="0" latinLnBrk="0">
        <a:lnSpc>
          <a:spcPct val="90000"/>
        </a:lnSpc>
        <a:spcBef>
          <a:spcPts val="0"/>
        </a:spcBef>
        <a:spcAft>
          <a:spcPts val="0"/>
        </a:spcAft>
        <a:buClrTx/>
        <a:buSzTx/>
        <a:buFontTx/>
        <a:buNone/>
        <a:tabLst/>
        <a:defRPr sz="4800" b="0" i="0" u="none" strike="noStrike" cap="none" spc="-120" baseline="0">
          <a:ln>
            <a:noFill/>
          </a:ln>
          <a:solidFill>
            <a:srgbClr val="FFFFFF"/>
          </a:solidFill>
          <a:uFillTx/>
          <a:latin typeface="Amazon Ember Light"/>
          <a:ea typeface="Amazon Ember Light"/>
          <a:cs typeface="Amazon Ember Light"/>
          <a:sym typeface="Amazon Ember Light"/>
        </a:defRPr>
      </a:lvl9pPr>
    </p:titleStyle>
    <p:bodyStyle>
      <a:lvl1pPr marL="0" marR="0" indent="0" algn="l" defTabSz="1097277" rtl="0" latinLnBrk="0">
        <a:lnSpc>
          <a:spcPct val="90000"/>
        </a:lnSpc>
        <a:spcBef>
          <a:spcPts val="700"/>
        </a:spcBef>
        <a:spcAft>
          <a:spcPts val="0"/>
        </a:spcAft>
        <a:buClrTx/>
        <a:buSzTx/>
        <a:buFontTx/>
        <a:buNone/>
        <a:tabLst/>
        <a:defRPr sz="3200" b="0" i="0" u="none" strike="noStrike" cap="none" spc="0" baseline="0">
          <a:ln>
            <a:noFill/>
          </a:ln>
          <a:solidFill>
            <a:srgbClr val="FFFFFF"/>
          </a:solidFill>
          <a:uFillTx/>
          <a:latin typeface="Amazon Ember"/>
          <a:ea typeface="Amazon Ember"/>
          <a:cs typeface="Amazon Ember"/>
          <a:sym typeface="Amazon Ember"/>
        </a:defRPr>
      </a:lvl1pPr>
      <a:lvl2pPr marL="0" marR="0" indent="403387" algn="l" defTabSz="1097277" rtl="0" latinLnBrk="0">
        <a:lnSpc>
          <a:spcPct val="90000"/>
        </a:lnSpc>
        <a:spcBef>
          <a:spcPts val="700"/>
        </a:spcBef>
        <a:spcAft>
          <a:spcPts val="0"/>
        </a:spcAft>
        <a:buClrTx/>
        <a:buSzTx/>
        <a:buFontTx/>
        <a:buNone/>
        <a:tabLst/>
        <a:defRPr sz="3200" b="0" i="0" u="none" strike="noStrike" cap="none" spc="0" baseline="0">
          <a:ln>
            <a:noFill/>
          </a:ln>
          <a:solidFill>
            <a:srgbClr val="FFFFFF"/>
          </a:solidFill>
          <a:uFillTx/>
          <a:latin typeface="Amazon Ember"/>
          <a:ea typeface="Amazon Ember"/>
          <a:cs typeface="Amazon Ember"/>
          <a:sym typeface="Amazon Ember"/>
        </a:defRPr>
      </a:lvl2pPr>
      <a:lvl3pPr marL="0" marR="0" indent="672312" algn="l" defTabSz="1097277" rtl="0" latinLnBrk="0">
        <a:lnSpc>
          <a:spcPct val="90000"/>
        </a:lnSpc>
        <a:spcBef>
          <a:spcPts val="700"/>
        </a:spcBef>
        <a:spcAft>
          <a:spcPts val="0"/>
        </a:spcAft>
        <a:buClrTx/>
        <a:buSzTx/>
        <a:buFontTx/>
        <a:buNone/>
        <a:tabLst/>
        <a:defRPr sz="3200" b="0" i="0" u="none" strike="noStrike" cap="none" spc="0" baseline="0">
          <a:ln>
            <a:noFill/>
          </a:ln>
          <a:solidFill>
            <a:srgbClr val="FFFFFF"/>
          </a:solidFill>
          <a:uFillTx/>
          <a:latin typeface="Amazon Ember"/>
          <a:ea typeface="Amazon Ember"/>
          <a:cs typeface="Amazon Ember"/>
          <a:sym typeface="Amazon Ember"/>
        </a:defRPr>
      </a:lvl3pPr>
      <a:lvl4pPr marL="0" marR="0" indent="941237" algn="l" defTabSz="1097277" rtl="0" latinLnBrk="0">
        <a:lnSpc>
          <a:spcPct val="90000"/>
        </a:lnSpc>
        <a:spcBef>
          <a:spcPts val="700"/>
        </a:spcBef>
        <a:spcAft>
          <a:spcPts val="0"/>
        </a:spcAft>
        <a:buClrTx/>
        <a:buSzTx/>
        <a:buFontTx/>
        <a:buNone/>
        <a:tabLst/>
        <a:defRPr sz="3200" b="0" i="0" u="none" strike="noStrike" cap="none" spc="0" baseline="0">
          <a:ln>
            <a:noFill/>
          </a:ln>
          <a:solidFill>
            <a:srgbClr val="FFFFFF"/>
          </a:solidFill>
          <a:uFillTx/>
          <a:latin typeface="Amazon Ember"/>
          <a:ea typeface="Amazon Ember"/>
          <a:cs typeface="Amazon Ember"/>
          <a:sym typeface="Amazon Ember"/>
        </a:defRPr>
      </a:lvl4pPr>
      <a:lvl5pPr marL="0" marR="0" indent="1210162" algn="l" defTabSz="1097277" rtl="0" latinLnBrk="0">
        <a:lnSpc>
          <a:spcPct val="90000"/>
        </a:lnSpc>
        <a:spcBef>
          <a:spcPts val="700"/>
        </a:spcBef>
        <a:spcAft>
          <a:spcPts val="0"/>
        </a:spcAft>
        <a:buClrTx/>
        <a:buSzTx/>
        <a:buFontTx/>
        <a:buNone/>
        <a:tabLst/>
        <a:defRPr sz="3200" b="0" i="0" u="none" strike="noStrike" cap="none" spc="0" baseline="0">
          <a:ln>
            <a:noFill/>
          </a:ln>
          <a:solidFill>
            <a:srgbClr val="FFFFFF"/>
          </a:solidFill>
          <a:uFillTx/>
          <a:latin typeface="Amazon Ember"/>
          <a:ea typeface="Amazon Ember"/>
          <a:cs typeface="Amazon Ember"/>
          <a:sym typeface="Amazon Ember"/>
        </a:defRPr>
      </a:lvl5pPr>
      <a:lvl6pPr marL="3124855" marR="0" indent="-381662" algn="l" defTabSz="1097277" rtl="0" latinLnBrk="0">
        <a:lnSpc>
          <a:spcPct val="90000"/>
        </a:lnSpc>
        <a:spcBef>
          <a:spcPts val="700"/>
        </a:spcBef>
        <a:spcAft>
          <a:spcPts val="0"/>
        </a:spcAft>
        <a:buClrTx/>
        <a:buSzPct val="100000"/>
        <a:buFontTx/>
        <a:buChar char="•"/>
        <a:tabLst/>
        <a:defRPr sz="3200" b="0" i="0" u="none" strike="noStrike" cap="none" spc="0" baseline="0">
          <a:ln>
            <a:noFill/>
          </a:ln>
          <a:solidFill>
            <a:srgbClr val="FFFFFF"/>
          </a:solidFill>
          <a:uFillTx/>
          <a:latin typeface="Amazon Ember"/>
          <a:ea typeface="Amazon Ember"/>
          <a:cs typeface="Amazon Ember"/>
          <a:sym typeface="Amazon Ember"/>
        </a:defRPr>
      </a:lvl6pPr>
      <a:lvl7pPr marL="3673495" marR="0" indent="-381662" algn="l" defTabSz="1097277" rtl="0" latinLnBrk="0">
        <a:lnSpc>
          <a:spcPct val="90000"/>
        </a:lnSpc>
        <a:spcBef>
          <a:spcPts val="700"/>
        </a:spcBef>
        <a:spcAft>
          <a:spcPts val="0"/>
        </a:spcAft>
        <a:buClrTx/>
        <a:buSzPct val="100000"/>
        <a:buFontTx/>
        <a:buChar char="•"/>
        <a:tabLst/>
        <a:defRPr sz="3200" b="0" i="0" u="none" strike="noStrike" cap="none" spc="0" baseline="0">
          <a:ln>
            <a:noFill/>
          </a:ln>
          <a:solidFill>
            <a:srgbClr val="FFFFFF"/>
          </a:solidFill>
          <a:uFillTx/>
          <a:latin typeface="Amazon Ember"/>
          <a:ea typeface="Amazon Ember"/>
          <a:cs typeface="Amazon Ember"/>
          <a:sym typeface="Amazon Ember"/>
        </a:defRPr>
      </a:lvl7pPr>
      <a:lvl8pPr marL="4222134" marR="0" indent="-381662" algn="l" defTabSz="1097277" rtl="0" latinLnBrk="0">
        <a:lnSpc>
          <a:spcPct val="90000"/>
        </a:lnSpc>
        <a:spcBef>
          <a:spcPts val="700"/>
        </a:spcBef>
        <a:spcAft>
          <a:spcPts val="0"/>
        </a:spcAft>
        <a:buClrTx/>
        <a:buSzPct val="100000"/>
        <a:buFontTx/>
        <a:buChar char="•"/>
        <a:tabLst/>
        <a:defRPr sz="3200" b="0" i="0" u="none" strike="noStrike" cap="none" spc="0" baseline="0">
          <a:ln>
            <a:noFill/>
          </a:ln>
          <a:solidFill>
            <a:srgbClr val="FFFFFF"/>
          </a:solidFill>
          <a:uFillTx/>
          <a:latin typeface="Amazon Ember"/>
          <a:ea typeface="Amazon Ember"/>
          <a:cs typeface="Amazon Ember"/>
          <a:sym typeface="Amazon Ember"/>
        </a:defRPr>
      </a:lvl8pPr>
      <a:lvl9pPr marL="4770774" marR="0" indent="-381662" algn="l" defTabSz="1097277" rtl="0" latinLnBrk="0">
        <a:lnSpc>
          <a:spcPct val="90000"/>
        </a:lnSpc>
        <a:spcBef>
          <a:spcPts val="700"/>
        </a:spcBef>
        <a:spcAft>
          <a:spcPts val="0"/>
        </a:spcAft>
        <a:buClrTx/>
        <a:buSzPct val="100000"/>
        <a:buFontTx/>
        <a:buChar char="•"/>
        <a:tabLst/>
        <a:defRPr sz="3200" b="0" i="0" u="none" strike="noStrike" cap="none" spc="0" baseline="0">
          <a:ln>
            <a:noFill/>
          </a:ln>
          <a:solidFill>
            <a:srgbClr val="FFFFFF"/>
          </a:solidFill>
          <a:uFillTx/>
          <a:latin typeface="Amazon Ember"/>
          <a:ea typeface="Amazon Ember"/>
          <a:cs typeface="Amazon Ember"/>
          <a:sym typeface="Amazon Ember"/>
        </a:defRPr>
      </a:lvl9pPr>
    </p:bodyStyle>
    <p:otherStyle>
      <a:lvl1pPr marL="0" marR="0" indent="0" algn="r" defTabSz="1097212"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mazon Ember"/>
        </a:defRPr>
      </a:lvl1pPr>
      <a:lvl2pPr marL="0" marR="0" indent="548606" algn="r" defTabSz="1097212"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mazon Ember"/>
        </a:defRPr>
      </a:lvl2pPr>
      <a:lvl3pPr marL="0" marR="0" indent="1097212" algn="r" defTabSz="1097212"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mazon Ember"/>
        </a:defRPr>
      </a:lvl3pPr>
      <a:lvl4pPr marL="0" marR="0" indent="1645817" algn="r" defTabSz="1097212"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mazon Ember"/>
        </a:defRPr>
      </a:lvl4pPr>
      <a:lvl5pPr marL="0" marR="0" indent="2194424" algn="r" defTabSz="1097212"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mazon Ember"/>
        </a:defRPr>
      </a:lvl5pPr>
      <a:lvl6pPr marL="0" marR="0" indent="2743031" algn="r" defTabSz="1097212"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mazon Ember"/>
        </a:defRPr>
      </a:lvl6pPr>
      <a:lvl7pPr marL="0" marR="0" indent="3291635" algn="r" defTabSz="1097212"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mazon Ember"/>
        </a:defRPr>
      </a:lvl7pPr>
      <a:lvl8pPr marL="0" marR="0" indent="3840241" algn="r" defTabSz="1097212"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mazon Ember"/>
        </a:defRPr>
      </a:lvl8pPr>
      <a:lvl9pPr marL="0" marR="0" indent="4388848" algn="r" defTabSz="1097212"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mazon Embe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 Id="rId5" Type="http://schemas.openxmlformats.org/officeDocument/2006/relationships/image" Target="../media/image55.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ordpress.org/plugins/amimoto-dashboard/" TargetMode="External"/><Relationship Id="rId2" Type="http://schemas.openxmlformats.org/officeDocument/2006/relationships/hyperlink" Target="https://aws.amazon.com/blogs/startups/how-to-accelerate-your-wordpress-site-with-amazon-cloudfront/" TargetMode="External"/><Relationship Id="rId1" Type="http://schemas.openxmlformats.org/officeDocument/2006/relationships/slideLayout" Target="../slideLayouts/slideLayout14.xml"/><Relationship Id="rId4" Type="http://schemas.openxmlformats.org/officeDocument/2006/relationships/hyperlink" Target="https://wordpress.org/plugins/wp-serverless-form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ordpress.org/plugins/wp-serverless-forms/" TargetMode="External"/><Relationship Id="rId2" Type="http://schemas.openxmlformats.org/officeDocument/2006/relationships/image" Target="../media/image60.png"/><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tif"/><Relationship Id="rId4" Type="http://schemas.openxmlformats.org/officeDocument/2006/relationships/image" Target="../media/image68.png"/><Relationship Id="rId9" Type="http://schemas.openxmlformats.org/officeDocument/2006/relationships/image" Target="../media/image73.png"/></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6.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8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tiff"/><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emf"/><Relationship Id="rId3" Type="http://schemas.openxmlformats.org/officeDocument/2006/relationships/image" Target="../media/image86.png"/><Relationship Id="rId7" Type="http://schemas.openxmlformats.org/officeDocument/2006/relationships/image" Target="../media/image88.png"/><Relationship Id="rId12" Type="http://schemas.openxmlformats.org/officeDocument/2006/relationships/image" Target="../media/image93.emf"/><Relationship Id="rId2" Type="http://schemas.openxmlformats.org/officeDocument/2006/relationships/notesSlide" Target="../notesSlides/notesSlide18.xml"/><Relationship Id="rId16" Type="http://schemas.openxmlformats.org/officeDocument/2006/relationships/image" Target="../media/image96.emf"/><Relationship Id="rId1" Type="http://schemas.openxmlformats.org/officeDocument/2006/relationships/slideLayout" Target="../slideLayouts/slideLayout6.xml"/><Relationship Id="rId6" Type="http://schemas.openxmlformats.org/officeDocument/2006/relationships/image" Target="../media/image87.png"/><Relationship Id="rId11" Type="http://schemas.openxmlformats.org/officeDocument/2006/relationships/image" Target="../media/image92.emf"/><Relationship Id="rId5" Type="http://schemas.openxmlformats.org/officeDocument/2006/relationships/image" Target="../media/image806.svg"/><Relationship Id="rId15" Type="http://schemas.openxmlformats.org/officeDocument/2006/relationships/image" Target="NULL"/><Relationship Id="rId10" Type="http://schemas.openxmlformats.org/officeDocument/2006/relationships/image" Target="../media/image91.emf"/><Relationship Id="rId9" Type="http://schemas.openxmlformats.org/officeDocument/2006/relationships/image" Target="../media/image90.emf"/><Relationship Id="rId14" Type="http://schemas.openxmlformats.org/officeDocument/2006/relationships/image" Target="../media/image9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serverless.com" TargetMode="External"/><Relationship Id="rId2" Type="http://schemas.openxmlformats.org/officeDocument/2006/relationships/image" Target="../media/image100.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hyperlink" Target="http://serverless.com" TargetMode="External"/><Relationship Id="rId2" Type="http://schemas.openxmlformats.org/officeDocument/2006/relationships/image" Target="../media/image101.png"/><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8" Type="http://schemas.openxmlformats.org/officeDocument/2006/relationships/hyperlink" Target="https://northstack.com/" TargetMode="External"/><Relationship Id="rId3" Type="http://schemas.openxmlformats.org/officeDocument/2006/relationships/hyperlink" Target="https://wordpress.org/plugins/amimoto-dashboard/" TargetMode="External"/><Relationship Id="rId7" Type="http://schemas.openxmlformats.org/officeDocument/2006/relationships/hyperlink" Target="https://www.getshifter.io/" TargetMode="External"/><Relationship Id="rId2" Type="http://schemas.openxmlformats.org/officeDocument/2006/relationships/hyperlink" Target="https://aws.amazon.com/blogs/startups/how-to-accelerate-your-wordpress-site-with-amazon-cloudfront/" TargetMode="External"/><Relationship Id="rId1" Type="http://schemas.openxmlformats.org/officeDocument/2006/relationships/slideLayout" Target="../slideLayouts/slideLayout14.xml"/><Relationship Id="rId6" Type="http://schemas.openxmlformats.org/officeDocument/2006/relationships/hyperlink" Target="https://support.getshifter.io/contact-forms/using-wp-serverless-forms-wordpress-plugin-with-basin" TargetMode="External"/><Relationship Id="rId5" Type="http://schemas.openxmlformats.org/officeDocument/2006/relationships/hyperlink" Target="https://wordpress.org/plugins/w3-total-cache/" TargetMode="External"/><Relationship Id="rId4" Type="http://schemas.openxmlformats.org/officeDocument/2006/relationships/hyperlink" Target="https://wordpress.org/plugins/wp-serverless-forms/" TargetMode="External"/><Relationship Id="rId9" Type="http://schemas.openxmlformats.org/officeDocument/2006/relationships/hyperlink" Target="https://d1.awsstatic.com/whitepapers/wordpress-best-practices-on-aws.pdf"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8" Type="http://schemas.openxmlformats.org/officeDocument/2006/relationships/image" Target="../media/image26.tiff"/><Relationship Id="rId13" Type="http://schemas.openxmlformats.org/officeDocument/2006/relationships/image" Target="../media/image31.tiff"/><Relationship Id="rId3" Type="http://schemas.openxmlformats.org/officeDocument/2006/relationships/image" Target="../media/image21.png"/><Relationship Id="rId7" Type="http://schemas.openxmlformats.org/officeDocument/2006/relationships/image" Target="../media/image25.tiff"/><Relationship Id="rId12" Type="http://schemas.openxmlformats.org/officeDocument/2006/relationships/image" Target="../media/image30.tiff"/><Relationship Id="rId2" Type="http://schemas.openxmlformats.org/officeDocument/2006/relationships/notesSlide" Target="../notesSlides/notesSlide6.xml"/><Relationship Id="rId16" Type="http://schemas.openxmlformats.org/officeDocument/2006/relationships/image" Target="../media/image34.png"/><Relationship Id="rId1" Type="http://schemas.openxmlformats.org/officeDocument/2006/relationships/slideLayout" Target="../slideLayouts/slideLayout23.xml"/><Relationship Id="rId6" Type="http://schemas.openxmlformats.org/officeDocument/2006/relationships/image" Target="../media/image24.tiff"/><Relationship Id="rId11" Type="http://schemas.openxmlformats.org/officeDocument/2006/relationships/image" Target="../media/image29.tiff"/><Relationship Id="rId5" Type="http://schemas.openxmlformats.org/officeDocument/2006/relationships/image" Target="../media/image23.png"/><Relationship Id="rId15" Type="http://schemas.openxmlformats.org/officeDocument/2006/relationships/image" Target="../media/image33.tiff"/><Relationship Id="rId10" Type="http://schemas.openxmlformats.org/officeDocument/2006/relationships/image" Target="../media/image28.tiff"/><Relationship Id="rId4" Type="http://schemas.openxmlformats.org/officeDocument/2006/relationships/image" Target="../media/image22.tiff"/><Relationship Id="rId9" Type="http://schemas.openxmlformats.org/officeDocument/2006/relationships/image" Target="../media/image27.tiff"/><Relationship Id="rId14" Type="http://schemas.openxmlformats.org/officeDocument/2006/relationships/image" Target="../media/image32.tiff"/></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7.xml"/><Relationship Id="rId16" Type="http://schemas.openxmlformats.org/officeDocument/2006/relationships/image" Target="../media/image48.png"/><Relationship Id="rId1" Type="http://schemas.openxmlformats.org/officeDocument/2006/relationships/slideLayout" Target="../slideLayouts/slideLayout23.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tiff"/><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a:t>
            </a:r>
            <a:r>
              <a:rPr lang="sr-Latn-RS" dirty="0" smtClean="0"/>
              <a:t>P</a:t>
            </a:r>
            <a:r>
              <a:rPr lang="en-US" dirty="0" err="1" smtClean="0"/>
              <a:t>ress</a:t>
            </a:r>
            <a:r>
              <a:rPr lang="en-US" dirty="0" smtClean="0"/>
              <a:t> on AWS: Be Global and Cloud-scale</a:t>
            </a:r>
            <a:endParaRPr lang="en-US" dirty="0"/>
          </a:p>
        </p:txBody>
      </p:sp>
      <p:sp>
        <p:nvSpPr>
          <p:cNvPr id="3" name="Text Placeholder 2"/>
          <p:cNvSpPr>
            <a:spLocks noGrp="1"/>
          </p:cNvSpPr>
          <p:nvPr>
            <p:ph type="body" sz="quarter" idx="1"/>
          </p:nvPr>
        </p:nvSpPr>
        <p:spPr/>
        <p:txBody>
          <a:bodyPr>
            <a:normAutofit/>
          </a:bodyPr>
          <a:lstStyle/>
          <a:p>
            <a:r>
              <a:rPr lang="en-US" dirty="0" smtClean="0"/>
              <a:t>Branislav Papulin</a:t>
            </a:r>
          </a:p>
          <a:p>
            <a:r>
              <a:rPr lang="en-US" dirty="0" smtClean="0"/>
              <a:t>Developer</a:t>
            </a:r>
          </a:p>
          <a:p>
            <a:r>
              <a:rPr lang="en-US" dirty="0" smtClean="0"/>
              <a:t>Novi Sad</a:t>
            </a:r>
            <a:endParaRPr lang="en-US" dirty="0"/>
          </a:p>
          <a:p>
            <a:endParaRPr lang="en-US" dirty="0"/>
          </a:p>
        </p:txBody>
      </p:sp>
      <p:sp>
        <p:nvSpPr>
          <p:cNvPr id="5" name="Text Placeholder 4"/>
          <p:cNvSpPr>
            <a:spLocks noGrp="1"/>
          </p:cNvSpPr>
          <p:nvPr>
            <p:ph type="body" sz="quarter" idx="14"/>
          </p:nvPr>
        </p:nvSpPr>
        <p:spPr/>
        <p:txBody>
          <a:bodyPr>
            <a:normAutofit fontScale="55000" lnSpcReduction="20000"/>
          </a:bodyPr>
          <a:lstStyle/>
          <a:p>
            <a:r>
              <a:rPr lang="en-US" dirty="0" smtClean="0"/>
              <a:t>Darko </a:t>
            </a:r>
            <a:r>
              <a:rPr lang="en-US" dirty="0" err="1"/>
              <a:t>Mesaro</a:t>
            </a:r>
            <a:r>
              <a:rPr lang="sr-Latn-RS" dirty="0"/>
              <a:t>š</a:t>
            </a:r>
          </a:p>
          <a:p>
            <a:r>
              <a:rPr lang="sr-Latn-RS" dirty="0"/>
              <a:t>Solutions Architect</a:t>
            </a:r>
          </a:p>
          <a:p>
            <a:r>
              <a:rPr lang="sr-Latn-RS" dirty="0"/>
              <a:t>Amazon Web Services</a:t>
            </a:r>
          </a:p>
          <a:p>
            <a:r>
              <a:rPr lang="en-US" dirty="0"/>
              <a:t>@</a:t>
            </a:r>
            <a:r>
              <a:rPr lang="en-US" dirty="0" err="1"/>
              <a:t>darkosubotica</a:t>
            </a:r>
            <a:endParaRPr lang="sr-Latn-RS" dirty="0"/>
          </a:p>
          <a:p>
            <a:endParaRPr lang="en-US" dirty="0"/>
          </a:p>
          <a:p>
            <a:endParaRPr lang="en-US" dirty="0"/>
          </a:p>
        </p:txBody>
      </p:sp>
    </p:spTree>
    <p:extLst>
      <p:ext uri="{BB962C8B-B14F-4D97-AF65-F5344CB8AC3E}">
        <p14:creationId xmlns:p14="http://schemas.microsoft.com/office/powerpoint/2010/main" val="30991222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sp>
        <p:nvSpPr>
          <p:cNvPr id="366" name="Komponente AWS Globalne Infrastrukture"/>
          <p:cNvSpPr txBox="1">
            <a:spLocks noGrp="1"/>
          </p:cNvSpPr>
          <p:nvPr>
            <p:ph type="title"/>
          </p:nvPr>
        </p:nvSpPr>
        <p:spPr>
          <a:prstGeom prst="rect">
            <a:avLst/>
          </a:prstGeom>
        </p:spPr>
        <p:txBody>
          <a:bodyPr/>
          <a:lstStyle/>
          <a:p>
            <a:r>
              <a:t>Komponente AWS Globalne Infrastrukture</a:t>
            </a:r>
          </a:p>
        </p:txBody>
      </p:sp>
      <p:grpSp>
        <p:nvGrpSpPr>
          <p:cNvPr id="369" name="Group 10"/>
          <p:cNvGrpSpPr/>
          <p:nvPr/>
        </p:nvGrpSpPr>
        <p:grpSpPr>
          <a:xfrm>
            <a:off x="534104" y="7437954"/>
            <a:ext cx="13627938" cy="321253"/>
            <a:chOff x="520874" y="-20926"/>
            <a:chExt cx="13627936" cy="321252"/>
          </a:xfrm>
        </p:grpSpPr>
        <p:sp>
          <p:nvSpPr>
            <p:cNvPr id="367" name="TextBox 11"/>
            <p:cNvSpPr txBox="1"/>
            <p:nvPr/>
          </p:nvSpPr>
          <p:spPr>
            <a:xfrm>
              <a:off x="520874" y="-1"/>
              <a:ext cx="3692929"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t>WordCamp Niš 2019</a:t>
              </a:r>
            </a:p>
          </p:txBody>
        </p:sp>
        <p:sp>
          <p:nvSpPr>
            <p:cNvPr id="368" name="Freeform: Shape 12"/>
            <p:cNvSpPr/>
            <p:nvPr/>
          </p:nvSpPr>
          <p:spPr>
            <a:xfrm>
              <a:off x="13613327" y="-20927"/>
              <a:ext cx="535485" cy="321254"/>
            </a:xfrm>
            <a:custGeom>
              <a:avLst/>
              <a:gdLst/>
              <a:ahLst/>
              <a:cxnLst>
                <a:cxn ang="0">
                  <a:pos x="wd2" y="hd2"/>
                </a:cxn>
                <a:cxn ang="5400000">
                  <a:pos x="wd2" y="hd2"/>
                </a:cxn>
                <a:cxn ang="10800000">
                  <a:pos x="wd2" y="hd2"/>
                </a:cxn>
                <a:cxn ang="16200000">
                  <a:pos x="wd2" y="hd2"/>
                </a:cxn>
              </a:cxnLst>
              <a:rect l="0" t="0" r="r" b="b"/>
              <a:pathLst>
                <a:path w="21293" h="21600" extrusionOk="0">
                  <a:moveTo>
                    <a:pt x="334" y="14285"/>
                  </a:moveTo>
                  <a:cubicBezTo>
                    <a:pt x="3324" y="17231"/>
                    <a:pt x="7040" y="18998"/>
                    <a:pt x="10872" y="18998"/>
                  </a:cubicBezTo>
                  <a:cubicBezTo>
                    <a:pt x="13456" y="18998"/>
                    <a:pt x="16301" y="18115"/>
                    <a:pt x="18914" y="16200"/>
                  </a:cubicBezTo>
                  <a:cubicBezTo>
                    <a:pt x="19321" y="15955"/>
                    <a:pt x="19640" y="16642"/>
                    <a:pt x="19263" y="17133"/>
                  </a:cubicBezTo>
                  <a:cubicBezTo>
                    <a:pt x="16940" y="20029"/>
                    <a:pt x="13543" y="21600"/>
                    <a:pt x="10640" y="21600"/>
                  </a:cubicBezTo>
                  <a:cubicBezTo>
                    <a:pt x="6575" y="21600"/>
                    <a:pt x="2888" y="19047"/>
                    <a:pt x="101" y="14825"/>
                  </a:cubicBezTo>
                  <a:cubicBezTo>
                    <a:pt x="-131" y="14482"/>
                    <a:pt x="72" y="14040"/>
                    <a:pt x="334" y="14285"/>
                  </a:cubicBezTo>
                  <a:close/>
                  <a:moveTo>
                    <a:pt x="19723" y="13494"/>
                  </a:moveTo>
                  <a:cubicBezTo>
                    <a:pt x="20467" y="13475"/>
                    <a:pt x="21077" y="13721"/>
                    <a:pt x="21208" y="13991"/>
                  </a:cubicBezTo>
                  <a:cubicBezTo>
                    <a:pt x="21469" y="14531"/>
                    <a:pt x="21150" y="18213"/>
                    <a:pt x="19901" y="19980"/>
                  </a:cubicBezTo>
                  <a:cubicBezTo>
                    <a:pt x="19698" y="20275"/>
                    <a:pt x="19524" y="20127"/>
                    <a:pt x="19611" y="19735"/>
                  </a:cubicBezTo>
                  <a:cubicBezTo>
                    <a:pt x="19901" y="18556"/>
                    <a:pt x="20540" y="15905"/>
                    <a:pt x="20221" y="15267"/>
                  </a:cubicBezTo>
                  <a:cubicBezTo>
                    <a:pt x="19930" y="14629"/>
                    <a:pt x="18246" y="14973"/>
                    <a:pt x="17492" y="15120"/>
                  </a:cubicBezTo>
                  <a:cubicBezTo>
                    <a:pt x="17259" y="15169"/>
                    <a:pt x="17230" y="14825"/>
                    <a:pt x="17433" y="14580"/>
                  </a:cubicBezTo>
                  <a:cubicBezTo>
                    <a:pt x="18101" y="13795"/>
                    <a:pt x="18979" y="13512"/>
                    <a:pt x="19723" y="13494"/>
                  </a:cubicBezTo>
                  <a:close/>
                  <a:moveTo>
                    <a:pt x="3527" y="6087"/>
                  </a:moveTo>
                  <a:cubicBezTo>
                    <a:pt x="3063" y="6087"/>
                    <a:pt x="2714" y="6235"/>
                    <a:pt x="2482" y="6578"/>
                  </a:cubicBezTo>
                  <a:cubicBezTo>
                    <a:pt x="2250" y="6922"/>
                    <a:pt x="2134" y="7364"/>
                    <a:pt x="2134" y="7953"/>
                  </a:cubicBezTo>
                  <a:cubicBezTo>
                    <a:pt x="2134" y="8493"/>
                    <a:pt x="2221" y="8935"/>
                    <a:pt x="2395" y="9229"/>
                  </a:cubicBezTo>
                  <a:cubicBezTo>
                    <a:pt x="2569" y="9475"/>
                    <a:pt x="2830" y="9622"/>
                    <a:pt x="3150" y="9622"/>
                  </a:cubicBezTo>
                  <a:cubicBezTo>
                    <a:pt x="3382" y="9622"/>
                    <a:pt x="3614" y="9573"/>
                    <a:pt x="3875" y="9425"/>
                  </a:cubicBezTo>
                  <a:cubicBezTo>
                    <a:pt x="4137" y="9278"/>
                    <a:pt x="4340" y="9033"/>
                    <a:pt x="4543" y="8640"/>
                  </a:cubicBezTo>
                  <a:cubicBezTo>
                    <a:pt x="4659" y="8395"/>
                    <a:pt x="4746" y="8149"/>
                    <a:pt x="4775" y="7855"/>
                  </a:cubicBezTo>
                  <a:cubicBezTo>
                    <a:pt x="4834" y="7560"/>
                    <a:pt x="4834" y="7216"/>
                    <a:pt x="4834" y="6824"/>
                  </a:cubicBezTo>
                  <a:lnTo>
                    <a:pt x="4834" y="6333"/>
                  </a:lnTo>
                  <a:cubicBezTo>
                    <a:pt x="4630" y="6235"/>
                    <a:pt x="4398" y="6185"/>
                    <a:pt x="4195" y="6136"/>
                  </a:cubicBezTo>
                  <a:cubicBezTo>
                    <a:pt x="3963" y="6087"/>
                    <a:pt x="3759" y="6087"/>
                    <a:pt x="3527" y="6087"/>
                  </a:cubicBezTo>
                  <a:close/>
                  <a:moveTo>
                    <a:pt x="6866" y="295"/>
                  </a:moveTo>
                  <a:lnTo>
                    <a:pt x="7563" y="295"/>
                  </a:lnTo>
                  <a:cubicBezTo>
                    <a:pt x="7708" y="295"/>
                    <a:pt x="7795" y="344"/>
                    <a:pt x="7853" y="393"/>
                  </a:cubicBezTo>
                  <a:cubicBezTo>
                    <a:pt x="7911" y="491"/>
                    <a:pt x="7940" y="638"/>
                    <a:pt x="7998" y="884"/>
                  </a:cubicBezTo>
                  <a:lnTo>
                    <a:pt x="9188" y="8787"/>
                  </a:lnTo>
                  <a:lnTo>
                    <a:pt x="10292" y="884"/>
                  </a:lnTo>
                  <a:cubicBezTo>
                    <a:pt x="10321" y="638"/>
                    <a:pt x="10379" y="491"/>
                    <a:pt x="10437" y="393"/>
                  </a:cubicBezTo>
                  <a:cubicBezTo>
                    <a:pt x="10495" y="295"/>
                    <a:pt x="10582" y="295"/>
                    <a:pt x="10727" y="295"/>
                  </a:cubicBezTo>
                  <a:lnTo>
                    <a:pt x="11308" y="295"/>
                  </a:lnTo>
                  <a:cubicBezTo>
                    <a:pt x="11453" y="295"/>
                    <a:pt x="11540" y="344"/>
                    <a:pt x="11598" y="393"/>
                  </a:cubicBezTo>
                  <a:cubicBezTo>
                    <a:pt x="11656" y="491"/>
                    <a:pt x="11714" y="638"/>
                    <a:pt x="11743" y="884"/>
                  </a:cubicBezTo>
                  <a:lnTo>
                    <a:pt x="12788" y="8935"/>
                  </a:lnTo>
                  <a:lnTo>
                    <a:pt x="14008" y="933"/>
                  </a:lnTo>
                  <a:cubicBezTo>
                    <a:pt x="14037" y="687"/>
                    <a:pt x="14095" y="540"/>
                    <a:pt x="14153" y="442"/>
                  </a:cubicBezTo>
                  <a:cubicBezTo>
                    <a:pt x="14211" y="344"/>
                    <a:pt x="14298" y="344"/>
                    <a:pt x="14443" y="344"/>
                  </a:cubicBezTo>
                  <a:lnTo>
                    <a:pt x="15111" y="344"/>
                  </a:lnTo>
                  <a:cubicBezTo>
                    <a:pt x="15227" y="344"/>
                    <a:pt x="15285" y="442"/>
                    <a:pt x="15285" y="638"/>
                  </a:cubicBezTo>
                  <a:cubicBezTo>
                    <a:pt x="15285" y="687"/>
                    <a:pt x="15285" y="736"/>
                    <a:pt x="15285" y="835"/>
                  </a:cubicBezTo>
                  <a:cubicBezTo>
                    <a:pt x="15285" y="884"/>
                    <a:pt x="15256" y="982"/>
                    <a:pt x="15227" y="1129"/>
                  </a:cubicBezTo>
                  <a:lnTo>
                    <a:pt x="13514" y="10407"/>
                  </a:lnTo>
                  <a:cubicBezTo>
                    <a:pt x="13485" y="10653"/>
                    <a:pt x="13427" y="10800"/>
                    <a:pt x="13369" y="10898"/>
                  </a:cubicBezTo>
                  <a:cubicBezTo>
                    <a:pt x="13311" y="10996"/>
                    <a:pt x="13224" y="10996"/>
                    <a:pt x="13108" y="10996"/>
                  </a:cubicBezTo>
                  <a:lnTo>
                    <a:pt x="12498" y="10996"/>
                  </a:lnTo>
                  <a:cubicBezTo>
                    <a:pt x="12353" y="10996"/>
                    <a:pt x="12266" y="10947"/>
                    <a:pt x="12208" y="10849"/>
                  </a:cubicBezTo>
                  <a:cubicBezTo>
                    <a:pt x="12150" y="10751"/>
                    <a:pt x="12092" y="10604"/>
                    <a:pt x="12063" y="10358"/>
                  </a:cubicBezTo>
                  <a:lnTo>
                    <a:pt x="10959" y="2651"/>
                  </a:lnTo>
                  <a:lnTo>
                    <a:pt x="9856" y="10358"/>
                  </a:lnTo>
                  <a:cubicBezTo>
                    <a:pt x="9827" y="10604"/>
                    <a:pt x="9769" y="10751"/>
                    <a:pt x="9711" y="10849"/>
                  </a:cubicBezTo>
                  <a:cubicBezTo>
                    <a:pt x="9653" y="10947"/>
                    <a:pt x="9566" y="10996"/>
                    <a:pt x="9421" y="10996"/>
                  </a:cubicBezTo>
                  <a:lnTo>
                    <a:pt x="8840" y="10996"/>
                  </a:lnTo>
                  <a:lnTo>
                    <a:pt x="8840" y="10947"/>
                  </a:lnTo>
                  <a:cubicBezTo>
                    <a:pt x="8724" y="10947"/>
                    <a:pt x="8637" y="10898"/>
                    <a:pt x="8579" y="10849"/>
                  </a:cubicBezTo>
                  <a:cubicBezTo>
                    <a:pt x="8521" y="10751"/>
                    <a:pt x="8463" y="10604"/>
                    <a:pt x="8433" y="10358"/>
                  </a:cubicBezTo>
                  <a:lnTo>
                    <a:pt x="6779" y="1080"/>
                  </a:lnTo>
                  <a:cubicBezTo>
                    <a:pt x="6692" y="835"/>
                    <a:pt x="6692" y="687"/>
                    <a:pt x="6692" y="589"/>
                  </a:cubicBezTo>
                  <a:cubicBezTo>
                    <a:pt x="6692" y="393"/>
                    <a:pt x="6750" y="295"/>
                    <a:pt x="6866" y="295"/>
                  </a:cubicBezTo>
                  <a:close/>
                  <a:moveTo>
                    <a:pt x="18188" y="49"/>
                  </a:moveTo>
                  <a:cubicBezTo>
                    <a:pt x="18334" y="49"/>
                    <a:pt x="18508" y="49"/>
                    <a:pt x="18653" y="98"/>
                  </a:cubicBezTo>
                  <a:cubicBezTo>
                    <a:pt x="18827" y="147"/>
                    <a:pt x="18972" y="196"/>
                    <a:pt x="19117" y="245"/>
                  </a:cubicBezTo>
                  <a:cubicBezTo>
                    <a:pt x="19263" y="295"/>
                    <a:pt x="19408" y="344"/>
                    <a:pt x="19524" y="442"/>
                  </a:cubicBezTo>
                  <a:cubicBezTo>
                    <a:pt x="19640" y="491"/>
                    <a:pt x="19756" y="589"/>
                    <a:pt x="19814" y="638"/>
                  </a:cubicBezTo>
                  <a:cubicBezTo>
                    <a:pt x="19901" y="736"/>
                    <a:pt x="19988" y="835"/>
                    <a:pt x="20017" y="933"/>
                  </a:cubicBezTo>
                  <a:cubicBezTo>
                    <a:pt x="20046" y="1031"/>
                    <a:pt x="20075" y="1178"/>
                    <a:pt x="20075" y="1325"/>
                  </a:cubicBezTo>
                  <a:lnTo>
                    <a:pt x="20075" y="1915"/>
                  </a:lnTo>
                  <a:cubicBezTo>
                    <a:pt x="20075" y="2160"/>
                    <a:pt x="20017" y="2307"/>
                    <a:pt x="19901" y="2307"/>
                  </a:cubicBezTo>
                  <a:cubicBezTo>
                    <a:pt x="19843" y="2307"/>
                    <a:pt x="19756" y="2258"/>
                    <a:pt x="19640" y="2160"/>
                  </a:cubicBezTo>
                  <a:cubicBezTo>
                    <a:pt x="19234" y="1865"/>
                    <a:pt x="18769" y="1718"/>
                    <a:pt x="18275" y="1718"/>
                  </a:cubicBezTo>
                  <a:cubicBezTo>
                    <a:pt x="17869" y="1718"/>
                    <a:pt x="17550" y="1816"/>
                    <a:pt x="17346" y="2062"/>
                  </a:cubicBezTo>
                  <a:cubicBezTo>
                    <a:pt x="17114" y="2307"/>
                    <a:pt x="16998" y="2651"/>
                    <a:pt x="16998" y="3142"/>
                  </a:cubicBezTo>
                  <a:cubicBezTo>
                    <a:pt x="16998" y="3485"/>
                    <a:pt x="17056" y="3780"/>
                    <a:pt x="17201" y="3976"/>
                  </a:cubicBezTo>
                  <a:cubicBezTo>
                    <a:pt x="17346" y="4222"/>
                    <a:pt x="17608" y="4418"/>
                    <a:pt x="17985" y="4615"/>
                  </a:cubicBezTo>
                  <a:lnTo>
                    <a:pt x="19001" y="5155"/>
                  </a:lnTo>
                  <a:cubicBezTo>
                    <a:pt x="19524" y="5449"/>
                    <a:pt x="19872" y="5842"/>
                    <a:pt x="20104" y="6284"/>
                  </a:cubicBezTo>
                  <a:cubicBezTo>
                    <a:pt x="20337" y="6775"/>
                    <a:pt x="20424" y="7315"/>
                    <a:pt x="20424" y="7953"/>
                  </a:cubicBezTo>
                  <a:cubicBezTo>
                    <a:pt x="20424" y="8493"/>
                    <a:pt x="20366" y="8935"/>
                    <a:pt x="20250" y="9327"/>
                  </a:cubicBezTo>
                  <a:cubicBezTo>
                    <a:pt x="20133" y="9720"/>
                    <a:pt x="19959" y="10113"/>
                    <a:pt x="19727" y="10407"/>
                  </a:cubicBezTo>
                  <a:cubicBezTo>
                    <a:pt x="19495" y="10702"/>
                    <a:pt x="19234" y="10947"/>
                    <a:pt x="18943" y="11095"/>
                  </a:cubicBezTo>
                  <a:cubicBezTo>
                    <a:pt x="18624" y="11193"/>
                    <a:pt x="18275" y="11242"/>
                    <a:pt x="17927" y="11242"/>
                  </a:cubicBezTo>
                  <a:cubicBezTo>
                    <a:pt x="17550" y="11242"/>
                    <a:pt x="17201" y="11193"/>
                    <a:pt x="16824" y="11045"/>
                  </a:cubicBezTo>
                  <a:cubicBezTo>
                    <a:pt x="16475" y="10898"/>
                    <a:pt x="16185" y="10751"/>
                    <a:pt x="16011" y="10555"/>
                  </a:cubicBezTo>
                  <a:cubicBezTo>
                    <a:pt x="15895" y="10456"/>
                    <a:pt x="15837" y="10309"/>
                    <a:pt x="15808" y="10211"/>
                  </a:cubicBezTo>
                  <a:cubicBezTo>
                    <a:pt x="15779" y="10113"/>
                    <a:pt x="15779" y="9965"/>
                    <a:pt x="15779" y="9867"/>
                  </a:cubicBezTo>
                  <a:lnTo>
                    <a:pt x="15779" y="9278"/>
                  </a:lnTo>
                  <a:cubicBezTo>
                    <a:pt x="15779" y="9033"/>
                    <a:pt x="15837" y="8885"/>
                    <a:pt x="15953" y="8885"/>
                  </a:cubicBezTo>
                  <a:cubicBezTo>
                    <a:pt x="15982" y="8885"/>
                    <a:pt x="16040" y="8885"/>
                    <a:pt x="16069" y="8935"/>
                  </a:cubicBezTo>
                  <a:cubicBezTo>
                    <a:pt x="16127" y="8984"/>
                    <a:pt x="16185" y="8984"/>
                    <a:pt x="16243" y="9082"/>
                  </a:cubicBezTo>
                  <a:cubicBezTo>
                    <a:pt x="16475" y="9278"/>
                    <a:pt x="16737" y="9425"/>
                    <a:pt x="17027" y="9524"/>
                  </a:cubicBezTo>
                  <a:cubicBezTo>
                    <a:pt x="17317" y="9622"/>
                    <a:pt x="17579" y="9671"/>
                    <a:pt x="17869" y="9671"/>
                  </a:cubicBezTo>
                  <a:cubicBezTo>
                    <a:pt x="18304" y="9671"/>
                    <a:pt x="18653" y="9524"/>
                    <a:pt x="18914" y="9278"/>
                  </a:cubicBezTo>
                  <a:cubicBezTo>
                    <a:pt x="19146" y="9033"/>
                    <a:pt x="19292" y="8640"/>
                    <a:pt x="19292" y="8149"/>
                  </a:cubicBezTo>
                  <a:cubicBezTo>
                    <a:pt x="19292" y="7805"/>
                    <a:pt x="19234" y="7511"/>
                    <a:pt x="19088" y="7315"/>
                  </a:cubicBezTo>
                  <a:cubicBezTo>
                    <a:pt x="18972" y="7069"/>
                    <a:pt x="18711" y="6873"/>
                    <a:pt x="18363" y="6676"/>
                  </a:cubicBezTo>
                  <a:lnTo>
                    <a:pt x="17346" y="6136"/>
                  </a:lnTo>
                  <a:cubicBezTo>
                    <a:pt x="16824" y="5842"/>
                    <a:pt x="16446" y="5449"/>
                    <a:pt x="16214" y="4909"/>
                  </a:cubicBezTo>
                  <a:cubicBezTo>
                    <a:pt x="15982" y="4369"/>
                    <a:pt x="15866" y="3780"/>
                    <a:pt x="15866" y="3191"/>
                  </a:cubicBezTo>
                  <a:cubicBezTo>
                    <a:pt x="15866" y="2700"/>
                    <a:pt x="15924" y="2258"/>
                    <a:pt x="16069" y="1865"/>
                  </a:cubicBezTo>
                  <a:cubicBezTo>
                    <a:pt x="16185" y="1473"/>
                    <a:pt x="16359" y="1129"/>
                    <a:pt x="16563" y="884"/>
                  </a:cubicBezTo>
                  <a:cubicBezTo>
                    <a:pt x="16766" y="589"/>
                    <a:pt x="17027" y="393"/>
                    <a:pt x="17288" y="245"/>
                  </a:cubicBezTo>
                  <a:cubicBezTo>
                    <a:pt x="17579" y="98"/>
                    <a:pt x="17869" y="49"/>
                    <a:pt x="18188" y="49"/>
                  </a:cubicBezTo>
                  <a:close/>
                  <a:moveTo>
                    <a:pt x="3614" y="0"/>
                  </a:moveTo>
                  <a:cubicBezTo>
                    <a:pt x="4456" y="0"/>
                    <a:pt x="5066" y="344"/>
                    <a:pt x="5472" y="982"/>
                  </a:cubicBezTo>
                  <a:cubicBezTo>
                    <a:pt x="5879" y="1620"/>
                    <a:pt x="6053" y="2602"/>
                    <a:pt x="6053" y="3927"/>
                  </a:cubicBezTo>
                  <a:lnTo>
                    <a:pt x="6053" y="7805"/>
                  </a:lnTo>
                  <a:lnTo>
                    <a:pt x="6024" y="7805"/>
                  </a:lnTo>
                  <a:cubicBezTo>
                    <a:pt x="6024" y="8247"/>
                    <a:pt x="6053" y="8591"/>
                    <a:pt x="6111" y="8885"/>
                  </a:cubicBezTo>
                  <a:cubicBezTo>
                    <a:pt x="6169" y="9131"/>
                    <a:pt x="6227" y="9425"/>
                    <a:pt x="6343" y="9720"/>
                  </a:cubicBezTo>
                  <a:cubicBezTo>
                    <a:pt x="6372" y="9818"/>
                    <a:pt x="6401" y="9916"/>
                    <a:pt x="6401" y="10015"/>
                  </a:cubicBezTo>
                  <a:cubicBezTo>
                    <a:pt x="6401" y="10162"/>
                    <a:pt x="6343" y="10260"/>
                    <a:pt x="6256" y="10358"/>
                  </a:cubicBezTo>
                  <a:lnTo>
                    <a:pt x="5821" y="10849"/>
                  </a:lnTo>
                  <a:cubicBezTo>
                    <a:pt x="5763" y="10898"/>
                    <a:pt x="5704" y="10947"/>
                    <a:pt x="5646" y="10947"/>
                  </a:cubicBezTo>
                  <a:cubicBezTo>
                    <a:pt x="5559" y="10947"/>
                    <a:pt x="5501" y="10898"/>
                    <a:pt x="5443" y="10800"/>
                  </a:cubicBezTo>
                  <a:cubicBezTo>
                    <a:pt x="5356" y="10653"/>
                    <a:pt x="5269" y="10456"/>
                    <a:pt x="5182" y="10260"/>
                  </a:cubicBezTo>
                  <a:cubicBezTo>
                    <a:pt x="5124" y="10064"/>
                    <a:pt x="5037" y="9818"/>
                    <a:pt x="4979" y="9573"/>
                  </a:cubicBezTo>
                  <a:cubicBezTo>
                    <a:pt x="4427" y="10653"/>
                    <a:pt x="3730" y="11242"/>
                    <a:pt x="2888" y="11242"/>
                  </a:cubicBezTo>
                  <a:cubicBezTo>
                    <a:pt x="2308" y="11242"/>
                    <a:pt x="1814" y="10947"/>
                    <a:pt x="1466" y="10407"/>
                  </a:cubicBezTo>
                  <a:cubicBezTo>
                    <a:pt x="1117" y="9818"/>
                    <a:pt x="943" y="9082"/>
                    <a:pt x="943" y="8100"/>
                  </a:cubicBezTo>
                  <a:cubicBezTo>
                    <a:pt x="943" y="7069"/>
                    <a:pt x="1146" y="6284"/>
                    <a:pt x="1582" y="5645"/>
                  </a:cubicBezTo>
                  <a:cubicBezTo>
                    <a:pt x="2017" y="5007"/>
                    <a:pt x="2598" y="4713"/>
                    <a:pt x="3324" y="4713"/>
                  </a:cubicBezTo>
                  <a:cubicBezTo>
                    <a:pt x="3556" y="4713"/>
                    <a:pt x="3817" y="4762"/>
                    <a:pt x="4079" y="4811"/>
                  </a:cubicBezTo>
                  <a:cubicBezTo>
                    <a:pt x="4340" y="4860"/>
                    <a:pt x="4601" y="4958"/>
                    <a:pt x="4892" y="5056"/>
                  </a:cubicBezTo>
                  <a:lnTo>
                    <a:pt x="4892" y="4173"/>
                  </a:lnTo>
                  <a:cubicBezTo>
                    <a:pt x="4892" y="3289"/>
                    <a:pt x="4775" y="2602"/>
                    <a:pt x="4543" y="2258"/>
                  </a:cubicBezTo>
                  <a:cubicBezTo>
                    <a:pt x="4311" y="1865"/>
                    <a:pt x="3934" y="1718"/>
                    <a:pt x="3382" y="1718"/>
                  </a:cubicBezTo>
                  <a:cubicBezTo>
                    <a:pt x="3121" y="1718"/>
                    <a:pt x="2888" y="1767"/>
                    <a:pt x="2627" y="1865"/>
                  </a:cubicBezTo>
                  <a:cubicBezTo>
                    <a:pt x="2366" y="1964"/>
                    <a:pt x="2104" y="2111"/>
                    <a:pt x="1872" y="2258"/>
                  </a:cubicBezTo>
                  <a:cubicBezTo>
                    <a:pt x="1756" y="2356"/>
                    <a:pt x="1669" y="2405"/>
                    <a:pt x="1611" y="2405"/>
                  </a:cubicBezTo>
                  <a:cubicBezTo>
                    <a:pt x="1553" y="2405"/>
                    <a:pt x="1524" y="2455"/>
                    <a:pt x="1495" y="2455"/>
                  </a:cubicBezTo>
                  <a:cubicBezTo>
                    <a:pt x="1408" y="2455"/>
                    <a:pt x="1350" y="2307"/>
                    <a:pt x="1350" y="2062"/>
                  </a:cubicBezTo>
                  <a:lnTo>
                    <a:pt x="1350" y="1473"/>
                  </a:lnTo>
                  <a:cubicBezTo>
                    <a:pt x="1350" y="1276"/>
                    <a:pt x="1379" y="1129"/>
                    <a:pt x="1408" y="1031"/>
                  </a:cubicBezTo>
                  <a:cubicBezTo>
                    <a:pt x="1437" y="933"/>
                    <a:pt x="1495" y="884"/>
                    <a:pt x="1611" y="785"/>
                  </a:cubicBezTo>
                  <a:cubicBezTo>
                    <a:pt x="1872" y="589"/>
                    <a:pt x="2163" y="393"/>
                    <a:pt x="2511" y="245"/>
                  </a:cubicBezTo>
                  <a:cubicBezTo>
                    <a:pt x="2859" y="98"/>
                    <a:pt x="3237" y="0"/>
                    <a:pt x="3614" y="0"/>
                  </a:cubicBezTo>
                  <a:close/>
                </a:path>
              </a:pathLst>
            </a:custGeom>
            <a:solidFill>
              <a:srgbClr val="FFFFFF"/>
            </a:solidFill>
            <a:ln w="12700" cap="flat">
              <a:noFill/>
              <a:miter lim="400000"/>
            </a:ln>
            <a:effectLst/>
          </p:spPr>
          <p:txBody>
            <a:bodyPr wrap="square" lIns="146304" tIns="146304" rIns="146304" bIns="146304" numCol="1" anchor="ctr">
              <a:noAutofit/>
            </a:bodyPr>
            <a:lstStyle/>
            <a:p>
              <a:pPr>
                <a:defRPr>
                  <a:solidFill>
                    <a:srgbClr val="FFFFFF"/>
                  </a:solidFill>
                </a:defRPr>
              </a:pPr>
              <a:endParaRPr/>
            </a:p>
          </p:txBody>
        </p:sp>
      </p:grpSp>
      <p:pic>
        <p:nvPicPr>
          <p:cNvPr id="370" name="AWS-Global-Infrastructure-Component.png" descr="AWS-Global-Infrastructure-Component.png"/>
          <p:cNvPicPr>
            <a:picLocks noChangeAspect="1"/>
          </p:cNvPicPr>
          <p:nvPr/>
        </p:nvPicPr>
        <p:blipFill>
          <a:blip r:embed="rId2">
            <a:extLst/>
          </a:blip>
          <a:stretch>
            <a:fillRect/>
          </a:stretch>
        </p:blipFill>
        <p:spPr>
          <a:xfrm>
            <a:off x="4670717" y="1509643"/>
            <a:ext cx="8690579" cy="5591679"/>
          </a:xfrm>
          <a:prstGeom prst="rect">
            <a:avLst/>
          </a:prstGeom>
          <a:ln w="12700">
            <a:miter lim="400000"/>
          </a:ln>
        </p:spPr>
      </p:pic>
      <p:sp>
        <p:nvSpPr>
          <p:cNvPr id="371" name="Regioni…"/>
          <p:cNvSpPr txBox="1">
            <a:spLocks noGrp="1"/>
          </p:cNvSpPr>
          <p:nvPr>
            <p:ph type="body" sz="half" idx="4294967295"/>
          </p:nvPr>
        </p:nvSpPr>
        <p:spPr>
          <a:xfrm>
            <a:off x="443347" y="2072131"/>
            <a:ext cx="6789760" cy="3730254"/>
          </a:xfrm>
          <a:prstGeom prst="rect">
            <a:avLst/>
          </a:prstGeom>
        </p:spPr>
        <p:txBody>
          <a:bodyPr>
            <a:normAutofit/>
          </a:bodyPr>
          <a:lstStyle/>
          <a:p>
            <a:pPr marL="457200" indent="-457200">
              <a:spcBef>
                <a:spcPts val="600"/>
              </a:spcBef>
              <a:buSzPct val="90000"/>
              <a:buFont typeface="Arial"/>
              <a:buChar char="•"/>
              <a:defRPr sz="2800"/>
            </a:pPr>
            <a:r>
              <a:t>Regioni</a:t>
            </a:r>
          </a:p>
          <a:p>
            <a:pPr marL="457200" indent="-457200">
              <a:spcBef>
                <a:spcPts val="600"/>
              </a:spcBef>
              <a:buSzPct val="90000"/>
              <a:buFont typeface="Arial"/>
              <a:buChar char="•"/>
              <a:defRPr sz="2800"/>
            </a:pPr>
            <a:r>
              <a:t>Availability zone</a:t>
            </a:r>
          </a:p>
          <a:p>
            <a:pPr marL="457200" indent="-457200">
              <a:spcBef>
                <a:spcPts val="600"/>
              </a:spcBef>
              <a:buSzPct val="90000"/>
              <a:buFont typeface="Arial"/>
              <a:buChar char="•"/>
              <a:defRPr sz="2800"/>
            </a:pPr>
            <a:r>
              <a:t>Data Centeri</a:t>
            </a:r>
          </a:p>
          <a:p>
            <a:pPr marL="457200" indent="-457200">
              <a:spcBef>
                <a:spcPts val="600"/>
              </a:spcBef>
              <a:buSzPct val="90000"/>
              <a:buFont typeface="Arial"/>
              <a:buChar char="•"/>
              <a:defRPr sz="2800"/>
            </a:pPr>
            <a:r>
              <a:t>Points of Presence</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370"/>
                                        </p:tgtEl>
                                        <p:attrNameLst>
                                          <p:attrName>style.visibility</p:attrName>
                                        </p:attrNameLst>
                                      </p:cBhvr>
                                      <p:to>
                                        <p:strVal val="visible"/>
                                      </p:to>
                                    </p:set>
                                    <p:anim calcmode="lin" valueType="num">
                                      <p:cBhvr>
                                        <p:cTn id="7" dur="2500" fill="hold"/>
                                        <p:tgtEl>
                                          <p:spTgt spid="370"/>
                                        </p:tgtEl>
                                        <p:attrNameLst>
                                          <p:attrName>ppt_w</p:attrName>
                                        </p:attrNameLst>
                                      </p:cBhvr>
                                      <p:tavLst>
                                        <p:tav tm="0">
                                          <p:val>
                                            <p:fltVal val="0"/>
                                          </p:val>
                                        </p:tav>
                                        <p:tav tm="100000">
                                          <p:val>
                                            <p:strVal val="#ppt_w"/>
                                          </p:val>
                                        </p:tav>
                                      </p:tavLst>
                                    </p:anim>
                                    <p:anim calcmode="lin" valueType="num">
                                      <p:cBhvr>
                                        <p:cTn id="8" dur="2500" fill="hold"/>
                                        <p:tgtEl>
                                          <p:spTgt spid="3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 name="Screen Shot 2019-05-13 at 4.53.16 PM.png" descr="Screen Shot 2019-05-13 at 4.53.16 PM.png"/>
          <p:cNvPicPr>
            <a:picLocks noChangeAspect="1"/>
          </p:cNvPicPr>
          <p:nvPr/>
        </p:nvPicPr>
        <p:blipFill>
          <a:blip r:embed="rId2">
            <a:extLst/>
          </a:blip>
          <a:stretch>
            <a:fillRect/>
          </a:stretch>
        </p:blipFill>
        <p:spPr>
          <a:xfrm>
            <a:off x="-305084" y="-123011"/>
            <a:ext cx="15240568" cy="8475623"/>
          </a:xfrm>
          <a:prstGeom prst="rect">
            <a:avLst/>
          </a:prstGeom>
          <a:ln w="12700">
            <a:miter lim="400000"/>
          </a:ln>
        </p:spPr>
      </p:pic>
      <p:sp>
        <p:nvSpPr>
          <p:cNvPr id="374"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sp>
        <p:nvSpPr>
          <p:cNvPr id="375" name="AWS Regioni"/>
          <p:cNvSpPr txBox="1">
            <a:spLocks noGrp="1"/>
          </p:cNvSpPr>
          <p:nvPr>
            <p:ph type="title"/>
          </p:nvPr>
        </p:nvSpPr>
        <p:spPr>
          <a:prstGeom prst="rect">
            <a:avLst/>
          </a:prstGeom>
        </p:spPr>
        <p:txBody>
          <a:bodyPr/>
          <a:lstStyle/>
          <a:p>
            <a:r>
              <a:t>AWS Regioni</a:t>
            </a:r>
          </a:p>
        </p:txBody>
      </p:sp>
      <p:grpSp>
        <p:nvGrpSpPr>
          <p:cNvPr id="378" name="Group 10"/>
          <p:cNvGrpSpPr/>
          <p:nvPr/>
        </p:nvGrpSpPr>
        <p:grpSpPr>
          <a:xfrm>
            <a:off x="534104" y="7437954"/>
            <a:ext cx="13627938" cy="321253"/>
            <a:chOff x="520874" y="-20926"/>
            <a:chExt cx="13627936" cy="321252"/>
          </a:xfrm>
        </p:grpSpPr>
        <p:sp>
          <p:nvSpPr>
            <p:cNvPr id="376" name="TextBox 11"/>
            <p:cNvSpPr txBox="1"/>
            <p:nvPr/>
          </p:nvSpPr>
          <p:spPr>
            <a:xfrm>
              <a:off x="520874" y="-1"/>
              <a:ext cx="3692929"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t>WordCamp Niš 2019</a:t>
              </a:r>
            </a:p>
          </p:txBody>
        </p:sp>
        <p:sp>
          <p:nvSpPr>
            <p:cNvPr id="377" name="Freeform: Shape 12"/>
            <p:cNvSpPr/>
            <p:nvPr/>
          </p:nvSpPr>
          <p:spPr>
            <a:xfrm>
              <a:off x="13613327" y="-20927"/>
              <a:ext cx="535485" cy="321254"/>
            </a:xfrm>
            <a:custGeom>
              <a:avLst/>
              <a:gdLst/>
              <a:ahLst/>
              <a:cxnLst>
                <a:cxn ang="0">
                  <a:pos x="wd2" y="hd2"/>
                </a:cxn>
                <a:cxn ang="5400000">
                  <a:pos x="wd2" y="hd2"/>
                </a:cxn>
                <a:cxn ang="10800000">
                  <a:pos x="wd2" y="hd2"/>
                </a:cxn>
                <a:cxn ang="16200000">
                  <a:pos x="wd2" y="hd2"/>
                </a:cxn>
              </a:cxnLst>
              <a:rect l="0" t="0" r="r" b="b"/>
              <a:pathLst>
                <a:path w="21293" h="21600" extrusionOk="0">
                  <a:moveTo>
                    <a:pt x="334" y="14285"/>
                  </a:moveTo>
                  <a:cubicBezTo>
                    <a:pt x="3324" y="17231"/>
                    <a:pt x="7040" y="18998"/>
                    <a:pt x="10872" y="18998"/>
                  </a:cubicBezTo>
                  <a:cubicBezTo>
                    <a:pt x="13456" y="18998"/>
                    <a:pt x="16301" y="18115"/>
                    <a:pt x="18914" y="16200"/>
                  </a:cubicBezTo>
                  <a:cubicBezTo>
                    <a:pt x="19321" y="15955"/>
                    <a:pt x="19640" y="16642"/>
                    <a:pt x="19263" y="17133"/>
                  </a:cubicBezTo>
                  <a:cubicBezTo>
                    <a:pt x="16940" y="20029"/>
                    <a:pt x="13543" y="21600"/>
                    <a:pt x="10640" y="21600"/>
                  </a:cubicBezTo>
                  <a:cubicBezTo>
                    <a:pt x="6575" y="21600"/>
                    <a:pt x="2888" y="19047"/>
                    <a:pt x="101" y="14825"/>
                  </a:cubicBezTo>
                  <a:cubicBezTo>
                    <a:pt x="-131" y="14482"/>
                    <a:pt x="72" y="14040"/>
                    <a:pt x="334" y="14285"/>
                  </a:cubicBezTo>
                  <a:close/>
                  <a:moveTo>
                    <a:pt x="19723" y="13494"/>
                  </a:moveTo>
                  <a:cubicBezTo>
                    <a:pt x="20467" y="13475"/>
                    <a:pt x="21077" y="13721"/>
                    <a:pt x="21208" y="13991"/>
                  </a:cubicBezTo>
                  <a:cubicBezTo>
                    <a:pt x="21469" y="14531"/>
                    <a:pt x="21150" y="18213"/>
                    <a:pt x="19901" y="19980"/>
                  </a:cubicBezTo>
                  <a:cubicBezTo>
                    <a:pt x="19698" y="20275"/>
                    <a:pt x="19524" y="20127"/>
                    <a:pt x="19611" y="19735"/>
                  </a:cubicBezTo>
                  <a:cubicBezTo>
                    <a:pt x="19901" y="18556"/>
                    <a:pt x="20540" y="15905"/>
                    <a:pt x="20221" y="15267"/>
                  </a:cubicBezTo>
                  <a:cubicBezTo>
                    <a:pt x="19930" y="14629"/>
                    <a:pt x="18246" y="14973"/>
                    <a:pt x="17492" y="15120"/>
                  </a:cubicBezTo>
                  <a:cubicBezTo>
                    <a:pt x="17259" y="15169"/>
                    <a:pt x="17230" y="14825"/>
                    <a:pt x="17433" y="14580"/>
                  </a:cubicBezTo>
                  <a:cubicBezTo>
                    <a:pt x="18101" y="13795"/>
                    <a:pt x="18979" y="13512"/>
                    <a:pt x="19723" y="13494"/>
                  </a:cubicBezTo>
                  <a:close/>
                  <a:moveTo>
                    <a:pt x="3527" y="6087"/>
                  </a:moveTo>
                  <a:cubicBezTo>
                    <a:pt x="3063" y="6087"/>
                    <a:pt x="2714" y="6235"/>
                    <a:pt x="2482" y="6578"/>
                  </a:cubicBezTo>
                  <a:cubicBezTo>
                    <a:pt x="2250" y="6922"/>
                    <a:pt x="2134" y="7364"/>
                    <a:pt x="2134" y="7953"/>
                  </a:cubicBezTo>
                  <a:cubicBezTo>
                    <a:pt x="2134" y="8493"/>
                    <a:pt x="2221" y="8935"/>
                    <a:pt x="2395" y="9229"/>
                  </a:cubicBezTo>
                  <a:cubicBezTo>
                    <a:pt x="2569" y="9475"/>
                    <a:pt x="2830" y="9622"/>
                    <a:pt x="3150" y="9622"/>
                  </a:cubicBezTo>
                  <a:cubicBezTo>
                    <a:pt x="3382" y="9622"/>
                    <a:pt x="3614" y="9573"/>
                    <a:pt x="3875" y="9425"/>
                  </a:cubicBezTo>
                  <a:cubicBezTo>
                    <a:pt x="4137" y="9278"/>
                    <a:pt x="4340" y="9033"/>
                    <a:pt x="4543" y="8640"/>
                  </a:cubicBezTo>
                  <a:cubicBezTo>
                    <a:pt x="4659" y="8395"/>
                    <a:pt x="4746" y="8149"/>
                    <a:pt x="4775" y="7855"/>
                  </a:cubicBezTo>
                  <a:cubicBezTo>
                    <a:pt x="4834" y="7560"/>
                    <a:pt x="4834" y="7216"/>
                    <a:pt x="4834" y="6824"/>
                  </a:cubicBezTo>
                  <a:lnTo>
                    <a:pt x="4834" y="6333"/>
                  </a:lnTo>
                  <a:cubicBezTo>
                    <a:pt x="4630" y="6235"/>
                    <a:pt x="4398" y="6185"/>
                    <a:pt x="4195" y="6136"/>
                  </a:cubicBezTo>
                  <a:cubicBezTo>
                    <a:pt x="3963" y="6087"/>
                    <a:pt x="3759" y="6087"/>
                    <a:pt x="3527" y="6087"/>
                  </a:cubicBezTo>
                  <a:close/>
                  <a:moveTo>
                    <a:pt x="6866" y="295"/>
                  </a:moveTo>
                  <a:lnTo>
                    <a:pt x="7563" y="295"/>
                  </a:lnTo>
                  <a:cubicBezTo>
                    <a:pt x="7708" y="295"/>
                    <a:pt x="7795" y="344"/>
                    <a:pt x="7853" y="393"/>
                  </a:cubicBezTo>
                  <a:cubicBezTo>
                    <a:pt x="7911" y="491"/>
                    <a:pt x="7940" y="638"/>
                    <a:pt x="7998" y="884"/>
                  </a:cubicBezTo>
                  <a:lnTo>
                    <a:pt x="9188" y="8787"/>
                  </a:lnTo>
                  <a:lnTo>
                    <a:pt x="10292" y="884"/>
                  </a:lnTo>
                  <a:cubicBezTo>
                    <a:pt x="10321" y="638"/>
                    <a:pt x="10379" y="491"/>
                    <a:pt x="10437" y="393"/>
                  </a:cubicBezTo>
                  <a:cubicBezTo>
                    <a:pt x="10495" y="295"/>
                    <a:pt x="10582" y="295"/>
                    <a:pt x="10727" y="295"/>
                  </a:cubicBezTo>
                  <a:lnTo>
                    <a:pt x="11308" y="295"/>
                  </a:lnTo>
                  <a:cubicBezTo>
                    <a:pt x="11453" y="295"/>
                    <a:pt x="11540" y="344"/>
                    <a:pt x="11598" y="393"/>
                  </a:cubicBezTo>
                  <a:cubicBezTo>
                    <a:pt x="11656" y="491"/>
                    <a:pt x="11714" y="638"/>
                    <a:pt x="11743" y="884"/>
                  </a:cubicBezTo>
                  <a:lnTo>
                    <a:pt x="12788" y="8935"/>
                  </a:lnTo>
                  <a:lnTo>
                    <a:pt x="14008" y="933"/>
                  </a:lnTo>
                  <a:cubicBezTo>
                    <a:pt x="14037" y="687"/>
                    <a:pt x="14095" y="540"/>
                    <a:pt x="14153" y="442"/>
                  </a:cubicBezTo>
                  <a:cubicBezTo>
                    <a:pt x="14211" y="344"/>
                    <a:pt x="14298" y="344"/>
                    <a:pt x="14443" y="344"/>
                  </a:cubicBezTo>
                  <a:lnTo>
                    <a:pt x="15111" y="344"/>
                  </a:lnTo>
                  <a:cubicBezTo>
                    <a:pt x="15227" y="344"/>
                    <a:pt x="15285" y="442"/>
                    <a:pt x="15285" y="638"/>
                  </a:cubicBezTo>
                  <a:cubicBezTo>
                    <a:pt x="15285" y="687"/>
                    <a:pt x="15285" y="736"/>
                    <a:pt x="15285" y="835"/>
                  </a:cubicBezTo>
                  <a:cubicBezTo>
                    <a:pt x="15285" y="884"/>
                    <a:pt x="15256" y="982"/>
                    <a:pt x="15227" y="1129"/>
                  </a:cubicBezTo>
                  <a:lnTo>
                    <a:pt x="13514" y="10407"/>
                  </a:lnTo>
                  <a:cubicBezTo>
                    <a:pt x="13485" y="10653"/>
                    <a:pt x="13427" y="10800"/>
                    <a:pt x="13369" y="10898"/>
                  </a:cubicBezTo>
                  <a:cubicBezTo>
                    <a:pt x="13311" y="10996"/>
                    <a:pt x="13224" y="10996"/>
                    <a:pt x="13108" y="10996"/>
                  </a:cubicBezTo>
                  <a:lnTo>
                    <a:pt x="12498" y="10996"/>
                  </a:lnTo>
                  <a:cubicBezTo>
                    <a:pt x="12353" y="10996"/>
                    <a:pt x="12266" y="10947"/>
                    <a:pt x="12208" y="10849"/>
                  </a:cubicBezTo>
                  <a:cubicBezTo>
                    <a:pt x="12150" y="10751"/>
                    <a:pt x="12092" y="10604"/>
                    <a:pt x="12063" y="10358"/>
                  </a:cubicBezTo>
                  <a:lnTo>
                    <a:pt x="10959" y="2651"/>
                  </a:lnTo>
                  <a:lnTo>
                    <a:pt x="9856" y="10358"/>
                  </a:lnTo>
                  <a:cubicBezTo>
                    <a:pt x="9827" y="10604"/>
                    <a:pt x="9769" y="10751"/>
                    <a:pt x="9711" y="10849"/>
                  </a:cubicBezTo>
                  <a:cubicBezTo>
                    <a:pt x="9653" y="10947"/>
                    <a:pt x="9566" y="10996"/>
                    <a:pt x="9421" y="10996"/>
                  </a:cubicBezTo>
                  <a:lnTo>
                    <a:pt x="8840" y="10996"/>
                  </a:lnTo>
                  <a:lnTo>
                    <a:pt x="8840" y="10947"/>
                  </a:lnTo>
                  <a:cubicBezTo>
                    <a:pt x="8724" y="10947"/>
                    <a:pt x="8637" y="10898"/>
                    <a:pt x="8579" y="10849"/>
                  </a:cubicBezTo>
                  <a:cubicBezTo>
                    <a:pt x="8521" y="10751"/>
                    <a:pt x="8463" y="10604"/>
                    <a:pt x="8433" y="10358"/>
                  </a:cubicBezTo>
                  <a:lnTo>
                    <a:pt x="6779" y="1080"/>
                  </a:lnTo>
                  <a:cubicBezTo>
                    <a:pt x="6692" y="835"/>
                    <a:pt x="6692" y="687"/>
                    <a:pt x="6692" y="589"/>
                  </a:cubicBezTo>
                  <a:cubicBezTo>
                    <a:pt x="6692" y="393"/>
                    <a:pt x="6750" y="295"/>
                    <a:pt x="6866" y="295"/>
                  </a:cubicBezTo>
                  <a:close/>
                  <a:moveTo>
                    <a:pt x="18188" y="49"/>
                  </a:moveTo>
                  <a:cubicBezTo>
                    <a:pt x="18334" y="49"/>
                    <a:pt x="18508" y="49"/>
                    <a:pt x="18653" y="98"/>
                  </a:cubicBezTo>
                  <a:cubicBezTo>
                    <a:pt x="18827" y="147"/>
                    <a:pt x="18972" y="196"/>
                    <a:pt x="19117" y="245"/>
                  </a:cubicBezTo>
                  <a:cubicBezTo>
                    <a:pt x="19263" y="295"/>
                    <a:pt x="19408" y="344"/>
                    <a:pt x="19524" y="442"/>
                  </a:cubicBezTo>
                  <a:cubicBezTo>
                    <a:pt x="19640" y="491"/>
                    <a:pt x="19756" y="589"/>
                    <a:pt x="19814" y="638"/>
                  </a:cubicBezTo>
                  <a:cubicBezTo>
                    <a:pt x="19901" y="736"/>
                    <a:pt x="19988" y="835"/>
                    <a:pt x="20017" y="933"/>
                  </a:cubicBezTo>
                  <a:cubicBezTo>
                    <a:pt x="20046" y="1031"/>
                    <a:pt x="20075" y="1178"/>
                    <a:pt x="20075" y="1325"/>
                  </a:cubicBezTo>
                  <a:lnTo>
                    <a:pt x="20075" y="1915"/>
                  </a:lnTo>
                  <a:cubicBezTo>
                    <a:pt x="20075" y="2160"/>
                    <a:pt x="20017" y="2307"/>
                    <a:pt x="19901" y="2307"/>
                  </a:cubicBezTo>
                  <a:cubicBezTo>
                    <a:pt x="19843" y="2307"/>
                    <a:pt x="19756" y="2258"/>
                    <a:pt x="19640" y="2160"/>
                  </a:cubicBezTo>
                  <a:cubicBezTo>
                    <a:pt x="19234" y="1865"/>
                    <a:pt x="18769" y="1718"/>
                    <a:pt x="18275" y="1718"/>
                  </a:cubicBezTo>
                  <a:cubicBezTo>
                    <a:pt x="17869" y="1718"/>
                    <a:pt x="17550" y="1816"/>
                    <a:pt x="17346" y="2062"/>
                  </a:cubicBezTo>
                  <a:cubicBezTo>
                    <a:pt x="17114" y="2307"/>
                    <a:pt x="16998" y="2651"/>
                    <a:pt x="16998" y="3142"/>
                  </a:cubicBezTo>
                  <a:cubicBezTo>
                    <a:pt x="16998" y="3485"/>
                    <a:pt x="17056" y="3780"/>
                    <a:pt x="17201" y="3976"/>
                  </a:cubicBezTo>
                  <a:cubicBezTo>
                    <a:pt x="17346" y="4222"/>
                    <a:pt x="17608" y="4418"/>
                    <a:pt x="17985" y="4615"/>
                  </a:cubicBezTo>
                  <a:lnTo>
                    <a:pt x="19001" y="5155"/>
                  </a:lnTo>
                  <a:cubicBezTo>
                    <a:pt x="19524" y="5449"/>
                    <a:pt x="19872" y="5842"/>
                    <a:pt x="20104" y="6284"/>
                  </a:cubicBezTo>
                  <a:cubicBezTo>
                    <a:pt x="20337" y="6775"/>
                    <a:pt x="20424" y="7315"/>
                    <a:pt x="20424" y="7953"/>
                  </a:cubicBezTo>
                  <a:cubicBezTo>
                    <a:pt x="20424" y="8493"/>
                    <a:pt x="20366" y="8935"/>
                    <a:pt x="20250" y="9327"/>
                  </a:cubicBezTo>
                  <a:cubicBezTo>
                    <a:pt x="20133" y="9720"/>
                    <a:pt x="19959" y="10113"/>
                    <a:pt x="19727" y="10407"/>
                  </a:cubicBezTo>
                  <a:cubicBezTo>
                    <a:pt x="19495" y="10702"/>
                    <a:pt x="19234" y="10947"/>
                    <a:pt x="18943" y="11095"/>
                  </a:cubicBezTo>
                  <a:cubicBezTo>
                    <a:pt x="18624" y="11193"/>
                    <a:pt x="18275" y="11242"/>
                    <a:pt x="17927" y="11242"/>
                  </a:cubicBezTo>
                  <a:cubicBezTo>
                    <a:pt x="17550" y="11242"/>
                    <a:pt x="17201" y="11193"/>
                    <a:pt x="16824" y="11045"/>
                  </a:cubicBezTo>
                  <a:cubicBezTo>
                    <a:pt x="16475" y="10898"/>
                    <a:pt x="16185" y="10751"/>
                    <a:pt x="16011" y="10555"/>
                  </a:cubicBezTo>
                  <a:cubicBezTo>
                    <a:pt x="15895" y="10456"/>
                    <a:pt x="15837" y="10309"/>
                    <a:pt x="15808" y="10211"/>
                  </a:cubicBezTo>
                  <a:cubicBezTo>
                    <a:pt x="15779" y="10113"/>
                    <a:pt x="15779" y="9965"/>
                    <a:pt x="15779" y="9867"/>
                  </a:cubicBezTo>
                  <a:lnTo>
                    <a:pt x="15779" y="9278"/>
                  </a:lnTo>
                  <a:cubicBezTo>
                    <a:pt x="15779" y="9033"/>
                    <a:pt x="15837" y="8885"/>
                    <a:pt x="15953" y="8885"/>
                  </a:cubicBezTo>
                  <a:cubicBezTo>
                    <a:pt x="15982" y="8885"/>
                    <a:pt x="16040" y="8885"/>
                    <a:pt x="16069" y="8935"/>
                  </a:cubicBezTo>
                  <a:cubicBezTo>
                    <a:pt x="16127" y="8984"/>
                    <a:pt x="16185" y="8984"/>
                    <a:pt x="16243" y="9082"/>
                  </a:cubicBezTo>
                  <a:cubicBezTo>
                    <a:pt x="16475" y="9278"/>
                    <a:pt x="16737" y="9425"/>
                    <a:pt x="17027" y="9524"/>
                  </a:cubicBezTo>
                  <a:cubicBezTo>
                    <a:pt x="17317" y="9622"/>
                    <a:pt x="17579" y="9671"/>
                    <a:pt x="17869" y="9671"/>
                  </a:cubicBezTo>
                  <a:cubicBezTo>
                    <a:pt x="18304" y="9671"/>
                    <a:pt x="18653" y="9524"/>
                    <a:pt x="18914" y="9278"/>
                  </a:cubicBezTo>
                  <a:cubicBezTo>
                    <a:pt x="19146" y="9033"/>
                    <a:pt x="19292" y="8640"/>
                    <a:pt x="19292" y="8149"/>
                  </a:cubicBezTo>
                  <a:cubicBezTo>
                    <a:pt x="19292" y="7805"/>
                    <a:pt x="19234" y="7511"/>
                    <a:pt x="19088" y="7315"/>
                  </a:cubicBezTo>
                  <a:cubicBezTo>
                    <a:pt x="18972" y="7069"/>
                    <a:pt x="18711" y="6873"/>
                    <a:pt x="18363" y="6676"/>
                  </a:cubicBezTo>
                  <a:lnTo>
                    <a:pt x="17346" y="6136"/>
                  </a:lnTo>
                  <a:cubicBezTo>
                    <a:pt x="16824" y="5842"/>
                    <a:pt x="16446" y="5449"/>
                    <a:pt x="16214" y="4909"/>
                  </a:cubicBezTo>
                  <a:cubicBezTo>
                    <a:pt x="15982" y="4369"/>
                    <a:pt x="15866" y="3780"/>
                    <a:pt x="15866" y="3191"/>
                  </a:cubicBezTo>
                  <a:cubicBezTo>
                    <a:pt x="15866" y="2700"/>
                    <a:pt x="15924" y="2258"/>
                    <a:pt x="16069" y="1865"/>
                  </a:cubicBezTo>
                  <a:cubicBezTo>
                    <a:pt x="16185" y="1473"/>
                    <a:pt x="16359" y="1129"/>
                    <a:pt x="16563" y="884"/>
                  </a:cubicBezTo>
                  <a:cubicBezTo>
                    <a:pt x="16766" y="589"/>
                    <a:pt x="17027" y="393"/>
                    <a:pt x="17288" y="245"/>
                  </a:cubicBezTo>
                  <a:cubicBezTo>
                    <a:pt x="17579" y="98"/>
                    <a:pt x="17869" y="49"/>
                    <a:pt x="18188" y="49"/>
                  </a:cubicBezTo>
                  <a:close/>
                  <a:moveTo>
                    <a:pt x="3614" y="0"/>
                  </a:moveTo>
                  <a:cubicBezTo>
                    <a:pt x="4456" y="0"/>
                    <a:pt x="5066" y="344"/>
                    <a:pt x="5472" y="982"/>
                  </a:cubicBezTo>
                  <a:cubicBezTo>
                    <a:pt x="5879" y="1620"/>
                    <a:pt x="6053" y="2602"/>
                    <a:pt x="6053" y="3927"/>
                  </a:cubicBezTo>
                  <a:lnTo>
                    <a:pt x="6053" y="7805"/>
                  </a:lnTo>
                  <a:lnTo>
                    <a:pt x="6024" y="7805"/>
                  </a:lnTo>
                  <a:cubicBezTo>
                    <a:pt x="6024" y="8247"/>
                    <a:pt x="6053" y="8591"/>
                    <a:pt x="6111" y="8885"/>
                  </a:cubicBezTo>
                  <a:cubicBezTo>
                    <a:pt x="6169" y="9131"/>
                    <a:pt x="6227" y="9425"/>
                    <a:pt x="6343" y="9720"/>
                  </a:cubicBezTo>
                  <a:cubicBezTo>
                    <a:pt x="6372" y="9818"/>
                    <a:pt x="6401" y="9916"/>
                    <a:pt x="6401" y="10015"/>
                  </a:cubicBezTo>
                  <a:cubicBezTo>
                    <a:pt x="6401" y="10162"/>
                    <a:pt x="6343" y="10260"/>
                    <a:pt x="6256" y="10358"/>
                  </a:cubicBezTo>
                  <a:lnTo>
                    <a:pt x="5821" y="10849"/>
                  </a:lnTo>
                  <a:cubicBezTo>
                    <a:pt x="5763" y="10898"/>
                    <a:pt x="5704" y="10947"/>
                    <a:pt x="5646" y="10947"/>
                  </a:cubicBezTo>
                  <a:cubicBezTo>
                    <a:pt x="5559" y="10947"/>
                    <a:pt x="5501" y="10898"/>
                    <a:pt x="5443" y="10800"/>
                  </a:cubicBezTo>
                  <a:cubicBezTo>
                    <a:pt x="5356" y="10653"/>
                    <a:pt x="5269" y="10456"/>
                    <a:pt x="5182" y="10260"/>
                  </a:cubicBezTo>
                  <a:cubicBezTo>
                    <a:pt x="5124" y="10064"/>
                    <a:pt x="5037" y="9818"/>
                    <a:pt x="4979" y="9573"/>
                  </a:cubicBezTo>
                  <a:cubicBezTo>
                    <a:pt x="4427" y="10653"/>
                    <a:pt x="3730" y="11242"/>
                    <a:pt x="2888" y="11242"/>
                  </a:cubicBezTo>
                  <a:cubicBezTo>
                    <a:pt x="2308" y="11242"/>
                    <a:pt x="1814" y="10947"/>
                    <a:pt x="1466" y="10407"/>
                  </a:cubicBezTo>
                  <a:cubicBezTo>
                    <a:pt x="1117" y="9818"/>
                    <a:pt x="943" y="9082"/>
                    <a:pt x="943" y="8100"/>
                  </a:cubicBezTo>
                  <a:cubicBezTo>
                    <a:pt x="943" y="7069"/>
                    <a:pt x="1146" y="6284"/>
                    <a:pt x="1582" y="5645"/>
                  </a:cubicBezTo>
                  <a:cubicBezTo>
                    <a:pt x="2017" y="5007"/>
                    <a:pt x="2598" y="4713"/>
                    <a:pt x="3324" y="4713"/>
                  </a:cubicBezTo>
                  <a:cubicBezTo>
                    <a:pt x="3556" y="4713"/>
                    <a:pt x="3817" y="4762"/>
                    <a:pt x="4079" y="4811"/>
                  </a:cubicBezTo>
                  <a:cubicBezTo>
                    <a:pt x="4340" y="4860"/>
                    <a:pt x="4601" y="4958"/>
                    <a:pt x="4892" y="5056"/>
                  </a:cubicBezTo>
                  <a:lnTo>
                    <a:pt x="4892" y="4173"/>
                  </a:lnTo>
                  <a:cubicBezTo>
                    <a:pt x="4892" y="3289"/>
                    <a:pt x="4775" y="2602"/>
                    <a:pt x="4543" y="2258"/>
                  </a:cubicBezTo>
                  <a:cubicBezTo>
                    <a:pt x="4311" y="1865"/>
                    <a:pt x="3934" y="1718"/>
                    <a:pt x="3382" y="1718"/>
                  </a:cubicBezTo>
                  <a:cubicBezTo>
                    <a:pt x="3121" y="1718"/>
                    <a:pt x="2888" y="1767"/>
                    <a:pt x="2627" y="1865"/>
                  </a:cubicBezTo>
                  <a:cubicBezTo>
                    <a:pt x="2366" y="1964"/>
                    <a:pt x="2104" y="2111"/>
                    <a:pt x="1872" y="2258"/>
                  </a:cubicBezTo>
                  <a:cubicBezTo>
                    <a:pt x="1756" y="2356"/>
                    <a:pt x="1669" y="2405"/>
                    <a:pt x="1611" y="2405"/>
                  </a:cubicBezTo>
                  <a:cubicBezTo>
                    <a:pt x="1553" y="2405"/>
                    <a:pt x="1524" y="2455"/>
                    <a:pt x="1495" y="2455"/>
                  </a:cubicBezTo>
                  <a:cubicBezTo>
                    <a:pt x="1408" y="2455"/>
                    <a:pt x="1350" y="2307"/>
                    <a:pt x="1350" y="2062"/>
                  </a:cubicBezTo>
                  <a:lnTo>
                    <a:pt x="1350" y="1473"/>
                  </a:lnTo>
                  <a:cubicBezTo>
                    <a:pt x="1350" y="1276"/>
                    <a:pt x="1379" y="1129"/>
                    <a:pt x="1408" y="1031"/>
                  </a:cubicBezTo>
                  <a:cubicBezTo>
                    <a:pt x="1437" y="933"/>
                    <a:pt x="1495" y="884"/>
                    <a:pt x="1611" y="785"/>
                  </a:cubicBezTo>
                  <a:cubicBezTo>
                    <a:pt x="1872" y="589"/>
                    <a:pt x="2163" y="393"/>
                    <a:pt x="2511" y="245"/>
                  </a:cubicBezTo>
                  <a:cubicBezTo>
                    <a:pt x="2859" y="98"/>
                    <a:pt x="3237" y="0"/>
                    <a:pt x="3614" y="0"/>
                  </a:cubicBezTo>
                  <a:close/>
                </a:path>
              </a:pathLst>
            </a:custGeom>
            <a:solidFill>
              <a:srgbClr val="FFFFFF"/>
            </a:solidFill>
            <a:ln w="12700" cap="flat">
              <a:noFill/>
              <a:miter lim="400000"/>
            </a:ln>
            <a:effectLst/>
          </p:spPr>
          <p:txBody>
            <a:bodyPr wrap="square" lIns="146304" tIns="146304" rIns="146304" bIns="146304" numCol="1" anchor="ctr">
              <a:noAutofit/>
            </a:bodyPr>
            <a:lstStyle/>
            <a:p>
              <a:pPr>
                <a:defRPr>
                  <a:solidFill>
                    <a:srgbClr val="FFFFFF"/>
                  </a:solidFill>
                </a:defRPr>
              </a:pPr>
              <a:endParaRPr/>
            </a:p>
          </p:txBody>
        </p:sp>
      </p:grpSp>
      <p:sp>
        <p:nvSpPr>
          <p:cNvPr id="379" name="AWS Cloud se prostire na 64 Availability Zone unutar 21 geografskog regiona na svetu.  U plan je otvaranje još 12 Availability Zona i 4 nova regiona: Bahrain, Cape Town, Jakarta i Milano."/>
          <p:cNvSpPr txBox="1"/>
          <p:nvPr/>
        </p:nvSpPr>
        <p:spPr>
          <a:xfrm>
            <a:off x="248215" y="1369086"/>
            <a:ext cx="13577950" cy="992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6304" tIns="146304" rIns="146304" bIns="146304">
            <a:spAutoFit/>
          </a:bodyPr>
          <a:lstStyle/>
          <a:p>
            <a:pPr defTabSz="1097277">
              <a:lnSpc>
                <a:spcPct val="90000"/>
              </a:lnSpc>
              <a:spcBef>
                <a:spcPts val="700"/>
              </a:spcBef>
              <a:defRPr sz="2400">
                <a:solidFill>
                  <a:srgbClr val="FFFFFF"/>
                </a:solidFill>
              </a:defRPr>
            </a:pPr>
            <a:r>
              <a:t>AWS Cloud se prostire na 64 Availability Zone unutar 21 geografskog regiona na svetu. </a:t>
            </a:r>
            <a:br/>
            <a:r>
              <a:t>U plan je otvaranje još 12 Availability Zona i 4 nova regiona: Bahrain, Cape Town, Jakarta i Milano.</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79"/>
                                        </p:tgtEl>
                                        <p:attrNameLst>
                                          <p:attrName>style.visibility</p:attrName>
                                        </p:attrNameLst>
                                      </p:cBhvr>
                                      <p:to>
                                        <p:strVal val="visible"/>
                                      </p:to>
                                    </p:set>
                                    <p:anim calcmode="lin" valueType="num">
                                      <p:cBhvr>
                                        <p:cTn id="7" dur="500" fill="hold"/>
                                        <p:tgtEl>
                                          <p:spTgt spid="379"/>
                                        </p:tgtEl>
                                        <p:attrNameLst>
                                          <p:attrName>ppt_w</p:attrName>
                                        </p:attrNameLst>
                                      </p:cBhvr>
                                      <p:tavLst>
                                        <p:tav tm="0">
                                          <p:val>
                                            <p:fltVal val="0"/>
                                          </p:val>
                                        </p:tav>
                                        <p:tav tm="100000">
                                          <p:val>
                                            <p:strVal val="#ppt_w"/>
                                          </p:val>
                                        </p:tav>
                                      </p:tavLst>
                                    </p:anim>
                                    <p:anim calcmode="lin" valueType="num">
                                      <p:cBhvr>
                                        <p:cTn id="8" dur="500" fill="hold"/>
                                        <p:tgtEl>
                                          <p:spTgt spid="3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 name="Screen Shot 2019-05-13 at 4.58.15 PM.png" descr="Screen Shot 2019-05-13 at 4.58.15 PM.png"/>
          <p:cNvPicPr>
            <a:picLocks noChangeAspect="1"/>
          </p:cNvPicPr>
          <p:nvPr/>
        </p:nvPicPr>
        <p:blipFill>
          <a:blip r:embed="rId2">
            <a:extLst/>
          </a:blip>
          <a:stretch>
            <a:fillRect/>
          </a:stretch>
        </p:blipFill>
        <p:spPr>
          <a:xfrm>
            <a:off x="-1545069" y="-135132"/>
            <a:ext cx="17786284" cy="8398263"/>
          </a:xfrm>
          <a:prstGeom prst="rect">
            <a:avLst/>
          </a:prstGeom>
          <a:ln w="12700">
            <a:miter lim="400000"/>
          </a:ln>
        </p:spPr>
      </p:pic>
      <p:sp>
        <p:nvSpPr>
          <p:cNvPr id="382"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sp>
        <p:nvSpPr>
          <p:cNvPr id="383" name="AWS Availability Zone"/>
          <p:cNvSpPr txBox="1">
            <a:spLocks noGrp="1"/>
          </p:cNvSpPr>
          <p:nvPr>
            <p:ph type="title"/>
          </p:nvPr>
        </p:nvSpPr>
        <p:spPr>
          <a:prstGeom prst="rect">
            <a:avLst/>
          </a:prstGeom>
        </p:spPr>
        <p:txBody>
          <a:bodyPr/>
          <a:lstStyle/>
          <a:p>
            <a:r>
              <a:t>AWS Availability Zone</a:t>
            </a:r>
          </a:p>
        </p:txBody>
      </p:sp>
      <p:grpSp>
        <p:nvGrpSpPr>
          <p:cNvPr id="386" name="Group 10"/>
          <p:cNvGrpSpPr/>
          <p:nvPr/>
        </p:nvGrpSpPr>
        <p:grpSpPr>
          <a:xfrm>
            <a:off x="534104" y="7437954"/>
            <a:ext cx="13627938" cy="321253"/>
            <a:chOff x="520874" y="-20926"/>
            <a:chExt cx="13627936" cy="321252"/>
          </a:xfrm>
        </p:grpSpPr>
        <p:sp>
          <p:nvSpPr>
            <p:cNvPr id="384" name="TextBox 11"/>
            <p:cNvSpPr txBox="1"/>
            <p:nvPr/>
          </p:nvSpPr>
          <p:spPr>
            <a:xfrm>
              <a:off x="520874" y="-1"/>
              <a:ext cx="3692929"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t>WordCamp Niš 2019</a:t>
              </a:r>
            </a:p>
          </p:txBody>
        </p:sp>
        <p:sp>
          <p:nvSpPr>
            <p:cNvPr id="385" name="Freeform: Shape 12"/>
            <p:cNvSpPr/>
            <p:nvPr/>
          </p:nvSpPr>
          <p:spPr>
            <a:xfrm>
              <a:off x="13613327" y="-20927"/>
              <a:ext cx="535485" cy="321254"/>
            </a:xfrm>
            <a:custGeom>
              <a:avLst/>
              <a:gdLst/>
              <a:ahLst/>
              <a:cxnLst>
                <a:cxn ang="0">
                  <a:pos x="wd2" y="hd2"/>
                </a:cxn>
                <a:cxn ang="5400000">
                  <a:pos x="wd2" y="hd2"/>
                </a:cxn>
                <a:cxn ang="10800000">
                  <a:pos x="wd2" y="hd2"/>
                </a:cxn>
                <a:cxn ang="16200000">
                  <a:pos x="wd2" y="hd2"/>
                </a:cxn>
              </a:cxnLst>
              <a:rect l="0" t="0" r="r" b="b"/>
              <a:pathLst>
                <a:path w="21293" h="21600" extrusionOk="0">
                  <a:moveTo>
                    <a:pt x="334" y="14285"/>
                  </a:moveTo>
                  <a:cubicBezTo>
                    <a:pt x="3324" y="17231"/>
                    <a:pt x="7040" y="18998"/>
                    <a:pt x="10872" y="18998"/>
                  </a:cubicBezTo>
                  <a:cubicBezTo>
                    <a:pt x="13456" y="18998"/>
                    <a:pt x="16301" y="18115"/>
                    <a:pt x="18914" y="16200"/>
                  </a:cubicBezTo>
                  <a:cubicBezTo>
                    <a:pt x="19321" y="15955"/>
                    <a:pt x="19640" y="16642"/>
                    <a:pt x="19263" y="17133"/>
                  </a:cubicBezTo>
                  <a:cubicBezTo>
                    <a:pt x="16940" y="20029"/>
                    <a:pt x="13543" y="21600"/>
                    <a:pt x="10640" y="21600"/>
                  </a:cubicBezTo>
                  <a:cubicBezTo>
                    <a:pt x="6575" y="21600"/>
                    <a:pt x="2888" y="19047"/>
                    <a:pt x="101" y="14825"/>
                  </a:cubicBezTo>
                  <a:cubicBezTo>
                    <a:pt x="-131" y="14482"/>
                    <a:pt x="72" y="14040"/>
                    <a:pt x="334" y="14285"/>
                  </a:cubicBezTo>
                  <a:close/>
                  <a:moveTo>
                    <a:pt x="19723" y="13494"/>
                  </a:moveTo>
                  <a:cubicBezTo>
                    <a:pt x="20467" y="13475"/>
                    <a:pt x="21077" y="13721"/>
                    <a:pt x="21208" y="13991"/>
                  </a:cubicBezTo>
                  <a:cubicBezTo>
                    <a:pt x="21469" y="14531"/>
                    <a:pt x="21150" y="18213"/>
                    <a:pt x="19901" y="19980"/>
                  </a:cubicBezTo>
                  <a:cubicBezTo>
                    <a:pt x="19698" y="20275"/>
                    <a:pt x="19524" y="20127"/>
                    <a:pt x="19611" y="19735"/>
                  </a:cubicBezTo>
                  <a:cubicBezTo>
                    <a:pt x="19901" y="18556"/>
                    <a:pt x="20540" y="15905"/>
                    <a:pt x="20221" y="15267"/>
                  </a:cubicBezTo>
                  <a:cubicBezTo>
                    <a:pt x="19930" y="14629"/>
                    <a:pt x="18246" y="14973"/>
                    <a:pt x="17492" y="15120"/>
                  </a:cubicBezTo>
                  <a:cubicBezTo>
                    <a:pt x="17259" y="15169"/>
                    <a:pt x="17230" y="14825"/>
                    <a:pt x="17433" y="14580"/>
                  </a:cubicBezTo>
                  <a:cubicBezTo>
                    <a:pt x="18101" y="13795"/>
                    <a:pt x="18979" y="13512"/>
                    <a:pt x="19723" y="13494"/>
                  </a:cubicBezTo>
                  <a:close/>
                  <a:moveTo>
                    <a:pt x="3527" y="6087"/>
                  </a:moveTo>
                  <a:cubicBezTo>
                    <a:pt x="3063" y="6087"/>
                    <a:pt x="2714" y="6235"/>
                    <a:pt x="2482" y="6578"/>
                  </a:cubicBezTo>
                  <a:cubicBezTo>
                    <a:pt x="2250" y="6922"/>
                    <a:pt x="2134" y="7364"/>
                    <a:pt x="2134" y="7953"/>
                  </a:cubicBezTo>
                  <a:cubicBezTo>
                    <a:pt x="2134" y="8493"/>
                    <a:pt x="2221" y="8935"/>
                    <a:pt x="2395" y="9229"/>
                  </a:cubicBezTo>
                  <a:cubicBezTo>
                    <a:pt x="2569" y="9475"/>
                    <a:pt x="2830" y="9622"/>
                    <a:pt x="3150" y="9622"/>
                  </a:cubicBezTo>
                  <a:cubicBezTo>
                    <a:pt x="3382" y="9622"/>
                    <a:pt x="3614" y="9573"/>
                    <a:pt x="3875" y="9425"/>
                  </a:cubicBezTo>
                  <a:cubicBezTo>
                    <a:pt x="4137" y="9278"/>
                    <a:pt x="4340" y="9033"/>
                    <a:pt x="4543" y="8640"/>
                  </a:cubicBezTo>
                  <a:cubicBezTo>
                    <a:pt x="4659" y="8395"/>
                    <a:pt x="4746" y="8149"/>
                    <a:pt x="4775" y="7855"/>
                  </a:cubicBezTo>
                  <a:cubicBezTo>
                    <a:pt x="4834" y="7560"/>
                    <a:pt x="4834" y="7216"/>
                    <a:pt x="4834" y="6824"/>
                  </a:cubicBezTo>
                  <a:lnTo>
                    <a:pt x="4834" y="6333"/>
                  </a:lnTo>
                  <a:cubicBezTo>
                    <a:pt x="4630" y="6235"/>
                    <a:pt x="4398" y="6185"/>
                    <a:pt x="4195" y="6136"/>
                  </a:cubicBezTo>
                  <a:cubicBezTo>
                    <a:pt x="3963" y="6087"/>
                    <a:pt x="3759" y="6087"/>
                    <a:pt x="3527" y="6087"/>
                  </a:cubicBezTo>
                  <a:close/>
                  <a:moveTo>
                    <a:pt x="6866" y="295"/>
                  </a:moveTo>
                  <a:lnTo>
                    <a:pt x="7563" y="295"/>
                  </a:lnTo>
                  <a:cubicBezTo>
                    <a:pt x="7708" y="295"/>
                    <a:pt x="7795" y="344"/>
                    <a:pt x="7853" y="393"/>
                  </a:cubicBezTo>
                  <a:cubicBezTo>
                    <a:pt x="7911" y="491"/>
                    <a:pt x="7940" y="638"/>
                    <a:pt x="7998" y="884"/>
                  </a:cubicBezTo>
                  <a:lnTo>
                    <a:pt x="9188" y="8787"/>
                  </a:lnTo>
                  <a:lnTo>
                    <a:pt x="10292" y="884"/>
                  </a:lnTo>
                  <a:cubicBezTo>
                    <a:pt x="10321" y="638"/>
                    <a:pt x="10379" y="491"/>
                    <a:pt x="10437" y="393"/>
                  </a:cubicBezTo>
                  <a:cubicBezTo>
                    <a:pt x="10495" y="295"/>
                    <a:pt x="10582" y="295"/>
                    <a:pt x="10727" y="295"/>
                  </a:cubicBezTo>
                  <a:lnTo>
                    <a:pt x="11308" y="295"/>
                  </a:lnTo>
                  <a:cubicBezTo>
                    <a:pt x="11453" y="295"/>
                    <a:pt x="11540" y="344"/>
                    <a:pt x="11598" y="393"/>
                  </a:cubicBezTo>
                  <a:cubicBezTo>
                    <a:pt x="11656" y="491"/>
                    <a:pt x="11714" y="638"/>
                    <a:pt x="11743" y="884"/>
                  </a:cubicBezTo>
                  <a:lnTo>
                    <a:pt x="12788" y="8935"/>
                  </a:lnTo>
                  <a:lnTo>
                    <a:pt x="14008" y="933"/>
                  </a:lnTo>
                  <a:cubicBezTo>
                    <a:pt x="14037" y="687"/>
                    <a:pt x="14095" y="540"/>
                    <a:pt x="14153" y="442"/>
                  </a:cubicBezTo>
                  <a:cubicBezTo>
                    <a:pt x="14211" y="344"/>
                    <a:pt x="14298" y="344"/>
                    <a:pt x="14443" y="344"/>
                  </a:cubicBezTo>
                  <a:lnTo>
                    <a:pt x="15111" y="344"/>
                  </a:lnTo>
                  <a:cubicBezTo>
                    <a:pt x="15227" y="344"/>
                    <a:pt x="15285" y="442"/>
                    <a:pt x="15285" y="638"/>
                  </a:cubicBezTo>
                  <a:cubicBezTo>
                    <a:pt x="15285" y="687"/>
                    <a:pt x="15285" y="736"/>
                    <a:pt x="15285" y="835"/>
                  </a:cubicBezTo>
                  <a:cubicBezTo>
                    <a:pt x="15285" y="884"/>
                    <a:pt x="15256" y="982"/>
                    <a:pt x="15227" y="1129"/>
                  </a:cubicBezTo>
                  <a:lnTo>
                    <a:pt x="13514" y="10407"/>
                  </a:lnTo>
                  <a:cubicBezTo>
                    <a:pt x="13485" y="10653"/>
                    <a:pt x="13427" y="10800"/>
                    <a:pt x="13369" y="10898"/>
                  </a:cubicBezTo>
                  <a:cubicBezTo>
                    <a:pt x="13311" y="10996"/>
                    <a:pt x="13224" y="10996"/>
                    <a:pt x="13108" y="10996"/>
                  </a:cubicBezTo>
                  <a:lnTo>
                    <a:pt x="12498" y="10996"/>
                  </a:lnTo>
                  <a:cubicBezTo>
                    <a:pt x="12353" y="10996"/>
                    <a:pt x="12266" y="10947"/>
                    <a:pt x="12208" y="10849"/>
                  </a:cubicBezTo>
                  <a:cubicBezTo>
                    <a:pt x="12150" y="10751"/>
                    <a:pt x="12092" y="10604"/>
                    <a:pt x="12063" y="10358"/>
                  </a:cubicBezTo>
                  <a:lnTo>
                    <a:pt x="10959" y="2651"/>
                  </a:lnTo>
                  <a:lnTo>
                    <a:pt x="9856" y="10358"/>
                  </a:lnTo>
                  <a:cubicBezTo>
                    <a:pt x="9827" y="10604"/>
                    <a:pt x="9769" y="10751"/>
                    <a:pt x="9711" y="10849"/>
                  </a:cubicBezTo>
                  <a:cubicBezTo>
                    <a:pt x="9653" y="10947"/>
                    <a:pt x="9566" y="10996"/>
                    <a:pt x="9421" y="10996"/>
                  </a:cubicBezTo>
                  <a:lnTo>
                    <a:pt x="8840" y="10996"/>
                  </a:lnTo>
                  <a:lnTo>
                    <a:pt x="8840" y="10947"/>
                  </a:lnTo>
                  <a:cubicBezTo>
                    <a:pt x="8724" y="10947"/>
                    <a:pt x="8637" y="10898"/>
                    <a:pt x="8579" y="10849"/>
                  </a:cubicBezTo>
                  <a:cubicBezTo>
                    <a:pt x="8521" y="10751"/>
                    <a:pt x="8463" y="10604"/>
                    <a:pt x="8433" y="10358"/>
                  </a:cubicBezTo>
                  <a:lnTo>
                    <a:pt x="6779" y="1080"/>
                  </a:lnTo>
                  <a:cubicBezTo>
                    <a:pt x="6692" y="835"/>
                    <a:pt x="6692" y="687"/>
                    <a:pt x="6692" y="589"/>
                  </a:cubicBezTo>
                  <a:cubicBezTo>
                    <a:pt x="6692" y="393"/>
                    <a:pt x="6750" y="295"/>
                    <a:pt x="6866" y="295"/>
                  </a:cubicBezTo>
                  <a:close/>
                  <a:moveTo>
                    <a:pt x="18188" y="49"/>
                  </a:moveTo>
                  <a:cubicBezTo>
                    <a:pt x="18334" y="49"/>
                    <a:pt x="18508" y="49"/>
                    <a:pt x="18653" y="98"/>
                  </a:cubicBezTo>
                  <a:cubicBezTo>
                    <a:pt x="18827" y="147"/>
                    <a:pt x="18972" y="196"/>
                    <a:pt x="19117" y="245"/>
                  </a:cubicBezTo>
                  <a:cubicBezTo>
                    <a:pt x="19263" y="295"/>
                    <a:pt x="19408" y="344"/>
                    <a:pt x="19524" y="442"/>
                  </a:cubicBezTo>
                  <a:cubicBezTo>
                    <a:pt x="19640" y="491"/>
                    <a:pt x="19756" y="589"/>
                    <a:pt x="19814" y="638"/>
                  </a:cubicBezTo>
                  <a:cubicBezTo>
                    <a:pt x="19901" y="736"/>
                    <a:pt x="19988" y="835"/>
                    <a:pt x="20017" y="933"/>
                  </a:cubicBezTo>
                  <a:cubicBezTo>
                    <a:pt x="20046" y="1031"/>
                    <a:pt x="20075" y="1178"/>
                    <a:pt x="20075" y="1325"/>
                  </a:cubicBezTo>
                  <a:lnTo>
                    <a:pt x="20075" y="1915"/>
                  </a:lnTo>
                  <a:cubicBezTo>
                    <a:pt x="20075" y="2160"/>
                    <a:pt x="20017" y="2307"/>
                    <a:pt x="19901" y="2307"/>
                  </a:cubicBezTo>
                  <a:cubicBezTo>
                    <a:pt x="19843" y="2307"/>
                    <a:pt x="19756" y="2258"/>
                    <a:pt x="19640" y="2160"/>
                  </a:cubicBezTo>
                  <a:cubicBezTo>
                    <a:pt x="19234" y="1865"/>
                    <a:pt x="18769" y="1718"/>
                    <a:pt x="18275" y="1718"/>
                  </a:cubicBezTo>
                  <a:cubicBezTo>
                    <a:pt x="17869" y="1718"/>
                    <a:pt x="17550" y="1816"/>
                    <a:pt x="17346" y="2062"/>
                  </a:cubicBezTo>
                  <a:cubicBezTo>
                    <a:pt x="17114" y="2307"/>
                    <a:pt x="16998" y="2651"/>
                    <a:pt x="16998" y="3142"/>
                  </a:cubicBezTo>
                  <a:cubicBezTo>
                    <a:pt x="16998" y="3485"/>
                    <a:pt x="17056" y="3780"/>
                    <a:pt x="17201" y="3976"/>
                  </a:cubicBezTo>
                  <a:cubicBezTo>
                    <a:pt x="17346" y="4222"/>
                    <a:pt x="17608" y="4418"/>
                    <a:pt x="17985" y="4615"/>
                  </a:cubicBezTo>
                  <a:lnTo>
                    <a:pt x="19001" y="5155"/>
                  </a:lnTo>
                  <a:cubicBezTo>
                    <a:pt x="19524" y="5449"/>
                    <a:pt x="19872" y="5842"/>
                    <a:pt x="20104" y="6284"/>
                  </a:cubicBezTo>
                  <a:cubicBezTo>
                    <a:pt x="20337" y="6775"/>
                    <a:pt x="20424" y="7315"/>
                    <a:pt x="20424" y="7953"/>
                  </a:cubicBezTo>
                  <a:cubicBezTo>
                    <a:pt x="20424" y="8493"/>
                    <a:pt x="20366" y="8935"/>
                    <a:pt x="20250" y="9327"/>
                  </a:cubicBezTo>
                  <a:cubicBezTo>
                    <a:pt x="20133" y="9720"/>
                    <a:pt x="19959" y="10113"/>
                    <a:pt x="19727" y="10407"/>
                  </a:cubicBezTo>
                  <a:cubicBezTo>
                    <a:pt x="19495" y="10702"/>
                    <a:pt x="19234" y="10947"/>
                    <a:pt x="18943" y="11095"/>
                  </a:cubicBezTo>
                  <a:cubicBezTo>
                    <a:pt x="18624" y="11193"/>
                    <a:pt x="18275" y="11242"/>
                    <a:pt x="17927" y="11242"/>
                  </a:cubicBezTo>
                  <a:cubicBezTo>
                    <a:pt x="17550" y="11242"/>
                    <a:pt x="17201" y="11193"/>
                    <a:pt x="16824" y="11045"/>
                  </a:cubicBezTo>
                  <a:cubicBezTo>
                    <a:pt x="16475" y="10898"/>
                    <a:pt x="16185" y="10751"/>
                    <a:pt x="16011" y="10555"/>
                  </a:cubicBezTo>
                  <a:cubicBezTo>
                    <a:pt x="15895" y="10456"/>
                    <a:pt x="15837" y="10309"/>
                    <a:pt x="15808" y="10211"/>
                  </a:cubicBezTo>
                  <a:cubicBezTo>
                    <a:pt x="15779" y="10113"/>
                    <a:pt x="15779" y="9965"/>
                    <a:pt x="15779" y="9867"/>
                  </a:cubicBezTo>
                  <a:lnTo>
                    <a:pt x="15779" y="9278"/>
                  </a:lnTo>
                  <a:cubicBezTo>
                    <a:pt x="15779" y="9033"/>
                    <a:pt x="15837" y="8885"/>
                    <a:pt x="15953" y="8885"/>
                  </a:cubicBezTo>
                  <a:cubicBezTo>
                    <a:pt x="15982" y="8885"/>
                    <a:pt x="16040" y="8885"/>
                    <a:pt x="16069" y="8935"/>
                  </a:cubicBezTo>
                  <a:cubicBezTo>
                    <a:pt x="16127" y="8984"/>
                    <a:pt x="16185" y="8984"/>
                    <a:pt x="16243" y="9082"/>
                  </a:cubicBezTo>
                  <a:cubicBezTo>
                    <a:pt x="16475" y="9278"/>
                    <a:pt x="16737" y="9425"/>
                    <a:pt x="17027" y="9524"/>
                  </a:cubicBezTo>
                  <a:cubicBezTo>
                    <a:pt x="17317" y="9622"/>
                    <a:pt x="17579" y="9671"/>
                    <a:pt x="17869" y="9671"/>
                  </a:cubicBezTo>
                  <a:cubicBezTo>
                    <a:pt x="18304" y="9671"/>
                    <a:pt x="18653" y="9524"/>
                    <a:pt x="18914" y="9278"/>
                  </a:cubicBezTo>
                  <a:cubicBezTo>
                    <a:pt x="19146" y="9033"/>
                    <a:pt x="19292" y="8640"/>
                    <a:pt x="19292" y="8149"/>
                  </a:cubicBezTo>
                  <a:cubicBezTo>
                    <a:pt x="19292" y="7805"/>
                    <a:pt x="19234" y="7511"/>
                    <a:pt x="19088" y="7315"/>
                  </a:cubicBezTo>
                  <a:cubicBezTo>
                    <a:pt x="18972" y="7069"/>
                    <a:pt x="18711" y="6873"/>
                    <a:pt x="18363" y="6676"/>
                  </a:cubicBezTo>
                  <a:lnTo>
                    <a:pt x="17346" y="6136"/>
                  </a:lnTo>
                  <a:cubicBezTo>
                    <a:pt x="16824" y="5842"/>
                    <a:pt x="16446" y="5449"/>
                    <a:pt x="16214" y="4909"/>
                  </a:cubicBezTo>
                  <a:cubicBezTo>
                    <a:pt x="15982" y="4369"/>
                    <a:pt x="15866" y="3780"/>
                    <a:pt x="15866" y="3191"/>
                  </a:cubicBezTo>
                  <a:cubicBezTo>
                    <a:pt x="15866" y="2700"/>
                    <a:pt x="15924" y="2258"/>
                    <a:pt x="16069" y="1865"/>
                  </a:cubicBezTo>
                  <a:cubicBezTo>
                    <a:pt x="16185" y="1473"/>
                    <a:pt x="16359" y="1129"/>
                    <a:pt x="16563" y="884"/>
                  </a:cubicBezTo>
                  <a:cubicBezTo>
                    <a:pt x="16766" y="589"/>
                    <a:pt x="17027" y="393"/>
                    <a:pt x="17288" y="245"/>
                  </a:cubicBezTo>
                  <a:cubicBezTo>
                    <a:pt x="17579" y="98"/>
                    <a:pt x="17869" y="49"/>
                    <a:pt x="18188" y="49"/>
                  </a:cubicBezTo>
                  <a:close/>
                  <a:moveTo>
                    <a:pt x="3614" y="0"/>
                  </a:moveTo>
                  <a:cubicBezTo>
                    <a:pt x="4456" y="0"/>
                    <a:pt x="5066" y="344"/>
                    <a:pt x="5472" y="982"/>
                  </a:cubicBezTo>
                  <a:cubicBezTo>
                    <a:pt x="5879" y="1620"/>
                    <a:pt x="6053" y="2602"/>
                    <a:pt x="6053" y="3927"/>
                  </a:cubicBezTo>
                  <a:lnTo>
                    <a:pt x="6053" y="7805"/>
                  </a:lnTo>
                  <a:lnTo>
                    <a:pt x="6024" y="7805"/>
                  </a:lnTo>
                  <a:cubicBezTo>
                    <a:pt x="6024" y="8247"/>
                    <a:pt x="6053" y="8591"/>
                    <a:pt x="6111" y="8885"/>
                  </a:cubicBezTo>
                  <a:cubicBezTo>
                    <a:pt x="6169" y="9131"/>
                    <a:pt x="6227" y="9425"/>
                    <a:pt x="6343" y="9720"/>
                  </a:cubicBezTo>
                  <a:cubicBezTo>
                    <a:pt x="6372" y="9818"/>
                    <a:pt x="6401" y="9916"/>
                    <a:pt x="6401" y="10015"/>
                  </a:cubicBezTo>
                  <a:cubicBezTo>
                    <a:pt x="6401" y="10162"/>
                    <a:pt x="6343" y="10260"/>
                    <a:pt x="6256" y="10358"/>
                  </a:cubicBezTo>
                  <a:lnTo>
                    <a:pt x="5821" y="10849"/>
                  </a:lnTo>
                  <a:cubicBezTo>
                    <a:pt x="5763" y="10898"/>
                    <a:pt x="5704" y="10947"/>
                    <a:pt x="5646" y="10947"/>
                  </a:cubicBezTo>
                  <a:cubicBezTo>
                    <a:pt x="5559" y="10947"/>
                    <a:pt x="5501" y="10898"/>
                    <a:pt x="5443" y="10800"/>
                  </a:cubicBezTo>
                  <a:cubicBezTo>
                    <a:pt x="5356" y="10653"/>
                    <a:pt x="5269" y="10456"/>
                    <a:pt x="5182" y="10260"/>
                  </a:cubicBezTo>
                  <a:cubicBezTo>
                    <a:pt x="5124" y="10064"/>
                    <a:pt x="5037" y="9818"/>
                    <a:pt x="4979" y="9573"/>
                  </a:cubicBezTo>
                  <a:cubicBezTo>
                    <a:pt x="4427" y="10653"/>
                    <a:pt x="3730" y="11242"/>
                    <a:pt x="2888" y="11242"/>
                  </a:cubicBezTo>
                  <a:cubicBezTo>
                    <a:pt x="2308" y="11242"/>
                    <a:pt x="1814" y="10947"/>
                    <a:pt x="1466" y="10407"/>
                  </a:cubicBezTo>
                  <a:cubicBezTo>
                    <a:pt x="1117" y="9818"/>
                    <a:pt x="943" y="9082"/>
                    <a:pt x="943" y="8100"/>
                  </a:cubicBezTo>
                  <a:cubicBezTo>
                    <a:pt x="943" y="7069"/>
                    <a:pt x="1146" y="6284"/>
                    <a:pt x="1582" y="5645"/>
                  </a:cubicBezTo>
                  <a:cubicBezTo>
                    <a:pt x="2017" y="5007"/>
                    <a:pt x="2598" y="4713"/>
                    <a:pt x="3324" y="4713"/>
                  </a:cubicBezTo>
                  <a:cubicBezTo>
                    <a:pt x="3556" y="4713"/>
                    <a:pt x="3817" y="4762"/>
                    <a:pt x="4079" y="4811"/>
                  </a:cubicBezTo>
                  <a:cubicBezTo>
                    <a:pt x="4340" y="4860"/>
                    <a:pt x="4601" y="4958"/>
                    <a:pt x="4892" y="5056"/>
                  </a:cubicBezTo>
                  <a:lnTo>
                    <a:pt x="4892" y="4173"/>
                  </a:lnTo>
                  <a:cubicBezTo>
                    <a:pt x="4892" y="3289"/>
                    <a:pt x="4775" y="2602"/>
                    <a:pt x="4543" y="2258"/>
                  </a:cubicBezTo>
                  <a:cubicBezTo>
                    <a:pt x="4311" y="1865"/>
                    <a:pt x="3934" y="1718"/>
                    <a:pt x="3382" y="1718"/>
                  </a:cubicBezTo>
                  <a:cubicBezTo>
                    <a:pt x="3121" y="1718"/>
                    <a:pt x="2888" y="1767"/>
                    <a:pt x="2627" y="1865"/>
                  </a:cubicBezTo>
                  <a:cubicBezTo>
                    <a:pt x="2366" y="1964"/>
                    <a:pt x="2104" y="2111"/>
                    <a:pt x="1872" y="2258"/>
                  </a:cubicBezTo>
                  <a:cubicBezTo>
                    <a:pt x="1756" y="2356"/>
                    <a:pt x="1669" y="2405"/>
                    <a:pt x="1611" y="2405"/>
                  </a:cubicBezTo>
                  <a:cubicBezTo>
                    <a:pt x="1553" y="2405"/>
                    <a:pt x="1524" y="2455"/>
                    <a:pt x="1495" y="2455"/>
                  </a:cubicBezTo>
                  <a:cubicBezTo>
                    <a:pt x="1408" y="2455"/>
                    <a:pt x="1350" y="2307"/>
                    <a:pt x="1350" y="2062"/>
                  </a:cubicBezTo>
                  <a:lnTo>
                    <a:pt x="1350" y="1473"/>
                  </a:lnTo>
                  <a:cubicBezTo>
                    <a:pt x="1350" y="1276"/>
                    <a:pt x="1379" y="1129"/>
                    <a:pt x="1408" y="1031"/>
                  </a:cubicBezTo>
                  <a:cubicBezTo>
                    <a:pt x="1437" y="933"/>
                    <a:pt x="1495" y="884"/>
                    <a:pt x="1611" y="785"/>
                  </a:cubicBezTo>
                  <a:cubicBezTo>
                    <a:pt x="1872" y="589"/>
                    <a:pt x="2163" y="393"/>
                    <a:pt x="2511" y="245"/>
                  </a:cubicBezTo>
                  <a:cubicBezTo>
                    <a:pt x="2859" y="98"/>
                    <a:pt x="3237" y="0"/>
                    <a:pt x="3614" y="0"/>
                  </a:cubicBezTo>
                  <a:close/>
                </a:path>
              </a:pathLst>
            </a:custGeom>
            <a:solidFill>
              <a:srgbClr val="FFFFFF"/>
            </a:solidFill>
            <a:ln w="12700" cap="flat">
              <a:noFill/>
              <a:miter lim="400000"/>
            </a:ln>
            <a:effectLst/>
          </p:spPr>
          <p:txBody>
            <a:bodyPr wrap="square" lIns="146304" tIns="146304" rIns="146304" bIns="146304" numCol="1" anchor="ctr">
              <a:noAutofit/>
            </a:bodyPr>
            <a:lstStyle/>
            <a:p>
              <a:pPr>
                <a:defRPr>
                  <a:solidFill>
                    <a:srgbClr val="FFFFFF"/>
                  </a:solidFill>
                </a:defRPr>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sp>
        <p:nvSpPr>
          <p:cNvPr id="389" name="Prednosti koje nudi AWS globalna infrastruktura"/>
          <p:cNvSpPr txBox="1">
            <a:spLocks noGrp="1"/>
          </p:cNvSpPr>
          <p:nvPr>
            <p:ph type="title"/>
          </p:nvPr>
        </p:nvSpPr>
        <p:spPr>
          <a:xfrm>
            <a:off x="323088" y="347412"/>
            <a:ext cx="13987009" cy="1079599"/>
          </a:xfrm>
          <a:prstGeom prst="rect">
            <a:avLst/>
          </a:prstGeom>
        </p:spPr>
        <p:txBody>
          <a:bodyPr/>
          <a:lstStyle/>
          <a:p>
            <a:r>
              <a:t>Prednosti koje nudi AWS globalna infrastruktura</a:t>
            </a:r>
          </a:p>
        </p:txBody>
      </p:sp>
      <p:grpSp>
        <p:nvGrpSpPr>
          <p:cNvPr id="392" name="Group 10"/>
          <p:cNvGrpSpPr/>
          <p:nvPr/>
        </p:nvGrpSpPr>
        <p:grpSpPr>
          <a:xfrm>
            <a:off x="534104" y="7437954"/>
            <a:ext cx="13627938" cy="321253"/>
            <a:chOff x="520874" y="-20926"/>
            <a:chExt cx="13627936" cy="321252"/>
          </a:xfrm>
        </p:grpSpPr>
        <p:sp>
          <p:nvSpPr>
            <p:cNvPr id="390" name="TextBox 11"/>
            <p:cNvSpPr txBox="1"/>
            <p:nvPr/>
          </p:nvSpPr>
          <p:spPr>
            <a:xfrm>
              <a:off x="520874" y="-1"/>
              <a:ext cx="3692929"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t>WordCamp Niš 2019</a:t>
              </a:r>
            </a:p>
          </p:txBody>
        </p:sp>
        <p:sp>
          <p:nvSpPr>
            <p:cNvPr id="391" name="Freeform: Shape 12"/>
            <p:cNvSpPr/>
            <p:nvPr/>
          </p:nvSpPr>
          <p:spPr>
            <a:xfrm>
              <a:off x="13613327" y="-20927"/>
              <a:ext cx="535485" cy="321254"/>
            </a:xfrm>
            <a:custGeom>
              <a:avLst/>
              <a:gdLst/>
              <a:ahLst/>
              <a:cxnLst>
                <a:cxn ang="0">
                  <a:pos x="wd2" y="hd2"/>
                </a:cxn>
                <a:cxn ang="5400000">
                  <a:pos x="wd2" y="hd2"/>
                </a:cxn>
                <a:cxn ang="10800000">
                  <a:pos x="wd2" y="hd2"/>
                </a:cxn>
                <a:cxn ang="16200000">
                  <a:pos x="wd2" y="hd2"/>
                </a:cxn>
              </a:cxnLst>
              <a:rect l="0" t="0" r="r" b="b"/>
              <a:pathLst>
                <a:path w="21293" h="21600" extrusionOk="0">
                  <a:moveTo>
                    <a:pt x="334" y="14285"/>
                  </a:moveTo>
                  <a:cubicBezTo>
                    <a:pt x="3324" y="17231"/>
                    <a:pt x="7040" y="18998"/>
                    <a:pt x="10872" y="18998"/>
                  </a:cubicBezTo>
                  <a:cubicBezTo>
                    <a:pt x="13456" y="18998"/>
                    <a:pt x="16301" y="18115"/>
                    <a:pt x="18914" y="16200"/>
                  </a:cubicBezTo>
                  <a:cubicBezTo>
                    <a:pt x="19321" y="15955"/>
                    <a:pt x="19640" y="16642"/>
                    <a:pt x="19263" y="17133"/>
                  </a:cubicBezTo>
                  <a:cubicBezTo>
                    <a:pt x="16940" y="20029"/>
                    <a:pt x="13543" y="21600"/>
                    <a:pt x="10640" y="21600"/>
                  </a:cubicBezTo>
                  <a:cubicBezTo>
                    <a:pt x="6575" y="21600"/>
                    <a:pt x="2888" y="19047"/>
                    <a:pt x="101" y="14825"/>
                  </a:cubicBezTo>
                  <a:cubicBezTo>
                    <a:pt x="-131" y="14482"/>
                    <a:pt x="72" y="14040"/>
                    <a:pt x="334" y="14285"/>
                  </a:cubicBezTo>
                  <a:close/>
                  <a:moveTo>
                    <a:pt x="19723" y="13494"/>
                  </a:moveTo>
                  <a:cubicBezTo>
                    <a:pt x="20467" y="13475"/>
                    <a:pt x="21077" y="13721"/>
                    <a:pt x="21208" y="13991"/>
                  </a:cubicBezTo>
                  <a:cubicBezTo>
                    <a:pt x="21469" y="14531"/>
                    <a:pt x="21150" y="18213"/>
                    <a:pt x="19901" y="19980"/>
                  </a:cubicBezTo>
                  <a:cubicBezTo>
                    <a:pt x="19698" y="20275"/>
                    <a:pt x="19524" y="20127"/>
                    <a:pt x="19611" y="19735"/>
                  </a:cubicBezTo>
                  <a:cubicBezTo>
                    <a:pt x="19901" y="18556"/>
                    <a:pt x="20540" y="15905"/>
                    <a:pt x="20221" y="15267"/>
                  </a:cubicBezTo>
                  <a:cubicBezTo>
                    <a:pt x="19930" y="14629"/>
                    <a:pt x="18246" y="14973"/>
                    <a:pt x="17492" y="15120"/>
                  </a:cubicBezTo>
                  <a:cubicBezTo>
                    <a:pt x="17259" y="15169"/>
                    <a:pt x="17230" y="14825"/>
                    <a:pt x="17433" y="14580"/>
                  </a:cubicBezTo>
                  <a:cubicBezTo>
                    <a:pt x="18101" y="13795"/>
                    <a:pt x="18979" y="13512"/>
                    <a:pt x="19723" y="13494"/>
                  </a:cubicBezTo>
                  <a:close/>
                  <a:moveTo>
                    <a:pt x="3527" y="6087"/>
                  </a:moveTo>
                  <a:cubicBezTo>
                    <a:pt x="3063" y="6087"/>
                    <a:pt x="2714" y="6235"/>
                    <a:pt x="2482" y="6578"/>
                  </a:cubicBezTo>
                  <a:cubicBezTo>
                    <a:pt x="2250" y="6922"/>
                    <a:pt x="2134" y="7364"/>
                    <a:pt x="2134" y="7953"/>
                  </a:cubicBezTo>
                  <a:cubicBezTo>
                    <a:pt x="2134" y="8493"/>
                    <a:pt x="2221" y="8935"/>
                    <a:pt x="2395" y="9229"/>
                  </a:cubicBezTo>
                  <a:cubicBezTo>
                    <a:pt x="2569" y="9475"/>
                    <a:pt x="2830" y="9622"/>
                    <a:pt x="3150" y="9622"/>
                  </a:cubicBezTo>
                  <a:cubicBezTo>
                    <a:pt x="3382" y="9622"/>
                    <a:pt x="3614" y="9573"/>
                    <a:pt x="3875" y="9425"/>
                  </a:cubicBezTo>
                  <a:cubicBezTo>
                    <a:pt x="4137" y="9278"/>
                    <a:pt x="4340" y="9033"/>
                    <a:pt x="4543" y="8640"/>
                  </a:cubicBezTo>
                  <a:cubicBezTo>
                    <a:pt x="4659" y="8395"/>
                    <a:pt x="4746" y="8149"/>
                    <a:pt x="4775" y="7855"/>
                  </a:cubicBezTo>
                  <a:cubicBezTo>
                    <a:pt x="4834" y="7560"/>
                    <a:pt x="4834" y="7216"/>
                    <a:pt x="4834" y="6824"/>
                  </a:cubicBezTo>
                  <a:lnTo>
                    <a:pt x="4834" y="6333"/>
                  </a:lnTo>
                  <a:cubicBezTo>
                    <a:pt x="4630" y="6235"/>
                    <a:pt x="4398" y="6185"/>
                    <a:pt x="4195" y="6136"/>
                  </a:cubicBezTo>
                  <a:cubicBezTo>
                    <a:pt x="3963" y="6087"/>
                    <a:pt x="3759" y="6087"/>
                    <a:pt x="3527" y="6087"/>
                  </a:cubicBezTo>
                  <a:close/>
                  <a:moveTo>
                    <a:pt x="6866" y="295"/>
                  </a:moveTo>
                  <a:lnTo>
                    <a:pt x="7563" y="295"/>
                  </a:lnTo>
                  <a:cubicBezTo>
                    <a:pt x="7708" y="295"/>
                    <a:pt x="7795" y="344"/>
                    <a:pt x="7853" y="393"/>
                  </a:cubicBezTo>
                  <a:cubicBezTo>
                    <a:pt x="7911" y="491"/>
                    <a:pt x="7940" y="638"/>
                    <a:pt x="7998" y="884"/>
                  </a:cubicBezTo>
                  <a:lnTo>
                    <a:pt x="9188" y="8787"/>
                  </a:lnTo>
                  <a:lnTo>
                    <a:pt x="10292" y="884"/>
                  </a:lnTo>
                  <a:cubicBezTo>
                    <a:pt x="10321" y="638"/>
                    <a:pt x="10379" y="491"/>
                    <a:pt x="10437" y="393"/>
                  </a:cubicBezTo>
                  <a:cubicBezTo>
                    <a:pt x="10495" y="295"/>
                    <a:pt x="10582" y="295"/>
                    <a:pt x="10727" y="295"/>
                  </a:cubicBezTo>
                  <a:lnTo>
                    <a:pt x="11308" y="295"/>
                  </a:lnTo>
                  <a:cubicBezTo>
                    <a:pt x="11453" y="295"/>
                    <a:pt x="11540" y="344"/>
                    <a:pt x="11598" y="393"/>
                  </a:cubicBezTo>
                  <a:cubicBezTo>
                    <a:pt x="11656" y="491"/>
                    <a:pt x="11714" y="638"/>
                    <a:pt x="11743" y="884"/>
                  </a:cubicBezTo>
                  <a:lnTo>
                    <a:pt x="12788" y="8935"/>
                  </a:lnTo>
                  <a:lnTo>
                    <a:pt x="14008" y="933"/>
                  </a:lnTo>
                  <a:cubicBezTo>
                    <a:pt x="14037" y="687"/>
                    <a:pt x="14095" y="540"/>
                    <a:pt x="14153" y="442"/>
                  </a:cubicBezTo>
                  <a:cubicBezTo>
                    <a:pt x="14211" y="344"/>
                    <a:pt x="14298" y="344"/>
                    <a:pt x="14443" y="344"/>
                  </a:cubicBezTo>
                  <a:lnTo>
                    <a:pt x="15111" y="344"/>
                  </a:lnTo>
                  <a:cubicBezTo>
                    <a:pt x="15227" y="344"/>
                    <a:pt x="15285" y="442"/>
                    <a:pt x="15285" y="638"/>
                  </a:cubicBezTo>
                  <a:cubicBezTo>
                    <a:pt x="15285" y="687"/>
                    <a:pt x="15285" y="736"/>
                    <a:pt x="15285" y="835"/>
                  </a:cubicBezTo>
                  <a:cubicBezTo>
                    <a:pt x="15285" y="884"/>
                    <a:pt x="15256" y="982"/>
                    <a:pt x="15227" y="1129"/>
                  </a:cubicBezTo>
                  <a:lnTo>
                    <a:pt x="13514" y="10407"/>
                  </a:lnTo>
                  <a:cubicBezTo>
                    <a:pt x="13485" y="10653"/>
                    <a:pt x="13427" y="10800"/>
                    <a:pt x="13369" y="10898"/>
                  </a:cubicBezTo>
                  <a:cubicBezTo>
                    <a:pt x="13311" y="10996"/>
                    <a:pt x="13224" y="10996"/>
                    <a:pt x="13108" y="10996"/>
                  </a:cubicBezTo>
                  <a:lnTo>
                    <a:pt x="12498" y="10996"/>
                  </a:lnTo>
                  <a:cubicBezTo>
                    <a:pt x="12353" y="10996"/>
                    <a:pt x="12266" y="10947"/>
                    <a:pt x="12208" y="10849"/>
                  </a:cubicBezTo>
                  <a:cubicBezTo>
                    <a:pt x="12150" y="10751"/>
                    <a:pt x="12092" y="10604"/>
                    <a:pt x="12063" y="10358"/>
                  </a:cubicBezTo>
                  <a:lnTo>
                    <a:pt x="10959" y="2651"/>
                  </a:lnTo>
                  <a:lnTo>
                    <a:pt x="9856" y="10358"/>
                  </a:lnTo>
                  <a:cubicBezTo>
                    <a:pt x="9827" y="10604"/>
                    <a:pt x="9769" y="10751"/>
                    <a:pt x="9711" y="10849"/>
                  </a:cubicBezTo>
                  <a:cubicBezTo>
                    <a:pt x="9653" y="10947"/>
                    <a:pt x="9566" y="10996"/>
                    <a:pt x="9421" y="10996"/>
                  </a:cubicBezTo>
                  <a:lnTo>
                    <a:pt x="8840" y="10996"/>
                  </a:lnTo>
                  <a:lnTo>
                    <a:pt x="8840" y="10947"/>
                  </a:lnTo>
                  <a:cubicBezTo>
                    <a:pt x="8724" y="10947"/>
                    <a:pt x="8637" y="10898"/>
                    <a:pt x="8579" y="10849"/>
                  </a:cubicBezTo>
                  <a:cubicBezTo>
                    <a:pt x="8521" y="10751"/>
                    <a:pt x="8463" y="10604"/>
                    <a:pt x="8433" y="10358"/>
                  </a:cubicBezTo>
                  <a:lnTo>
                    <a:pt x="6779" y="1080"/>
                  </a:lnTo>
                  <a:cubicBezTo>
                    <a:pt x="6692" y="835"/>
                    <a:pt x="6692" y="687"/>
                    <a:pt x="6692" y="589"/>
                  </a:cubicBezTo>
                  <a:cubicBezTo>
                    <a:pt x="6692" y="393"/>
                    <a:pt x="6750" y="295"/>
                    <a:pt x="6866" y="295"/>
                  </a:cubicBezTo>
                  <a:close/>
                  <a:moveTo>
                    <a:pt x="18188" y="49"/>
                  </a:moveTo>
                  <a:cubicBezTo>
                    <a:pt x="18334" y="49"/>
                    <a:pt x="18508" y="49"/>
                    <a:pt x="18653" y="98"/>
                  </a:cubicBezTo>
                  <a:cubicBezTo>
                    <a:pt x="18827" y="147"/>
                    <a:pt x="18972" y="196"/>
                    <a:pt x="19117" y="245"/>
                  </a:cubicBezTo>
                  <a:cubicBezTo>
                    <a:pt x="19263" y="295"/>
                    <a:pt x="19408" y="344"/>
                    <a:pt x="19524" y="442"/>
                  </a:cubicBezTo>
                  <a:cubicBezTo>
                    <a:pt x="19640" y="491"/>
                    <a:pt x="19756" y="589"/>
                    <a:pt x="19814" y="638"/>
                  </a:cubicBezTo>
                  <a:cubicBezTo>
                    <a:pt x="19901" y="736"/>
                    <a:pt x="19988" y="835"/>
                    <a:pt x="20017" y="933"/>
                  </a:cubicBezTo>
                  <a:cubicBezTo>
                    <a:pt x="20046" y="1031"/>
                    <a:pt x="20075" y="1178"/>
                    <a:pt x="20075" y="1325"/>
                  </a:cubicBezTo>
                  <a:lnTo>
                    <a:pt x="20075" y="1915"/>
                  </a:lnTo>
                  <a:cubicBezTo>
                    <a:pt x="20075" y="2160"/>
                    <a:pt x="20017" y="2307"/>
                    <a:pt x="19901" y="2307"/>
                  </a:cubicBezTo>
                  <a:cubicBezTo>
                    <a:pt x="19843" y="2307"/>
                    <a:pt x="19756" y="2258"/>
                    <a:pt x="19640" y="2160"/>
                  </a:cubicBezTo>
                  <a:cubicBezTo>
                    <a:pt x="19234" y="1865"/>
                    <a:pt x="18769" y="1718"/>
                    <a:pt x="18275" y="1718"/>
                  </a:cubicBezTo>
                  <a:cubicBezTo>
                    <a:pt x="17869" y="1718"/>
                    <a:pt x="17550" y="1816"/>
                    <a:pt x="17346" y="2062"/>
                  </a:cubicBezTo>
                  <a:cubicBezTo>
                    <a:pt x="17114" y="2307"/>
                    <a:pt x="16998" y="2651"/>
                    <a:pt x="16998" y="3142"/>
                  </a:cubicBezTo>
                  <a:cubicBezTo>
                    <a:pt x="16998" y="3485"/>
                    <a:pt x="17056" y="3780"/>
                    <a:pt x="17201" y="3976"/>
                  </a:cubicBezTo>
                  <a:cubicBezTo>
                    <a:pt x="17346" y="4222"/>
                    <a:pt x="17608" y="4418"/>
                    <a:pt x="17985" y="4615"/>
                  </a:cubicBezTo>
                  <a:lnTo>
                    <a:pt x="19001" y="5155"/>
                  </a:lnTo>
                  <a:cubicBezTo>
                    <a:pt x="19524" y="5449"/>
                    <a:pt x="19872" y="5842"/>
                    <a:pt x="20104" y="6284"/>
                  </a:cubicBezTo>
                  <a:cubicBezTo>
                    <a:pt x="20337" y="6775"/>
                    <a:pt x="20424" y="7315"/>
                    <a:pt x="20424" y="7953"/>
                  </a:cubicBezTo>
                  <a:cubicBezTo>
                    <a:pt x="20424" y="8493"/>
                    <a:pt x="20366" y="8935"/>
                    <a:pt x="20250" y="9327"/>
                  </a:cubicBezTo>
                  <a:cubicBezTo>
                    <a:pt x="20133" y="9720"/>
                    <a:pt x="19959" y="10113"/>
                    <a:pt x="19727" y="10407"/>
                  </a:cubicBezTo>
                  <a:cubicBezTo>
                    <a:pt x="19495" y="10702"/>
                    <a:pt x="19234" y="10947"/>
                    <a:pt x="18943" y="11095"/>
                  </a:cubicBezTo>
                  <a:cubicBezTo>
                    <a:pt x="18624" y="11193"/>
                    <a:pt x="18275" y="11242"/>
                    <a:pt x="17927" y="11242"/>
                  </a:cubicBezTo>
                  <a:cubicBezTo>
                    <a:pt x="17550" y="11242"/>
                    <a:pt x="17201" y="11193"/>
                    <a:pt x="16824" y="11045"/>
                  </a:cubicBezTo>
                  <a:cubicBezTo>
                    <a:pt x="16475" y="10898"/>
                    <a:pt x="16185" y="10751"/>
                    <a:pt x="16011" y="10555"/>
                  </a:cubicBezTo>
                  <a:cubicBezTo>
                    <a:pt x="15895" y="10456"/>
                    <a:pt x="15837" y="10309"/>
                    <a:pt x="15808" y="10211"/>
                  </a:cubicBezTo>
                  <a:cubicBezTo>
                    <a:pt x="15779" y="10113"/>
                    <a:pt x="15779" y="9965"/>
                    <a:pt x="15779" y="9867"/>
                  </a:cubicBezTo>
                  <a:lnTo>
                    <a:pt x="15779" y="9278"/>
                  </a:lnTo>
                  <a:cubicBezTo>
                    <a:pt x="15779" y="9033"/>
                    <a:pt x="15837" y="8885"/>
                    <a:pt x="15953" y="8885"/>
                  </a:cubicBezTo>
                  <a:cubicBezTo>
                    <a:pt x="15982" y="8885"/>
                    <a:pt x="16040" y="8885"/>
                    <a:pt x="16069" y="8935"/>
                  </a:cubicBezTo>
                  <a:cubicBezTo>
                    <a:pt x="16127" y="8984"/>
                    <a:pt x="16185" y="8984"/>
                    <a:pt x="16243" y="9082"/>
                  </a:cubicBezTo>
                  <a:cubicBezTo>
                    <a:pt x="16475" y="9278"/>
                    <a:pt x="16737" y="9425"/>
                    <a:pt x="17027" y="9524"/>
                  </a:cubicBezTo>
                  <a:cubicBezTo>
                    <a:pt x="17317" y="9622"/>
                    <a:pt x="17579" y="9671"/>
                    <a:pt x="17869" y="9671"/>
                  </a:cubicBezTo>
                  <a:cubicBezTo>
                    <a:pt x="18304" y="9671"/>
                    <a:pt x="18653" y="9524"/>
                    <a:pt x="18914" y="9278"/>
                  </a:cubicBezTo>
                  <a:cubicBezTo>
                    <a:pt x="19146" y="9033"/>
                    <a:pt x="19292" y="8640"/>
                    <a:pt x="19292" y="8149"/>
                  </a:cubicBezTo>
                  <a:cubicBezTo>
                    <a:pt x="19292" y="7805"/>
                    <a:pt x="19234" y="7511"/>
                    <a:pt x="19088" y="7315"/>
                  </a:cubicBezTo>
                  <a:cubicBezTo>
                    <a:pt x="18972" y="7069"/>
                    <a:pt x="18711" y="6873"/>
                    <a:pt x="18363" y="6676"/>
                  </a:cubicBezTo>
                  <a:lnTo>
                    <a:pt x="17346" y="6136"/>
                  </a:lnTo>
                  <a:cubicBezTo>
                    <a:pt x="16824" y="5842"/>
                    <a:pt x="16446" y="5449"/>
                    <a:pt x="16214" y="4909"/>
                  </a:cubicBezTo>
                  <a:cubicBezTo>
                    <a:pt x="15982" y="4369"/>
                    <a:pt x="15866" y="3780"/>
                    <a:pt x="15866" y="3191"/>
                  </a:cubicBezTo>
                  <a:cubicBezTo>
                    <a:pt x="15866" y="2700"/>
                    <a:pt x="15924" y="2258"/>
                    <a:pt x="16069" y="1865"/>
                  </a:cubicBezTo>
                  <a:cubicBezTo>
                    <a:pt x="16185" y="1473"/>
                    <a:pt x="16359" y="1129"/>
                    <a:pt x="16563" y="884"/>
                  </a:cubicBezTo>
                  <a:cubicBezTo>
                    <a:pt x="16766" y="589"/>
                    <a:pt x="17027" y="393"/>
                    <a:pt x="17288" y="245"/>
                  </a:cubicBezTo>
                  <a:cubicBezTo>
                    <a:pt x="17579" y="98"/>
                    <a:pt x="17869" y="49"/>
                    <a:pt x="18188" y="49"/>
                  </a:cubicBezTo>
                  <a:close/>
                  <a:moveTo>
                    <a:pt x="3614" y="0"/>
                  </a:moveTo>
                  <a:cubicBezTo>
                    <a:pt x="4456" y="0"/>
                    <a:pt x="5066" y="344"/>
                    <a:pt x="5472" y="982"/>
                  </a:cubicBezTo>
                  <a:cubicBezTo>
                    <a:pt x="5879" y="1620"/>
                    <a:pt x="6053" y="2602"/>
                    <a:pt x="6053" y="3927"/>
                  </a:cubicBezTo>
                  <a:lnTo>
                    <a:pt x="6053" y="7805"/>
                  </a:lnTo>
                  <a:lnTo>
                    <a:pt x="6024" y="7805"/>
                  </a:lnTo>
                  <a:cubicBezTo>
                    <a:pt x="6024" y="8247"/>
                    <a:pt x="6053" y="8591"/>
                    <a:pt x="6111" y="8885"/>
                  </a:cubicBezTo>
                  <a:cubicBezTo>
                    <a:pt x="6169" y="9131"/>
                    <a:pt x="6227" y="9425"/>
                    <a:pt x="6343" y="9720"/>
                  </a:cubicBezTo>
                  <a:cubicBezTo>
                    <a:pt x="6372" y="9818"/>
                    <a:pt x="6401" y="9916"/>
                    <a:pt x="6401" y="10015"/>
                  </a:cubicBezTo>
                  <a:cubicBezTo>
                    <a:pt x="6401" y="10162"/>
                    <a:pt x="6343" y="10260"/>
                    <a:pt x="6256" y="10358"/>
                  </a:cubicBezTo>
                  <a:lnTo>
                    <a:pt x="5821" y="10849"/>
                  </a:lnTo>
                  <a:cubicBezTo>
                    <a:pt x="5763" y="10898"/>
                    <a:pt x="5704" y="10947"/>
                    <a:pt x="5646" y="10947"/>
                  </a:cubicBezTo>
                  <a:cubicBezTo>
                    <a:pt x="5559" y="10947"/>
                    <a:pt x="5501" y="10898"/>
                    <a:pt x="5443" y="10800"/>
                  </a:cubicBezTo>
                  <a:cubicBezTo>
                    <a:pt x="5356" y="10653"/>
                    <a:pt x="5269" y="10456"/>
                    <a:pt x="5182" y="10260"/>
                  </a:cubicBezTo>
                  <a:cubicBezTo>
                    <a:pt x="5124" y="10064"/>
                    <a:pt x="5037" y="9818"/>
                    <a:pt x="4979" y="9573"/>
                  </a:cubicBezTo>
                  <a:cubicBezTo>
                    <a:pt x="4427" y="10653"/>
                    <a:pt x="3730" y="11242"/>
                    <a:pt x="2888" y="11242"/>
                  </a:cubicBezTo>
                  <a:cubicBezTo>
                    <a:pt x="2308" y="11242"/>
                    <a:pt x="1814" y="10947"/>
                    <a:pt x="1466" y="10407"/>
                  </a:cubicBezTo>
                  <a:cubicBezTo>
                    <a:pt x="1117" y="9818"/>
                    <a:pt x="943" y="9082"/>
                    <a:pt x="943" y="8100"/>
                  </a:cubicBezTo>
                  <a:cubicBezTo>
                    <a:pt x="943" y="7069"/>
                    <a:pt x="1146" y="6284"/>
                    <a:pt x="1582" y="5645"/>
                  </a:cubicBezTo>
                  <a:cubicBezTo>
                    <a:pt x="2017" y="5007"/>
                    <a:pt x="2598" y="4713"/>
                    <a:pt x="3324" y="4713"/>
                  </a:cubicBezTo>
                  <a:cubicBezTo>
                    <a:pt x="3556" y="4713"/>
                    <a:pt x="3817" y="4762"/>
                    <a:pt x="4079" y="4811"/>
                  </a:cubicBezTo>
                  <a:cubicBezTo>
                    <a:pt x="4340" y="4860"/>
                    <a:pt x="4601" y="4958"/>
                    <a:pt x="4892" y="5056"/>
                  </a:cubicBezTo>
                  <a:lnTo>
                    <a:pt x="4892" y="4173"/>
                  </a:lnTo>
                  <a:cubicBezTo>
                    <a:pt x="4892" y="3289"/>
                    <a:pt x="4775" y="2602"/>
                    <a:pt x="4543" y="2258"/>
                  </a:cubicBezTo>
                  <a:cubicBezTo>
                    <a:pt x="4311" y="1865"/>
                    <a:pt x="3934" y="1718"/>
                    <a:pt x="3382" y="1718"/>
                  </a:cubicBezTo>
                  <a:cubicBezTo>
                    <a:pt x="3121" y="1718"/>
                    <a:pt x="2888" y="1767"/>
                    <a:pt x="2627" y="1865"/>
                  </a:cubicBezTo>
                  <a:cubicBezTo>
                    <a:pt x="2366" y="1964"/>
                    <a:pt x="2104" y="2111"/>
                    <a:pt x="1872" y="2258"/>
                  </a:cubicBezTo>
                  <a:cubicBezTo>
                    <a:pt x="1756" y="2356"/>
                    <a:pt x="1669" y="2405"/>
                    <a:pt x="1611" y="2405"/>
                  </a:cubicBezTo>
                  <a:cubicBezTo>
                    <a:pt x="1553" y="2405"/>
                    <a:pt x="1524" y="2455"/>
                    <a:pt x="1495" y="2455"/>
                  </a:cubicBezTo>
                  <a:cubicBezTo>
                    <a:pt x="1408" y="2455"/>
                    <a:pt x="1350" y="2307"/>
                    <a:pt x="1350" y="2062"/>
                  </a:cubicBezTo>
                  <a:lnTo>
                    <a:pt x="1350" y="1473"/>
                  </a:lnTo>
                  <a:cubicBezTo>
                    <a:pt x="1350" y="1276"/>
                    <a:pt x="1379" y="1129"/>
                    <a:pt x="1408" y="1031"/>
                  </a:cubicBezTo>
                  <a:cubicBezTo>
                    <a:pt x="1437" y="933"/>
                    <a:pt x="1495" y="884"/>
                    <a:pt x="1611" y="785"/>
                  </a:cubicBezTo>
                  <a:cubicBezTo>
                    <a:pt x="1872" y="589"/>
                    <a:pt x="2163" y="393"/>
                    <a:pt x="2511" y="245"/>
                  </a:cubicBezTo>
                  <a:cubicBezTo>
                    <a:pt x="2859" y="98"/>
                    <a:pt x="3237" y="0"/>
                    <a:pt x="3614" y="0"/>
                  </a:cubicBezTo>
                  <a:close/>
                </a:path>
              </a:pathLst>
            </a:custGeom>
            <a:solidFill>
              <a:srgbClr val="FFFFFF"/>
            </a:solidFill>
            <a:ln w="12700" cap="flat">
              <a:noFill/>
              <a:miter lim="400000"/>
            </a:ln>
            <a:effectLst/>
          </p:spPr>
          <p:txBody>
            <a:bodyPr wrap="square" lIns="146304" tIns="146304" rIns="146304" bIns="146304" numCol="1" anchor="ctr">
              <a:noAutofit/>
            </a:bodyPr>
            <a:lstStyle/>
            <a:p>
              <a:pPr>
                <a:defRPr>
                  <a:solidFill>
                    <a:srgbClr val="FFFFFF"/>
                  </a:solidFill>
                </a:defRPr>
              </a:pPr>
              <a:endParaRPr/>
            </a:p>
          </p:txBody>
        </p:sp>
      </p:grpSp>
      <p:sp>
        <p:nvSpPr>
          <p:cNvPr id="393" name="Upotrebom najkvalitetnije globalne mreže koja je trenutno dostupna  AWS globalna infrastruktura je dizajnirana i izgrađena da omogući najveću:"/>
          <p:cNvSpPr txBox="1"/>
          <p:nvPr/>
        </p:nvSpPr>
        <p:spPr>
          <a:xfrm>
            <a:off x="736212" y="1656952"/>
            <a:ext cx="12956072" cy="11612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6304" tIns="146304" rIns="146304" bIns="146304">
            <a:spAutoFit/>
          </a:bodyPr>
          <a:lstStyle/>
          <a:p>
            <a:pPr defTabSz="1097277">
              <a:lnSpc>
                <a:spcPct val="90000"/>
              </a:lnSpc>
              <a:spcBef>
                <a:spcPts val="700"/>
              </a:spcBef>
              <a:defRPr sz="3000">
                <a:solidFill>
                  <a:srgbClr val="FFFFFF"/>
                </a:solidFill>
              </a:defRPr>
            </a:pPr>
            <a:r>
              <a:t>Upotrebom najkvalitetnije globalne mreže koja je trenutno dostupna </a:t>
            </a:r>
            <a:br/>
            <a:r>
              <a:t>AWS globalna infrastruktura je dizajnirana i izgrađena da omogući najveću:</a:t>
            </a:r>
          </a:p>
        </p:txBody>
      </p:sp>
      <p:pic>
        <p:nvPicPr>
          <p:cNvPr id="394" name="AWS-Global-Infrastructure-Component-Icon-Speed.png" descr="AWS-Global-Infrastructure-Component-Icon-Speed.png"/>
          <p:cNvPicPr>
            <a:picLocks noChangeAspect="1"/>
          </p:cNvPicPr>
          <p:nvPr/>
        </p:nvPicPr>
        <p:blipFill>
          <a:blip r:embed="rId2">
            <a:extLst/>
          </a:blip>
          <a:srcRect/>
          <a:stretch>
            <a:fillRect/>
          </a:stretch>
        </p:blipFill>
        <p:spPr>
          <a:xfrm>
            <a:off x="1278466" y="3048182"/>
            <a:ext cx="2540001" cy="2540001"/>
          </a:xfrm>
          <a:prstGeom prst="rect">
            <a:avLst/>
          </a:prstGeom>
          <a:ln w="12700">
            <a:miter lim="400000"/>
          </a:ln>
        </p:spPr>
      </p:pic>
      <p:pic>
        <p:nvPicPr>
          <p:cNvPr id="395" name="AWS-Global-Infrastructure-Component-Icon-Availability-and-Reliability.png" descr="AWS-Global-Infrastructure-Component-Icon-Availability-and-Reliability.png"/>
          <p:cNvPicPr>
            <a:picLocks noChangeAspect="1"/>
          </p:cNvPicPr>
          <p:nvPr/>
        </p:nvPicPr>
        <p:blipFill>
          <a:blip r:embed="rId3">
            <a:extLst/>
          </a:blip>
          <a:stretch>
            <a:fillRect/>
          </a:stretch>
        </p:blipFill>
        <p:spPr>
          <a:xfrm>
            <a:off x="4233333" y="3048182"/>
            <a:ext cx="2540001" cy="2540001"/>
          </a:xfrm>
          <a:prstGeom prst="rect">
            <a:avLst/>
          </a:prstGeom>
          <a:ln w="12700">
            <a:miter lim="400000"/>
          </a:ln>
        </p:spPr>
      </p:pic>
      <p:pic>
        <p:nvPicPr>
          <p:cNvPr id="396" name="AWS-Global-Infrastructure-Component-Icon-Flexible.png" descr="AWS-Global-Infrastructure-Component-Icon-Flexible.png"/>
          <p:cNvPicPr>
            <a:picLocks noChangeAspect="1"/>
          </p:cNvPicPr>
          <p:nvPr/>
        </p:nvPicPr>
        <p:blipFill>
          <a:blip r:embed="rId4">
            <a:extLst/>
          </a:blip>
          <a:stretch>
            <a:fillRect/>
          </a:stretch>
        </p:blipFill>
        <p:spPr>
          <a:xfrm>
            <a:off x="7476066" y="3048182"/>
            <a:ext cx="2540001" cy="2540001"/>
          </a:xfrm>
          <a:prstGeom prst="rect">
            <a:avLst/>
          </a:prstGeom>
          <a:ln w="12700">
            <a:miter lim="400000"/>
          </a:ln>
        </p:spPr>
      </p:pic>
      <p:pic>
        <p:nvPicPr>
          <p:cNvPr id="397" name="AWS-Global-Infrastructure-Component-Icon-Secure.png" descr="AWS-Global-Infrastructure-Component-Icon-Secure.png"/>
          <p:cNvPicPr>
            <a:picLocks noChangeAspect="1"/>
          </p:cNvPicPr>
          <p:nvPr/>
        </p:nvPicPr>
        <p:blipFill>
          <a:blip r:embed="rId5">
            <a:extLst/>
          </a:blip>
          <a:stretch>
            <a:fillRect/>
          </a:stretch>
        </p:blipFill>
        <p:spPr>
          <a:xfrm>
            <a:off x="10566399" y="3048182"/>
            <a:ext cx="2540001" cy="2540001"/>
          </a:xfrm>
          <a:prstGeom prst="rect">
            <a:avLst/>
          </a:prstGeom>
          <a:ln w="12700">
            <a:miter lim="400000"/>
          </a:ln>
        </p:spPr>
      </p:pic>
      <p:sp>
        <p:nvSpPr>
          <p:cNvPr id="398" name="Brzinu"/>
          <p:cNvSpPr txBox="1"/>
          <p:nvPr/>
        </p:nvSpPr>
        <p:spPr>
          <a:xfrm>
            <a:off x="1819847" y="5619495"/>
            <a:ext cx="1457239" cy="7752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6304" tIns="146304" rIns="146304" bIns="146304">
            <a:spAutoFit/>
          </a:bodyPr>
          <a:lstStyle>
            <a:lvl1pPr defTabSz="1097277">
              <a:lnSpc>
                <a:spcPct val="90000"/>
              </a:lnSpc>
              <a:spcBef>
                <a:spcPts val="700"/>
              </a:spcBef>
              <a:defRPr sz="3200">
                <a:solidFill>
                  <a:srgbClr val="FFFFFF"/>
                </a:solidFill>
              </a:defRPr>
            </a:lvl1pPr>
          </a:lstStyle>
          <a:p>
            <a:r>
              <a:t>Brzinu</a:t>
            </a:r>
          </a:p>
        </p:txBody>
      </p:sp>
      <p:sp>
        <p:nvSpPr>
          <p:cNvPr id="399" name="Dostupnost i  pouzdanost"/>
          <p:cNvSpPr txBox="1"/>
          <p:nvPr/>
        </p:nvSpPr>
        <p:spPr>
          <a:xfrm>
            <a:off x="4164717" y="5622459"/>
            <a:ext cx="2677233" cy="12095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6304" tIns="146304" rIns="146304" bIns="146304">
            <a:spAutoFit/>
          </a:bodyPr>
          <a:lstStyle/>
          <a:p>
            <a:pPr algn="ctr" defTabSz="1097277">
              <a:lnSpc>
                <a:spcPct val="90000"/>
              </a:lnSpc>
              <a:spcBef>
                <a:spcPts val="700"/>
              </a:spcBef>
              <a:defRPr sz="3200">
                <a:solidFill>
                  <a:srgbClr val="FFFFFF"/>
                </a:solidFill>
              </a:defRPr>
            </a:pPr>
            <a:r>
              <a:t>Dostupnost i </a:t>
            </a:r>
            <a:br/>
            <a:r>
              <a:t>pouzdanost</a:t>
            </a:r>
          </a:p>
        </p:txBody>
      </p:sp>
      <p:sp>
        <p:nvSpPr>
          <p:cNvPr id="400" name="Fleksibilnost i…"/>
          <p:cNvSpPr txBox="1"/>
          <p:nvPr/>
        </p:nvSpPr>
        <p:spPr>
          <a:xfrm>
            <a:off x="7348465" y="5573691"/>
            <a:ext cx="2970324" cy="13070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6304" tIns="146304" rIns="146304" bIns="146304">
            <a:spAutoFit/>
          </a:bodyPr>
          <a:lstStyle/>
          <a:p>
            <a:pPr algn="ctr" defTabSz="1097277">
              <a:lnSpc>
                <a:spcPct val="90000"/>
              </a:lnSpc>
              <a:spcBef>
                <a:spcPts val="700"/>
              </a:spcBef>
              <a:defRPr sz="3200">
                <a:solidFill>
                  <a:srgbClr val="FFFFFF"/>
                </a:solidFill>
              </a:defRPr>
            </a:pPr>
            <a:r>
              <a:t>Fleksibilnost i </a:t>
            </a:r>
          </a:p>
          <a:p>
            <a:pPr algn="ctr" defTabSz="1097277">
              <a:lnSpc>
                <a:spcPct val="90000"/>
              </a:lnSpc>
              <a:spcBef>
                <a:spcPts val="700"/>
              </a:spcBef>
              <a:defRPr sz="3200">
                <a:solidFill>
                  <a:srgbClr val="FFFFFF"/>
                </a:solidFill>
              </a:defRPr>
            </a:pPr>
            <a:r>
              <a:t>skalabilnost</a:t>
            </a:r>
          </a:p>
        </p:txBody>
      </p:sp>
      <p:sp>
        <p:nvSpPr>
          <p:cNvPr id="401" name="Sigurnost"/>
          <p:cNvSpPr txBox="1"/>
          <p:nvPr/>
        </p:nvSpPr>
        <p:spPr>
          <a:xfrm>
            <a:off x="10825305" y="5619495"/>
            <a:ext cx="2022190" cy="7752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6304" tIns="146304" rIns="146304" bIns="146304">
            <a:spAutoFit/>
          </a:bodyPr>
          <a:lstStyle>
            <a:lvl1pPr defTabSz="1097277">
              <a:lnSpc>
                <a:spcPct val="90000"/>
              </a:lnSpc>
              <a:spcBef>
                <a:spcPts val="700"/>
              </a:spcBef>
              <a:defRPr sz="3200">
                <a:solidFill>
                  <a:srgbClr val="FFFFFF"/>
                </a:solidFill>
              </a:defRPr>
            </a:lvl1pPr>
          </a:lstStyle>
          <a:p>
            <a:r>
              <a:t>Sigurnost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93"/>
                                        </p:tgtEl>
                                        <p:attrNameLst>
                                          <p:attrName>style.visibility</p:attrName>
                                        </p:attrNameLst>
                                      </p:cBhvr>
                                      <p:to>
                                        <p:strVal val="visible"/>
                                      </p:to>
                                    </p:set>
                                    <p:anim calcmode="lin" valueType="num">
                                      <p:cBhvr>
                                        <p:cTn id="7" dur="500" fill="hold"/>
                                        <p:tgtEl>
                                          <p:spTgt spid="393"/>
                                        </p:tgtEl>
                                        <p:attrNameLst>
                                          <p:attrName>ppt_w</p:attrName>
                                        </p:attrNameLst>
                                      </p:cBhvr>
                                      <p:tavLst>
                                        <p:tav tm="0">
                                          <p:val>
                                            <p:fltVal val="0"/>
                                          </p:val>
                                        </p:tav>
                                        <p:tav tm="100000">
                                          <p:val>
                                            <p:strVal val="#ppt_w"/>
                                          </p:val>
                                        </p:tav>
                                      </p:tavLst>
                                    </p:anim>
                                    <p:anim calcmode="lin" valueType="num">
                                      <p:cBhvr>
                                        <p:cTn id="8" dur="500" fill="hold"/>
                                        <p:tgtEl>
                                          <p:spTgt spid="39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5000"/>
                                  </p:stCondLst>
                                  <p:iterate>
                                    <p:tmAbs val="0"/>
                                  </p:iterate>
                                  <p:childTnLst>
                                    <p:set>
                                      <p:cBhvr>
                                        <p:cTn id="11" fill="hold"/>
                                        <p:tgtEl>
                                          <p:spTgt spid="394"/>
                                        </p:tgtEl>
                                        <p:attrNameLst>
                                          <p:attrName>style.visibility</p:attrName>
                                        </p:attrNameLst>
                                      </p:cBhvr>
                                      <p:to>
                                        <p:strVal val="visible"/>
                                      </p:to>
                                    </p:set>
                                    <p:anim calcmode="lin" valueType="num">
                                      <p:cBhvr>
                                        <p:cTn id="12" dur="500" fill="hold"/>
                                        <p:tgtEl>
                                          <p:spTgt spid="394"/>
                                        </p:tgtEl>
                                        <p:attrNameLst>
                                          <p:attrName>ppt_w</p:attrName>
                                        </p:attrNameLst>
                                      </p:cBhvr>
                                      <p:tavLst>
                                        <p:tav tm="0">
                                          <p:val>
                                            <p:fltVal val="0"/>
                                          </p:val>
                                        </p:tav>
                                        <p:tav tm="100000">
                                          <p:val>
                                            <p:strVal val="#ppt_w"/>
                                          </p:val>
                                        </p:tav>
                                      </p:tavLst>
                                    </p:anim>
                                    <p:anim calcmode="lin" valueType="num">
                                      <p:cBhvr>
                                        <p:cTn id="13" dur="500" fill="hold"/>
                                        <p:tgtEl>
                                          <p:spTgt spid="394"/>
                                        </p:tgtEl>
                                        <p:attrNameLst>
                                          <p:attrName>ppt_h</p:attrName>
                                        </p:attrNameLst>
                                      </p:cBhvr>
                                      <p:tavLst>
                                        <p:tav tm="0">
                                          <p:val>
                                            <p:fltVal val="0"/>
                                          </p:val>
                                        </p:tav>
                                        <p:tav tm="100000">
                                          <p:val>
                                            <p:strVal val="#ppt_h"/>
                                          </p:val>
                                        </p:tav>
                                      </p:tavLst>
                                    </p:anim>
                                  </p:childTnLst>
                                </p:cTn>
                              </p:par>
                            </p:childTnLst>
                          </p:cTn>
                        </p:par>
                        <p:par>
                          <p:cTn id="14" fill="hold">
                            <p:stCondLst>
                              <p:cond delay="6000"/>
                            </p:stCondLst>
                            <p:childTnLst>
                              <p:par>
                                <p:cTn id="15" presetID="23" presetClass="entr" presetSubtype="16" fill="hold" grpId="3" nodeType="afterEffect">
                                  <p:stCondLst>
                                    <p:cond delay="0"/>
                                  </p:stCondLst>
                                  <p:iterate>
                                    <p:tmAbs val="0"/>
                                  </p:iterate>
                                  <p:childTnLst>
                                    <p:set>
                                      <p:cBhvr>
                                        <p:cTn id="16" fill="hold"/>
                                        <p:tgtEl>
                                          <p:spTgt spid="398"/>
                                        </p:tgtEl>
                                        <p:attrNameLst>
                                          <p:attrName>style.visibility</p:attrName>
                                        </p:attrNameLst>
                                      </p:cBhvr>
                                      <p:to>
                                        <p:strVal val="visible"/>
                                      </p:to>
                                    </p:set>
                                    <p:anim calcmode="lin" valueType="num">
                                      <p:cBhvr>
                                        <p:cTn id="17" dur="500" fill="hold"/>
                                        <p:tgtEl>
                                          <p:spTgt spid="398"/>
                                        </p:tgtEl>
                                        <p:attrNameLst>
                                          <p:attrName>ppt_w</p:attrName>
                                        </p:attrNameLst>
                                      </p:cBhvr>
                                      <p:tavLst>
                                        <p:tav tm="0">
                                          <p:val>
                                            <p:fltVal val="0"/>
                                          </p:val>
                                        </p:tav>
                                        <p:tav tm="100000">
                                          <p:val>
                                            <p:strVal val="#ppt_w"/>
                                          </p:val>
                                        </p:tav>
                                      </p:tavLst>
                                    </p:anim>
                                    <p:anim calcmode="lin" valueType="num">
                                      <p:cBhvr>
                                        <p:cTn id="18" dur="500" fill="hold"/>
                                        <p:tgtEl>
                                          <p:spTgt spid="398"/>
                                        </p:tgtEl>
                                        <p:attrNameLst>
                                          <p:attrName>ppt_h</p:attrName>
                                        </p:attrNameLst>
                                      </p:cBhvr>
                                      <p:tavLst>
                                        <p:tav tm="0">
                                          <p:val>
                                            <p:fltVal val="0"/>
                                          </p:val>
                                        </p:tav>
                                        <p:tav tm="100000">
                                          <p:val>
                                            <p:strVal val="#ppt_h"/>
                                          </p:val>
                                        </p:tav>
                                      </p:tavLst>
                                    </p:anim>
                                  </p:childTnLst>
                                </p:cTn>
                              </p:par>
                            </p:childTnLst>
                          </p:cTn>
                        </p:par>
                        <p:par>
                          <p:cTn id="19" fill="hold">
                            <p:stCondLst>
                              <p:cond delay="6500"/>
                            </p:stCondLst>
                            <p:childTnLst>
                              <p:par>
                                <p:cTn id="20" presetID="23" presetClass="entr" presetSubtype="16" fill="hold" grpId="4" nodeType="afterEffect">
                                  <p:stCondLst>
                                    <p:cond delay="1000"/>
                                  </p:stCondLst>
                                  <p:iterate>
                                    <p:tmAbs val="0"/>
                                  </p:iterate>
                                  <p:childTnLst>
                                    <p:set>
                                      <p:cBhvr>
                                        <p:cTn id="21" fill="hold"/>
                                        <p:tgtEl>
                                          <p:spTgt spid="395"/>
                                        </p:tgtEl>
                                        <p:attrNameLst>
                                          <p:attrName>style.visibility</p:attrName>
                                        </p:attrNameLst>
                                      </p:cBhvr>
                                      <p:to>
                                        <p:strVal val="visible"/>
                                      </p:to>
                                    </p:set>
                                    <p:anim calcmode="lin" valueType="num">
                                      <p:cBhvr>
                                        <p:cTn id="22" dur="500" fill="hold"/>
                                        <p:tgtEl>
                                          <p:spTgt spid="395"/>
                                        </p:tgtEl>
                                        <p:attrNameLst>
                                          <p:attrName>ppt_w</p:attrName>
                                        </p:attrNameLst>
                                      </p:cBhvr>
                                      <p:tavLst>
                                        <p:tav tm="0">
                                          <p:val>
                                            <p:fltVal val="0"/>
                                          </p:val>
                                        </p:tav>
                                        <p:tav tm="100000">
                                          <p:val>
                                            <p:strVal val="#ppt_w"/>
                                          </p:val>
                                        </p:tav>
                                      </p:tavLst>
                                    </p:anim>
                                    <p:anim calcmode="lin" valueType="num">
                                      <p:cBhvr>
                                        <p:cTn id="23" dur="500" fill="hold"/>
                                        <p:tgtEl>
                                          <p:spTgt spid="395"/>
                                        </p:tgtEl>
                                        <p:attrNameLst>
                                          <p:attrName>ppt_h</p:attrName>
                                        </p:attrNameLst>
                                      </p:cBhvr>
                                      <p:tavLst>
                                        <p:tav tm="0">
                                          <p:val>
                                            <p:fltVal val="0"/>
                                          </p:val>
                                        </p:tav>
                                        <p:tav tm="100000">
                                          <p:val>
                                            <p:strVal val="#ppt_h"/>
                                          </p:val>
                                        </p:tav>
                                      </p:tavLst>
                                    </p:anim>
                                  </p:childTnLst>
                                </p:cTn>
                              </p:par>
                            </p:childTnLst>
                          </p:cTn>
                        </p:par>
                        <p:par>
                          <p:cTn id="24" fill="hold">
                            <p:stCondLst>
                              <p:cond delay="8000"/>
                            </p:stCondLst>
                            <p:childTnLst>
                              <p:par>
                                <p:cTn id="25" presetID="23" presetClass="entr" presetSubtype="16" fill="hold" grpId="5" nodeType="afterEffect">
                                  <p:stCondLst>
                                    <p:cond delay="0"/>
                                  </p:stCondLst>
                                  <p:iterate>
                                    <p:tmAbs val="0"/>
                                  </p:iterate>
                                  <p:childTnLst>
                                    <p:set>
                                      <p:cBhvr>
                                        <p:cTn id="26" fill="hold"/>
                                        <p:tgtEl>
                                          <p:spTgt spid="399"/>
                                        </p:tgtEl>
                                        <p:attrNameLst>
                                          <p:attrName>style.visibility</p:attrName>
                                        </p:attrNameLst>
                                      </p:cBhvr>
                                      <p:to>
                                        <p:strVal val="visible"/>
                                      </p:to>
                                    </p:set>
                                    <p:anim calcmode="lin" valueType="num">
                                      <p:cBhvr>
                                        <p:cTn id="27" dur="500" fill="hold"/>
                                        <p:tgtEl>
                                          <p:spTgt spid="399"/>
                                        </p:tgtEl>
                                        <p:attrNameLst>
                                          <p:attrName>ppt_w</p:attrName>
                                        </p:attrNameLst>
                                      </p:cBhvr>
                                      <p:tavLst>
                                        <p:tav tm="0">
                                          <p:val>
                                            <p:fltVal val="0"/>
                                          </p:val>
                                        </p:tav>
                                        <p:tav tm="100000">
                                          <p:val>
                                            <p:strVal val="#ppt_w"/>
                                          </p:val>
                                        </p:tav>
                                      </p:tavLst>
                                    </p:anim>
                                    <p:anim calcmode="lin" valueType="num">
                                      <p:cBhvr>
                                        <p:cTn id="28" dur="500" fill="hold"/>
                                        <p:tgtEl>
                                          <p:spTgt spid="399"/>
                                        </p:tgtEl>
                                        <p:attrNameLst>
                                          <p:attrName>ppt_h</p:attrName>
                                        </p:attrNameLst>
                                      </p:cBhvr>
                                      <p:tavLst>
                                        <p:tav tm="0">
                                          <p:val>
                                            <p:fltVal val="0"/>
                                          </p:val>
                                        </p:tav>
                                        <p:tav tm="100000">
                                          <p:val>
                                            <p:strVal val="#ppt_h"/>
                                          </p:val>
                                        </p:tav>
                                      </p:tavLst>
                                    </p:anim>
                                  </p:childTnLst>
                                </p:cTn>
                              </p:par>
                            </p:childTnLst>
                          </p:cTn>
                        </p:par>
                        <p:par>
                          <p:cTn id="29" fill="hold">
                            <p:stCondLst>
                              <p:cond delay="8500"/>
                            </p:stCondLst>
                            <p:childTnLst>
                              <p:par>
                                <p:cTn id="30" presetID="23" presetClass="entr" presetSubtype="16" fill="hold" grpId="6" nodeType="afterEffect">
                                  <p:stCondLst>
                                    <p:cond delay="1000"/>
                                  </p:stCondLst>
                                  <p:iterate>
                                    <p:tmAbs val="0"/>
                                  </p:iterate>
                                  <p:childTnLst>
                                    <p:set>
                                      <p:cBhvr>
                                        <p:cTn id="31" fill="hold"/>
                                        <p:tgtEl>
                                          <p:spTgt spid="396"/>
                                        </p:tgtEl>
                                        <p:attrNameLst>
                                          <p:attrName>style.visibility</p:attrName>
                                        </p:attrNameLst>
                                      </p:cBhvr>
                                      <p:to>
                                        <p:strVal val="visible"/>
                                      </p:to>
                                    </p:set>
                                    <p:anim calcmode="lin" valueType="num">
                                      <p:cBhvr>
                                        <p:cTn id="32" dur="500" fill="hold"/>
                                        <p:tgtEl>
                                          <p:spTgt spid="396"/>
                                        </p:tgtEl>
                                        <p:attrNameLst>
                                          <p:attrName>ppt_w</p:attrName>
                                        </p:attrNameLst>
                                      </p:cBhvr>
                                      <p:tavLst>
                                        <p:tav tm="0">
                                          <p:val>
                                            <p:fltVal val="0"/>
                                          </p:val>
                                        </p:tav>
                                        <p:tav tm="100000">
                                          <p:val>
                                            <p:strVal val="#ppt_w"/>
                                          </p:val>
                                        </p:tav>
                                      </p:tavLst>
                                    </p:anim>
                                    <p:anim calcmode="lin" valueType="num">
                                      <p:cBhvr>
                                        <p:cTn id="33" dur="500" fill="hold"/>
                                        <p:tgtEl>
                                          <p:spTgt spid="396"/>
                                        </p:tgtEl>
                                        <p:attrNameLst>
                                          <p:attrName>ppt_h</p:attrName>
                                        </p:attrNameLst>
                                      </p:cBhvr>
                                      <p:tavLst>
                                        <p:tav tm="0">
                                          <p:val>
                                            <p:fltVal val="0"/>
                                          </p:val>
                                        </p:tav>
                                        <p:tav tm="100000">
                                          <p:val>
                                            <p:strVal val="#ppt_h"/>
                                          </p:val>
                                        </p:tav>
                                      </p:tavLst>
                                    </p:anim>
                                  </p:childTnLst>
                                </p:cTn>
                              </p:par>
                            </p:childTnLst>
                          </p:cTn>
                        </p:par>
                        <p:par>
                          <p:cTn id="34" fill="hold">
                            <p:stCondLst>
                              <p:cond delay="10000"/>
                            </p:stCondLst>
                            <p:childTnLst>
                              <p:par>
                                <p:cTn id="35" presetID="23" presetClass="entr" presetSubtype="16" fill="hold" grpId="7" nodeType="afterEffect">
                                  <p:stCondLst>
                                    <p:cond delay="0"/>
                                  </p:stCondLst>
                                  <p:iterate>
                                    <p:tmAbs val="0"/>
                                  </p:iterate>
                                  <p:childTnLst>
                                    <p:set>
                                      <p:cBhvr>
                                        <p:cTn id="36" fill="hold"/>
                                        <p:tgtEl>
                                          <p:spTgt spid="400"/>
                                        </p:tgtEl>
                                        <p:attrNameLst>
                                          <p:attrName>style.visibility</p:attrName>
                                        </p:attrNameLst>
                                      </p:cBhvr>
                                      <p:to>
                                        <p:strVal val="visible"/>
                                      </p:to>
                                    </p:set>
                                    <p:anim calcmode="lin" valueType="num">
                                      <p:cBhvr>
                                        <p:cTn id="37" dur="500" fill="hold"/>
                                        <p:tgtEl>
                                          <p:spTgt spid="400"/>
                                        </p:tgtEl>
                                        <p:attrNameLst>
                                          <p:attrName>ppt_w</p:attrName>
                                        </p:attrNameLst>
                                      </p:cBhvr>
                                      <p:tavLst>
                                        <p:tav tm="0">
                                          <p:val>
                                            <p:fltVal val="0"/>
                                          </p:val>
                                        </p:tav>
                                        <p:tav tm="100000">
                                          <p:val>
                                            <p:strVal val="#ppt_w"/>
                                          </p:val>
                                        </p:tav>
                                      </p:tavLst>
                                    </p:anim>
                                    <p:anim calcmode="lin" valueType="num">
                                      <p:cBhvr>
                                        <p:cTn id="38" dur="500" fill="hold"/>
                                        <p:tgtEl>
                                          <p:spTgt spid="400"/>
                                        </p:tgtEl>
                                        <p:attrNameLst>
                                          <p:attrName>ppt_h</p:attrName>
                                        </p:attrNameLst>
                                      </p:cBhvr>
                                      <p:tavLst>
                                        <p:tav tm="0">
                                          <p:val>
                                            <p:fltVal val="0"/>
                                          </p:val>
                                        </p:tav>
                                        <p:tav tm="100000">
                                          <p:val>
                                            <p:strVal val="#ppt_h"/>
                                          </p:val>
                                        </p:tav>
                                      </p:tavLst>
                                    </p:anim>
                                  </p:childTnLst>
                                </p:cTn>
                              </p:par>
                            </p:childTnLst>
                          </p:cTn>
                        </p:par>
                        <p:par>
                          <p:cTn id="39" fill="hold">
                            <p:stCondLst>
                              <p:cond delay="10500"/>
                            </p:stCondLst>
                            <p:childTnLst>
                              <p:par>
                                <p:cTn id="40" presetID="23" presetClass="entr" presetSubtype="16" fill="hold" grpId="8" nodeType="afterEffect">
                                  <p:stCondLst>
                                    <p:cond delay="1000"/>
                                  </p:stCondLst>
                                  <p:iterate>
                                    <p:tmAbs val="0"/>
                                  </p:iterate>
                                  <p:childTnLst>
                                    <p:set>
                                      <p:cBhvr>
                                        <p:cTn id="41" fill="hold"/>
                                        <p:tgtEl>
                                          <p:spTgt spid="397"/>
                                        </p:tgtEl>
                                        <p:attrNameLst>
                                          <p:attrName>style.visibility</p:attrName>
                                        </p:attrNameLst>
                                      </p:cBhvr>
                                      <p:to>
                                        <p:strVal val="visible"/>
                                      </p:to>
                                    </p:set>
                                    <p:anim calcmode="lin" valueType="num">
                                      <p:cBhvr>
                                        <p:cTn id="42" dur="500" fill="hold"/>
                                        <p:tgtEl>
                                          <p:spTgt spid="397"/>
                                        </p:tgtEl>
                                        <p:attrNameLst>
                                          <p:attrName>ppt_w</p:attrName>
                                        </p:attrNameLst>
                                      </p:cBhvr>
                                      <p:tavLst>
                                        <p:tav tm="0">
                                          <p:val>
                                            <p:fltVal val="0"/>
                                          </p:val>
                                        </p:tav>
                                        <p:tav tm="100000">
                                          <p:val>
                                            <p:strVal val="#ppt_w"/>
                                          </p:val>
                                        </p:tav>
                                      </p:tavLst>
                                    </p:anim>
                                    <p:anim calcmode="lin" valueType="num">
                                      <p:cBhvr>
                                        <p:cTn id="43" dur="500" fill="hold"/>
                                        <p:tgtEl>
                                          <p:spTgt spid="397"/>
                                        </p:tgtEl>
                                        <p:attrNameLst>
                                          <p:attrName>ppt_h</p:attrName>
                                        </p:attrNameLst>
                                      </p:cBhvr>
                                      <p:tavLst>
                                        <p:tav tm="0">
                                          <p:val>
                                            <p:fltVal val="0"/>
                                          </p:val>
                                        </p:tav>
                                        <p:tav tm="100000">
                                          <p:val>
                                            <p:strVal val="#ppt_h"/>
                                          </p:val>
                                        </p:tav>
                                      </p:tavLst>
                                    </p:anim>
                                  </p:childTnLst>
                                </p:cTn>
                              </p:par>
                            </p:childTnLst>
                          </p:cTn>
                        </p:par>
                        <p:par>
                          <p:cTn id="44" fill="hold">
                            <p:stCondLst>
                              <p:cond delay="12000"/>
                            </p:stCondLst>
                            <p:childTnLst>
                              <p:par>
                                <p:cTn id="45" presetID="23" presetClass="entr" presetSubtype="16" fill="hold" grpId="9" nodeType="afterEffect">
                                  <p:stCondLst>
                                    <p:cond delay="0"/>
                                  </p:stCondLst>
                                  <p:iterate>
                                    <p:tmAbs val="0"/>
                                  </p:iterate>
                                  <p:childTnLst>
                                    <p:set>
                                      <p:cBhvr>
                                        <p:cTn id="46" fill="hold"/>
                                        <p:tgtEl>
                                          <p:spTgt spid="401"/>
                                        </p:tgtEl>
                                        <p:attrNameLst>
                                          <p:attrName>style.visibility</p:attrName>
                                        </p:attrNameLst>
                                      </p:cBhvr>
                                      <p:to>
                                        <p:strVal val="visible"/>
                                      </p:to>
                                    </p:set>
                                    <p:anim calcmode="lin" valueType="num">
                                      <p:cBhvr>
                                        <p:cTn id="47" dur="500" fill="hold"/>
                                        <p:tgtEl>
                                          <p:spTgt spid="401"/>
                                        </p:tgtEl>
                                        <p:attrNameLst>
                                          <p:attrName>ppt_w</p:attrName>
                                        </p:attrNameLst>
                                      </p:cBhvr>
                                      <p:tavLst>
                                        <p:tav tm="0">
                                          <p:val>
                                            <p:fltVal val="0"/>
                                          </p:val>
                                        </p:tav>
                                        <p:tav tm="100000">
                                          <p:val>
                                            <p:strVal val="#ppt_w"/>
                                          </p:val>
                                        </p:tav>
                                      </p:tavLst>
                                    </p:anim>
                                    <p:anim calcmode="lin" valueType="num">
                                      <p:cBhvr>
                                        <p:cTn id="48" dur="500" fill="hold"/>
                                        <p:tgtEl>
                                          <p:spTgt spid="4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1" animBg="1" advAuto="0"/>
      <p:bldP spid="394" grpId="2" animBg="1" advAuto="0"/>
      <p:bldP spid="395" grpId="4" animBg="1" advAuto="0"/>
      <p:bldP spid="396" grpId="6" animBg="1" advAuto="0"/>
      <p:bldP spid="397" grpId="8" animBg="1" advAuto="0"/>
      <p:bldP spid="398" grpId="3" animBg="1" advAuto="0"/>
      <p:bldP spid="399" grpId="5" animBg="1" advAuto="0"/>
      <p:bldP spid="400" grpId="7" animBg="1" advAuto="0"/>
      <p:bldP spid="401" grpId="9"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itle 1"/>
          <p:cNvSpPr txBox="1">
            <a:spLocks noGrp="1"/>
          </p:cNvSpPr>
          <p:nvPr>
            <p:ph type="title"/>
          </p:nvPr>
        </p:nvSpPr>
        <p:spPr>
          <a:prstGeom prst="rect">
            <a:avLst/>
          </a:prstGeom>
        </p:spPr>
        <p:txBody>
          <a:bodyPr/>
          <a:lstStyle>
            <a:lvl1pPr>
              <a:defRPr spc="-180"/>
            </a:lvl1pPr>
          </a:lstStyle>
          <a:p>
            <a:r>
              <a:t>Amazon S3</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Amazon Simple Storage Service - S3"/>
          <p:cNvSpPr txBox="1">
            <a:spLocks noGrp="1"/>
          </p:cNvSpPr>
          <p:nvPr>
            <p:ph type="title"/>
          </p:nvPr>
        </p:nvSpPr>
        <p:spPr>
          <a:prstGeom prst="rect">
            <a:avLst/>
          </a:prstGeom>
        </p:spPr>
        <p:txBody>
          <a:bodyPr/>
          <a:lstStyle/>
          <a:p>
            <a:r>
              <a:t>Amazon Simple Storage Service - S3</a:t>
            </a:r>
          </a:p>
        </p:txBody>
      </p:sp>
      <p:sp>
        <p:nvSpPr>
          <p:cNvPr id="406" name="Amazon S3 je object storage napravljen sa ciljem da prihvati i distribuira bilo koju količinu podataka sa bilo koje lokacije na Internetu.…"/>
          <p:cNvSpPr txBox="1">
            <a:spLocks noGrp="1"/>
          </p:cNvSpPr>
          <p:nvPr>
            <p:ph type="body" sz="half" idx="1"/>
          </p:nvPr>
        </p:nvSpPr>
        <p:spPr>
          <a:xfrm>
            <a:off x="323088" y="1681015"/>
            <a:ext cx="13984227" cy="2265236"/>
          </a:xfrm>
          <a:prstGeom prst="rect">
            <a:avLst/>
          </a:prstGeom>
        </p:spPr>
        <p:txBody>
          <a:bodyPr>
            <a:normAutofit lnSpcReduction="10000"/>
          </a:bodyPr>
          <a:lstStyle/>
          <a:p>
            <a:pPr defTabSz="910740">
              <a:spcBef>
                <a:spcPts val="600"/>
              </a:spcBef>
              <a:defRPr sz="2656"/>
            </a:pPr>
            <a:r>
              <a:t>Amazon S3 je object storage napravljen sa ciljem da prihvati i distribuira bilo koju količinu podataka sa bilo koje lokacije na Internetu.</a:t>
            </a:r>
          </a:p>
          <a:p>
            <a:pPr defTabSz="910740">
              <a:spcBef>
                <a:spcPts val="600"/>
              </a:spcBef>
              <a:defRPr sz="2656"/>
            </a:pPr>
            <a:endParaRPr/>
          </a:p>
          <a:p>
            <a:pPr defTabSz="910740">
              <a:spcBef>
                <a:spcPts val="600"/>
              </a:spcBef>
              <a:defRPr sz="2656"/>
            </a:pPr>
            <a:r>
              <a:t>Ovaj servis nudi ekstremnu trajnost, visoku dostupnost i neograničenu skalabilnost smeštanja podataka.</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Amazon S3 Storage klase"/>
          <p:cNvSpPr txBox="1">
            <a:spLocks noGrp="1"/>
          </p:cNvSpPr>
          <p:nvPr>
            <p:ph type="title"/>
          </p:nvPr>
        </p:nvSpPr>
        <p:spPr>
          <a:prstGeom prst="rect">
            <a:avLst/>
          </a:prstGeom>
        </p:spPr>
        <p:txBody>
          <a:bodyPr/>
          <a:lstStyle/>
          <a:p>
            <a:r>
              <a:t>Amazon S3 Storage klase</a:t>
            </a:r>
          </a:p>
        </p:txBody>
      </p:sp>
      <p:sp>
        <p:nvSpPr>
          <p:cNvPr id="409" name="Amazon S3 Standard (S3 Standard)…"/>
          <p:cNvSpPr txBox="1">
            <a:spLocks noGrp="1"/>
          </p:cNvSpPr>
          <p:nvPr>
            <p:ph type="body" sz="half" idx="1"/>
          </p:nvPr>
        </p:nvSpPr>
        <p:spPr>
          <a:xfrm>
            <a:off x="721970" y="1483998"/>
            <a:ext cx="13984226" cy="2525611"/>
          </a:xfrm>
          <a:prstGeom prst="rect">
            <a:avLst/>
          </a:prstGeom>
        </p:spPr>
        <p:txBody>
          <a:bodyPr/>
          <a:lstStyle/>
          <a:p>
            <a:pPr marL="320842" indent="-320842">
              <a:buSzPct val="100000"/>
              <a:buChar char="•"/>
            </a:pPr>
            <a:r>
              <a:t>Amazon S3 Standard (S3 Standard)</a:t>
            </a:r>
          </a:p>
          <a:p>
            <a:pPr marL="320842" indent="-320842">
              <a:buSzPct val="100000"/>
              <a:buChar char="•"/>
            </a:pPr>
            <a:r>
              <a:t>Amazon S3 Intelligent-Tiering</a:t>
            </a:r>
          </a:p>
          <a:p>
            <a:pPr marL="320842" indent="-320842">
              <a:buSzPct val="100000"/>
              <a:buChar char="•"/>
            </a:pPr>
            <a:r>
              <a:t>Amazon S3 Standard-Infrequent Acces</a:t>
            </a:r>
          </a:p>
          <a:p>
            <a:pPr marL="320842" indent="-320842">
              <a:buSzPct val="100000"/>
              <a:buChar char="•"/>
            </a:pPr>
            <a:r>
              <a:t>Amazon S3 One Zone-Infrequent Access</a:t>
            </a:r>
          </a:p>
        </p:txBody>
      </p:sp>
      <p:sp>
        <p:nvSpPr>
          <p:cNvPr id="410" name="Archive…"/>
          <p:cNvSpPr txBox="1"/>
          <p:nvPr/>
        </p:nvSpPr>
        <p:spPr>
          <a:xfrm>
            <a:off x="721970" y="4004286"/>
            <a:ext cx="13984226" cy="2104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6304" tIns="146304" rIns="146304" bIns="146304">
            <a:normAutofit/>
          </a:bodyPr>
          <a:lstStyle/>
          <a:p>
            <a:pPr defTabSz="1097277">
              <a:lnSpc>
                <a:spcPct val="90000"/>
              </a:lnSpc>
              <a:spcBef>
                <a:spcPts val="700"/>
              </a:spcBef>
              <a:defRPr sz="3400">
                <a:solidFill>
                  <a:srgbClr val="FFFFFF"/>
                </a:solidFill>
              </a:defRPr>
            </a:pPr>
            <a:r>
              <a:t>Archive</a:t>
            </a:r>
          </a:p>
          <a:p>
            <a:pPr marL="320842" indent="-320842" defTabSz="1097277">
              <a:lnSpc>
                <a:spcPct val="90000"/>
              </a:lnSpc>
              <a:spcBef>
                <a:spcPts val="700"/>
              </a:spcBef>
              <a:buSzPct val="100000"/>
              <a:buChar char="•"/>
              <a:defRPr sz="3200">
                <a:solidFill>
                  <a:srgbClr val="FFFFFF"/>
                </a:solidFill>
              </a:defRPr>
            </a:pPr>
            <a:r>
              <a:t>Amazon S3 Glacier</a:t>
            </a:r>
          </a:p>
          <a:p>
            <a:pPr marL="320842" indent="-320842" defTabSz="1097277">
              <a:lnSpc>
                <a:spcPct val="90000"/>
              </a:lnSpc>
              <a:spcBef>
                <a:spcPts val="700"/>
              </a:spcBef>
              <a:buSzPct val="100000"/>
              <a:buChar char="•"/>
              <a:defRPr sz="3200">
                <a:solidFill>
                  <a:srgbClr val="FFFFFF"/>
                </a:solidFill>
              </a:defRPr>
            </a:pPr>
            <a:r>
              <a:t>Amazon S3 Glacier Deep Archive</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409">
                                            <p:bg/>
                                          </p:spTgt>
                                        </p:tgtEl>
                                        <p:attrNameLst>
                                          <p:attrName>style.visibility</p:attrName>
                                        </p:attrNameLst>
                                      </p:cBhvr>
                                      <p:to>
                                        <p:strVal val="visible"/>
                                      </p:to>
                                    </p:set>
                                    <p:anim calcmode="lin" valueType="num">
                                      <p:cBhvr>
                                        <p:cTn id="7" dur="1000" fill="hold"/>
                                        <p:tgtEl>
                                          <p:spTgt spid="409">
                                            <p:bg/>
                                          </p:spTgt>
                                        </p:tgtEl>
                                        <p:attrNameLst>
                                          <p:attrName>ppt_x</p:attrName>
                                        </p:attrNameLst>
                                      </p:cBhvr>
                                      <p:tavLst>
                                        <p:tav tm="0">
                                          <p:val>
                                            <p:strVal val="0-#ppt_w/2"/>
                                          </p:val>
                                        </p:tav>
                                        <p:tav tm="100000">
                                          <p:val>
                                            <p:strVal val="#ppt_x"/>
                                          </p:val>
                                        </p:tav>
                                      </p:tavLst>
                                    </p:anim>
                                    <p:anim calcmode="lin" valueType="num">
                                      <p:cBhvr>
                                        <p:cTn id="8" dur="1000" fill="hold"/>
                                        <p:tgtEl>
                                          <p:spTgt spid="409">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409">
                                            <p:txEl>
                                              <p:pRg st="0" end="0"/>
                                            </p:txEl>
                                          </p:spTgt>
                                        </p:tgtEl>
                                        <p:attrNameLst>
                                          <p:attrName>style.visibility</p:attrName>
                                        </p:attrNameLst>
                                      </p:cBhvr>
                                      <p:to>
                                        <p:strVal val="visible"/>
                                      </p:to>
                                    </p:set>
                                    <p:anim calcmode="lin" valueType="num">
                                      <p:cBhvr>
                                        <p:cTn id="11" dur="1000" fill="hold"/>
                                        <p:tgtEl>
                                          <p:spTgt spid="409">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40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409">
                                            <p:txEl>
                                              <p:pRg st="1" end="1"/>
                                            </p:txEl>
                                          </p:spTgt>
                                        </p:tgtEl>
                                        <p:attrNameLst>
                                          <p:attrName>style.visibility</p:attrName>
                                        </p:attrNameLst>
                                      </p:cBhvr>
                                      <p:to>
                                        <p:strVal val="visible"/>
                                      </p:to>
                                    </p:set>
                                    <p:anim calcmode="lin" valueType="num">
                                      <p:cBhvr>
                                        <p:cTn id="17" dur="1000" fill="hold"/>
                                        <p:tgtEl>
                                          <p:spTgt spid="409">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40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p:tmAbs val="0"/>
                                  </p:iterate>
                                  <p:childTnLst>
                                    <p:set>
                                      <p:cBhvr>
                                        <p:cTn id="22" fill="hold"/>
                                        <p:tgtEl>
                                          <p:spTgt spid="409">
                                            <p:txEl>
                                              <p:pRg st="2" end="2"/>
                                            </p:txEl>
                                          </p:spTgt>
                                        </p:tgtEl>
                                        <p:attrNameLst>
                                          <p:attrName>style.visibility</p:attrName>
                                        </p:attrNameLst>
                                      </p:cBhvr>
                                      <p:to>
                                        <p:strVal val="visible"/>
                                      </p:to>
                                    </p:set>
                                    <p:anim calcmode="lin" valueType="num">
                                      <p:cBhvr>
                                        <p:cTn id="23" dur="1000" fill="hold"/>
                                        <p:tgtEl>
                                          <p:spTgt spid="409">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40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1" nodeType="clickEffect">
                                  <p:stCondLst>
                                    <p:cond delay="0"/>
                                  </p:stCondLst>
                                  <p:iterate>
                                    <p:tmAbs val="0"/>
                                  </p:iterate>
                                  <p:childTnLst>
                                    <p:set>
                                      <p:cBhvr>
                                        <p:cTn id="28" fill="hold"/>
                                        <p:tgtEl>
                                          <p:spTgt spid="409">
                                            <p:txEl>
                                              <p:pRg st="3" end="3"/>
                                            </p:txEl>
                                          </p:spTgt>
                                        </p:tgtEl>
                                        <p:attrNameLst>
                                          <p:attrName>style.visibility</p:attrName>
                                        </p:attrNameLst>
                                      </p:cBhvr>
                                      <p:to>
                                        <p:strVal val="visible"/>
                                      </p:to>
                                    </p:set>
                                    <p:anim calcmode="lin" valueType="num">
                                      <p:cBhvr>
                                        <p:cTn id="29" dur="1000" fill="hold"/>
                                        <p:tgtEl>
                                          <p:spTgt spid="409">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40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2" nodeType="clickEffect">
                                  <p:stCondLst>
                                    <p:cond delay="0"/>
                                  </p:stCondLst>
                                  <p:iterate>
                                    <p:tmAbs val="0"/>
                                  </p:iterate>
                                  <p:childTnLst>
                                    <p:set>
                                      <p:cBhvr>
                                        <p:cTn id="34" fill="hold"/>
                                        <p:tgtEl>
                                          <p:spTgt spid="410">
                                            <p:bg/>
                                          </p:spTgt>
                                        </p:tgtEl>
                                        <p:attrNameLst>
                                          <p:attrName>style.visibility</p:attrName>
                                        </p:attrNameLst>
                                      </p:cBhvr>
                                      <p:to>
                                        <p:strVal val="visible"/>
                                      </p:to>
                                    </p:set>
                                    <p:anim calcmode="lin" valueType="num">
                                      <p:cBhvr>
                                        <p:cTn id="35" dur="1000" fill="hold"/>
                                        <p:tgtEl>
                                          <p:spTgt spid="410">
                                            <p:bg/>
                                          </p:spTgt>
                                        </p:tgtEl>
                                        <p:attrNameLst>
                                          <p:attrName>ppt_x</p:attrName>
                                        </p:attrNameLst>
                                      </p:cBhvr>
                                      <p:tavLst>
                                        <p:tav tm="0">
                                          <p:val>
                                            <p:strVal val="0-#ppt_w/2"/>
                                          </p:val>
                                        </p:tav>
                                        <p:tav tm="100000">
                                          <p:val>
                                            <p:strVal val="#ppt_x"/>
                                          </p:val>
                                        </p:tav>
                                      </p:tavLst>
                                    </p:anim>
                                    <p:anim calcmode="lin" valueType="num">
                                      <p:cBhvr>
                                        <p:cTn id="36" dur="1000" fill="hold"/>
                                        <p:tgtEl>
                                          <p:spTgt spid="410">
                                            <p:bg/>
                                          </p:spTgt>
                                        </p:tgtEl>
                                        <p:attrNameLst>
                                          <p:attrName>ppt_y</p:attrName>
                                        </p:attrNameLst>
                                      </p:cBhvr>
                                      <p:tavLst>
                                        <p:tav tm="0">
                                          <p:val>
                                            <p:strVal val="#ppt_y"/>
                                          </p:val>
                                        </p:tav>
                                        <p:tav tm="100000">
                                          <p:val>
                                            <p:strVal val="#ppt_y"/>
                                          </p:val>
                                        </p:tav>
                                      </p:tavLst>
                                    </p:anim>
                                  </p:childTnLst>
                                </p:cTn>
                              </p:par>
                              <p:par>
                                <p:cTn id="37" presetID="2" presetClass="entr" presetSubtype="8" fill="hold" grpId="2" nodeType="withEffect">
                                  <p:stCondLst>
                                    <p:cond delay="0"/>
                                  </p:stCondLst>
                                  <p:iterate>
                                    <p:tmAbs val="0"/>
                                  </p:iterate>
                                  <p:childTnLst>
                                    <p:set>
                                      <p:cBhvr>
                                        <p:cTn id="38" fill="hold"/>
                                        <p:tgtEl>
                                          <p:spTgt spid="410">
                                            <p:txEl>
                                              <p:pRg st="0" end="0"/>
                                            </p:txEl>
                                          </p:spTgt>
                                        </p:tgtEl>
                                        <p:attrNameLst>
                                          <p:attrName>style.visibility</p:attrName>
                                        </p:attrNameLst>
                                      </p:cBhvr>
                                      <p:to>
                                        <p:strVal val="visible"/>
                                      </p:to>
                                    </p:set>
                                    <p:anim calcmode="lin" valueType="num">
                                      <p:cBhvr>
                                        <p:cTn id="39" dur="1000" fill="hold"/>
                                        <p:tgtEl>
                                          <p:spTgt spid="410">
                                            <p:txEl>
                                              <p:pRg st="0" end="0"/>
                                            </p:txEl>
                                          </p:spTgt>
                                        </p:tgtEl>
                                        <p:attrNameLst>
                                          <p:attrName>ppt_x</p:attrName>
                                        </p:attrNameLst>
                                      </p:cBhvr>
                                      <p:tavLst>
                                        <p:tav tm="0">
                                          <p:val>
                                            <p:strVal val="0-#ppt_w/2"/>
                                          </p:val>
                                        </p:tav>
                                        <p:tav tm="100000">
                                          <p:val>
                                            <p:strVal val="#ppt_x"/>
                                          </p:val>
                                        </p:tav>
                                      </p:tavLst>
                                    </p:anim>
                                    <p:anim calcmode="lin" valueType="num">
                                      <p:cBhvr>
                                        <p:cTn id="40" dur="1000" fill="hold"/>
                                        <p:tgtEl>
                                          <p:spTgt spid="4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2" nodeType="clickEffect">
                                  <p:stCondLst>
                                    <p:cond delay="0"/>
                                  </p:stCondLst>
                                  <p:iterate>
                                    <p:tmAbs val="0"/>
                                  </p:iterate>
                                  <p:childTnLst>
                                    <p:set>
                                      <p:cBhvr>
                                        <p:cTn id="44" fill="hold"/>
                                        <p:tgtEl>
                                          <p:spTgt spid="410">
                                            <p:txEl>
                                              <p:pRg st="1" end="1"/>
                                            </p:txEl>
                                          </p:spTgt>
                                        </p:tgtEl>
                                        <p:attrNameLst>
                                          <p:attrName>style.visibility</p:attrName>
                                        </p:attrNameLst>
                                      </p:cBhvr>
                                      <p:to>
                                        <p:strVal val="visible"/>
                                      </p:to>
                                    </p:set>
                                    <p:anim calcmode="lin" valueType="num">
                                      <p:cBhvr>
                                        <p:cTn id="45" dur="1000" fill="hold"/>
                                        <p:tgtEl>
                                          <p:spTgt spid="410">
                                            <p:txEl>
                                              <p:pRg st="1" end="1"/>
                                            </p:txEl>
                                          </p:spTgt>
                                        </p:tgtEl>
                                        <p:attrNameLst>
                                          <p:attrName>ppt_x</p:attrName>
                                        </p:attrNameLst>
                                      </p:cBhvr>
                                      <p:tavLst>
                                        <p:tav tm="0">
                                          <p:val>
                                            <p:strVal val="0-#ppt_w/2"/>
                                          </p:val>
                                        </p:tav>
                                        <p:tav tm="100000">
                                          <p:val>
                                            <p:strVal val="#ppt_x"/>
                                          </p:val>
                                        </p:tav>
                                      </p:tavLst>
                                    </p:anim>
                                    <p:anim calcmode="lin" valueType="num">
                                      <p:cBhvr>
                                        <p:cTn id="46" dur="1000" fill="hold"/>
                                        <p:tgtEl>
                                          <p:spTgt spid="4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2" nodeType="clickEffect">
                                  <p:stCondLst>
                                    <p:cond delay="0"/>
                                  </p:stCondLst>
                                  <p:iterate>
                                    <p:tmAbs val="0"/>
                                  </p:iterate>
                                  <p:childTnLst>
                                    <p:set>
                                      <p:cBhvr>
                                        <p:cTn id="50" fill="hold"/>
                                        <p:tgtEl>
                                          <p:spTgt spid="410">
                                            <p:txEl>
                                              <p:pRg st="2" end="2"/>
                                            </p:txEl>
                                          </p:spTgt>
                                        </p:tgtEl>
                                        <p:attrNameLst>
                                          <p:attrName>style.visibility</p:attrName>
                                        </p:attrNameLst>
                                      </p:cBhvr>
                                      <p:to>
                                        <p:strVal val="visible"/>
                                      </p:to>
                                    </p:set>
                                    <p:anim calcmode="lin" valueType="num">
                                      <p:cBhvr>
                                        <p:cTn id="51" dur="1000" fill="hold"/>
                                        <p:tgtEl>
                                          <p:spTgt spid="410">
                                            <p:txEl>
                                              <p:pRg st="2" end="2"/>
                                            </p:txEl>
                                          </p:spTgt>
                                        </p:tgtEl>
                                        <p:attrNameLst>
                                          <p:attrName>ppt_x</p:attrName>
                                        </p:attrNameLst>
                                      </p:cBhvr>
                                      <p:tavLst>
                                        <p:tav tm="0">
                                          <p:val>
                                            <p:strVal val="0-#ppt_w/2"/>
                                          </p:val>
                                        </p:tav>
                                        <p:tav tm="100000">
                                          <p:val>
                                            <p:strVal val="#ppt_x"/>
                                          </p:val>
                                        </p:tav>
                                      </p:tavLst>
                                    </p:anim>
                                    <p:anim calcmode="lin" valueType="num">
                                      <p:cBhvr>
                                        <p:cTn id="52" dur="1000" fill="hold"/>
                                        <p:tgtEl>
                                          <p:spTgt spid="4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1" build="p" bldLvl="5" animBg="1" advAuto="0"/>
      <p:bldP spid="410" grpId="2"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Performanse S3 Storage klasa"/>
          <p:cNvSpPr txBox="1">
            <a:spLocks noGrp="1"/>
          </p:cNvSpPr>
          <p:nvPr>
            <p:ph type="title"/>
          </p:nvPr>
        </p:nvSpPr>
        <p:spPr>
          <a:prstGeom prst="rect">
            <a:avLst/>
          </a:prstGeom>
        </p:spPr>
        <p:txBody>
          <a:bodyPr/>
          <a:lstStyle/>
          <a:p>
            <a:r>
              <a:t>Performanse S3 Storage klasa</a:t>
            </a:r>
          </a:p>
        </p:txBody>
      </p:sp>
      <p:sp>
        <p:nvSpPr>
          <p:cNvPr id="413" name="Trajnost (Durability): 99.999999999%  - 11 x 9 - 100 milijardi…"/>
          <p:cNvSpPr txBox="1">
            <a:spLocks noGrp="1"/>
          </p:cNvSpPr>
          <p:nvPr>
            <p:ph type="body" idx="1"/>
          </p:nvPr>
        </p:nvSpPr>
        <p:spPr>
          <a:xfrm>
            <a:off x="323088" y="1427015"/>
            <a:ext cx="13984227" cy="4522689"/>
          </a:xfrm>
          <a:prstGeom prst="rect">
            <a:avLst/>
          </a:prstGeom>
        </p:spPr>
        <p:txBody>
          <a:bodyPr/>
          <a:lstStyle/>
          <a:p>
            <a:pPr marL="0" indent="0" defTabSz="965604">
              <a:spcBef>
                <a:spcPts val="600"/>
              </a:spcBef>
              <a:buSzTx/>
              <a:buFontTx/>
              <a:buNone/>
              <a:defRPr sz="2816"/>
            </a:pPr>
            <a:r>
              <a:rPr dirty="0" err="1"/>
              <a:t>Trajnost</a:t>
            </a:r>
            <a:r>
              <a:rPr dirty="0"/>
              <a:t> (Durability): 99.999999999%  - 11 x </a:t>
            </a:r>
            <a:r>
              <a:rPr dirty="0" smtClean="0"/>
              <a:t>9</a:t>
            </a:r>
            <a:endParaRPr dirty="0"/>
          </a:p>
          <a:p>
            <a:pPr marL="0" indent="0" defTabSz="965604">
              <a:spcBef>
                <a:spcPts val="600"/>
              </a:spcBef>
              <a:buSzTx/>
              <a:buFontTx/>
              <a:buNone/>
              <a:defRPr sz="2816"/>
            </a:pPr>
            <a:r>
              <a:rPr dirty="0"/>
              <a:t> </a:t>
            </a:r>
          </a:p>
          <a:p>
            <a:pPr marL="0" indent="0" defTabSz="965604">
              <a:spcBef>
                <a:spcPts val="600"/>
              </a:spcBef>
              <a:buSzTx/>
              <a:buFontTx/>
              <a:buNone/>
              <a:defRPr sz="2816"/>
            </a:pPr>
            <a:r>
              <a:rPr dirty="0" err="1"/>
              <a:t>Dostupnost</a:t>
            </a:r>
            <a:r>
              <a:rPr dirty="0"/>
              <a:t> (Availability)</a:t>
            </a:r>
          </a:p>
          <a:p>
            <a:pPr marL="757317" lvl="1" indent="-402335" defTabSz="965604">
              <a:spcBef>
                <a:spcPts val="600"/>
              </a:spcBef>
              <a:defRPr sz="2816"/>
            </a:pPr>
            <a:r>
              <a:rPr dirty="0"/>
              <a:t>S3 Standard: 99.99%</a:t>
            </a:r>
          </a:p>
          <a:p>
            <a:pPr marL="757317" lvl="1" indent="-402335" defTabSz="965604">
              <a:spcBef>
                <a:spcPts val="600"/>
              </a:spcBef>
              <a:defRPr sz="2816"/>
            </a:pPr>
            <a:r>
              <a:rPr dirty="0"/>
              <a:t>S3 Intelligent-</a:t>
            </a:r>
            <a:r>
              <a:rPr dirty="0" err="1"/>
              <a:t>Tiering</a:t>
            </a:r>
            <a:r>
              <a:rPr dirty="0"/>
              <a:t>: 99.9%</a:t>
            </a:r>
          </a:p>
          <a:p>
            <a:pPr marL="757317" lvl="1" indent="-402335" defTabSz="965604">
              <a:spcBef>
                <a:spcPts val="600"/>
              </a:spcBef>
              <a:defRPr sz="2816"/>
            </a:pPr>
            <a:r>
              <a:rPr dirty="0"/>
              <a:t>S3 Standard-IA: 99.9%</a:t>
            </a:r>
          </a:p>
          <a:p>
            <a:pPr marL="757317" lvl="1" indent="-402335" defTabSz="965604">
              <a:spcBef>
                <a:spcPts val="600"/>
              </a:spcBef>
              <a:defRPr sz="2816"/>
            </a:pPr>
            <a:r>
              <a:rPr dirty="0"/>
              <a:t>S3 One Zone-IA: 99.5%</a:t>
            </a:r>
          </a:p>
          <a:p>
            <a:pPr marL="757317" lvl="1" indent="-402335" defTabSz="965604">
              <a:spcBef>
                <a:spcPts val="600"/>
              </a:spcBef>
              <a:defRPr sz="2816"/>
            </a:pPr>
            <a:r>
              <a:rPr dirty="0"/>
              <a:t>S3 Glacier: 99.99%</a:t>
            </a:r>
          </a:p>
          <a:p>
            <a:pPr marL="757317" lvl="1" indent="-402335" defTabSz="965604">
              <a:spcBef>
                <a:spcPts val="600"/>
              </a:spcBef>
              <a:defRPr sz="2816"/>
            </a:pPr>
            <a:r>
              <a:rPr dirty="0"/>
              <a:t>Deep Archive: 99.99%</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sp>
        <p:nvSpPr>
          <p:cNvPr id="416" name="Amazon S3 kontrola pristupa i sigurnost"/>
          <p:cNvSpPr txBox="1">
            <a:spLocks noGrp="1"/>
          </p:cNvSpPr>
          <p:nvPr>
            <p:ph type="title"/>
          </p:nvPr>
        </p:nvSpPr>
        <p:spPr>
          <a:prstGeom prst="rect">
            <a:avLst/>
          </a:prstGeom>
        </p:spPr>
        <p:txBody>
          <a:bodyPr/>
          <a:lstStyle/>
          <a:p>
            <a:r>
              <a:t>Amazon S3 kontrola pristupa i sigurnost</a:t>
            </a:r>
          </a:p>
        </p:txBody>
      </p:sp>
      <p:grpSp>
        <p:nvGrpSpPr>
          <p:cNvPr id="419" name="Group 10"/>
          <p:cNvGrpSpPr/>
          <p:nvPr/>
        </p:nvGrpSpPr>
        <p:grpSpPr>
          <a:xfrm>
            <a:off x="534104" y="7437954"/>
            <a:ext cx="13627938" cy="321253"/>
            <a:chOff x="520874" y="-20926"/>
            <a:chExt cx="13627936" cy="321252"/>
          </a:xfrm>
        </p:grpSpPr>
        <p:sp>
          <p:nvSpPr>
            <p:cNvPr id="417" name="TextBox 11"/>
            <p:cNvSpPr txBox="1"/>
            <p:nvPr/>
          </p:nvSpPr>
          <p:spPr>
            <a:xfrm>
              <a:off x="520874" y="-1"/>
              <a:ext cx="3692929"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t>WordCamp Niš 2019</a:t>
              </a:r>
            </a:p>
          </p:txBody>
        </p:sp>
        <p:sp>
          <p:nvSpPr>
            <p:cNvPr id="418" name="Freeform: Shape 12"/>
            <p:cNvSpPr/>
            <p:nvPr/>
          </p:nvSpPr>
          <p:spPr>
            <a:xfrm>
              <a:off x="13613327" y="-20927"/>
              <a:ext cx="535485" cy="321254"/>
            </a:xfrm>
            <a:custGeom>
              <a:avLst/>
              <a:gdLst/>
              <a:ahLst/>
              <a:cxnLst>
                <a:cxn ang="0">
                  <a:pos x="wd2" y="hd2"/>
                </a:cxn>
                <a:cxn ang="5400000">
                  <a:pos x="wd2" y="hd2"/>
                </a:cxn>
                <a:cxn ang="10800000">
                  <a:pos x="wd2" y="hd2"/>
                </a:cxn>
                <a:cxn ang="16200000">
                  <a:pos x="wd2" y="hd2"/>
                </a:cxn>
              </a:cxnLst>
              <a:rect l="0" t="0" r="r" b="b"/>
              <a:pathLst>
                <a:path w="21293" h="21600" extrusionOk="0">
                  <a:moveTo>
                    <a:pt x="334" y="14285"/>
                  </a:moveTo>
                  <a:cubicBezTo>
                    <a:pt x="3324" y="17231"/>
                    <a:pt x="7040" y="18998"/>
                    <a:pt x="10872" y="18998"/>
                  </a:cubicBezTo>
                  <a:cubicBezTo>
                    <a:pt x="13456" y="18998"/>
                    <a:pt x="16301" y="18115"/>
                    <a:pt x="18914" y="16200"/>
                  </a:cubicBezTo>
                  <a:cubicBezTo>
                    <a:pt x="19321" y="15955"/>
                    <a:pt x="19640" y="16642"/>
                    <a:pt x="19263" y="17133"/>
                  </a:cubicBezTo>
                  <a:cubicBezTo>
                    <a:pt x="16940" y="20029"/>
                    <a:pt x="13543" y="21600"/>
                    <a:pt x="10640" y="21600"/>
                  </a:cubicBezTo>
                  <a:cubicBezTo>
                    <a:pt x="6575" y="21600"/>
                    <a:pt x="2888" y="19047"/>
                    <a:pt x="101" y="14825"/>
                  </a:cubicBezTo>
                  <a:cubicBezTo>
                    <a:pt x="-131" y="14482"/>
                    <a:pt x="72" y="14040"/>
                    <a:pt x="334" y="14285"/>
                  </a:cubicBezTo>
                  <a:close/>
                  <a:moveTo>
                    <a:pt x="19723" y="13494"/>
                  </a:moveTo>
                  <a:cubicBezTo>
                    <a:pt x="20467" y="13475"/>
                    <a:pt x="21077" y="13721"/>
                    <a:pt x="21208" y="13991"/>
                  </a:cubicBezTo>
                  <a:cubicBezTo>
                    <a:pt x="21469" y="14531"/>
                    <a:pt x="21150" y="18213"/>
                    <a:pt x="19901" y="19980"/>
                  </a:cubicBezTo>
                  <a:cubicBezTo>
                    <a:pt x="19698" y="20275"/>
                    <a:pt x="19524" y="20127"/>
                    <a:pt x="19611" y="19735"/>
                  </a:cubicBezTo>
                  <a:cubicBezTo>
                    <a:pt x="19901" y="18556"/>
                    <a:pt x="20540" y="15905"/>
                    <a:pt x="20221" y="15267"/>
                  </a:cubicBezTo>
                  <a:cubicBezTo>
                    <a:pt x="19930" y="14629"/>
                    <a:pt x="18246" y="14973"/>
                    <a:pt x="17492" y="15120"/>
                  </a:cubicBezTo>
                  <a:cubicBezTo>
                    <a:pt x="17259" y="15169"/>
                    <a:pt x="17230" y="14825"/>
                    <a:pt x="17433" y="14580"/>
                  </a:cubicBezTo>
                  <a:cubicBezTo>
                    <a:pt x="18101" y="13795"/>
                    <a:pt x="18979" y="13512"/>
                    <a:pt x="19723" y="13494"/>
                  </a:cubicBezTo>
                  <a:close/>
                  <a:moveTo>
                    <a:pt x="3527" y="6087"/>
                  </a:moveTo>
                  <a:cubicBezTo>
                    <a:pt x="3063" y="6087"/>
                    <a:pt x="2714" y="6235"/>
                    <a:pt x="2482" y="6578"/>
                  </a:cubicBezTo>
                  <a:cubicBezTo>
                    <a:pt x="2250" y="6922"/>
                    <a:pt x="2134" y="7364"/>
                    <a:pt x="2134" y="7953"/>
                  </a:cubicBezTo>
                  <a:cubicBezTo>
                    <a:pt x="2134" y="8493"/>
                    <a:pt x="2221" y="8935"/>
                    <a:pt x="2395" y="9229"/>
                  </a:cubicBezTo>
                  <a:cubicBezTo>
                    <a:pt x="2569" y="9475"/>
                    <a:pt x="2830" y="9622"/>
                    <a:pt x="3150" y="9622"/>
                  </a:cubicBezTo>
                  <a:cubicBezTo>
                    <a:pt x="3382" y="9622"/>
                    <a:pt x="3614" y="9573"/>
                    <a:pt x="3875" y="9425"/>
                  </a:cubicBezTo>
                  <a:cubicBezTo>
                    <a:pt x="4137" y="9278"/>
                    <a:pt x="4340" y="9033"/>
                    <a:pt x="4543" y="8640"/>
                  </a:cubicBezTo>
                  <a:cubicBezTo>
                    <a:pt x="4659" y="8395"/>
                    <a:pt x="4746" y="8149"/>
                    <a:pt x="4775" y="7855"/>
                  </a:cubicBezTo>
                  <a:cubicBezTo>
                    <a:pt x="4834" y="7560"/>
                    <a:pt x="4834" y="7216"/>
                    <a:pt x="4834" y="6824"/>
                  </a:cubicBezTo>
                  <a:lnTo>
                    <a:pt x="4834" y="6333"/>
                  </a:lnTo>
                  <a:cubicBezTo>
                    <a:pt x="4630" y="6235"/>
                    <a:pt x="4398" y="6185"/>
                    <a:pt x="4195" y="6136"/>
                  </a:cubicBezTo>
                  <a:cubicBezTo>
                    <a:pt x="3963" y="6087"/>
                    <a:pt x="3759" y="6087"/>
                    <a:pt x="3527" y="6087"/>
                  </a:cubicBezTo>
                  <a:close/>
                  <a:moveTo>
                    <a:pt x="6866" y="295"/>
                  </a:moveTo>
                  <a:lnTo>
                    <a:pt x="7563" y="295"/>
                  </a:lnTo>
                  <a:cubicBezTo>
                    <a:pt x="7708" y="295"/>
                    <a:pt x="7795" y="344"/>
                    <a:pt x="7853" y="393"/>
                  </a:cubicBezTo>
                  <a:cubicBezTo>
                    <a:pt x="7911" y="491"/>
                    <a:pt x="7940" y="638"/>
                    <a:pt x="7998" y="884"/>
                  </a:cubicBezTo>
                  <a:lnTo>
                    <a:pt x="9188" y="8787"/>
                  </a:lnTo>
                  <a:lnTo>
                    <a:pt x="10292" y="884"/>
                  </a:lnTo>
                  <a:cubicBezTo>
                    <a:pt x="10321" y="638"/>
                    <a:pt x="10379" y="491"/>
                    <a:pt x="10437" y="393"/>
                  </a:cubicBezTo>
                  <a:cubicBezTo>
                    <a:pt x="10495" y="295"/>
                    <a:pt x="10582" y="295"/>
                    <a:pt x="10727" y="295"/>
                  </a:cubicBezTo>
                  <a:lnTo>
                    <a:pt x="11308" y="295"/>
                  </a:lnTo>
                  <a:cubicBezTo>
                    <a:pt x="11453" y="295"/>
                    <a:pt x="11540" y="344"/>
                    <a:pt x="11598" y="393"/>
                  </a:cubicBezTo>
                  <a:cubicBezTo>
                    <a:pt x="11656" y="491"/>
                    <a:pt x="11714" y="638"/>
                    <a:pt x="11743" y="884"/>
                  </a:cubicBezTo>
                  <a:lnTo>
                    <a:pt x="12788" y="8935"/>
                  </a:lnTo>
                  <a:lnTo>
                    <a:pt x="14008" y="933"/>
                  </a:lnTo>
                  <a:cubicBezTo>
                    <a:pt x="14037" y="687"/>
                    <a:pt x="14095" y="540"/>
                    <a:pt x="14153" y="442"/>
                  </a:cubicBezTo>
                  <a:cubicBezTo>
                    <a:pt x="14211" y="344"/>
                    <a:pt x="14298" y="344"/>
                    <a:pt x="14443" y="344"/>
                  </a:cubicBezTo>
                  <a:lnTo>
                    <a:pt x="15111" y="344"/>
                  </a:lnTo>
                  <a:cubicBezTo>
                    <a:pt x="15227" y="344"/>
                    <a:pt x="15285" y="442"/>
                    <a:pt x="15285" y="638"/>
                  </a:cubicBezTo>
                  <a:cubicBezTo>
                    <a:pt x="15285" y="687"/>
                    <a:pt x="15285" y="736"/>
                    <a:pt x="15285" y="835"/>
                  </a:cubicBezTo>
                  <a:cubicBezTo>
                    <a:pt x="15285" y="884"/>
                    <a:pt x="15256" y="982"/>
                    <a:pt x="15227" y="1129"/>
                  </a:cubicBezTo>
                  <a:lnTo>
                    <a:pt x="13514" y="10407"/>
                  </a:lnTo>
                  <a:cubicBezTo>
                    <a:pt x="13485" y="10653"/>
                    <a:pt x="13427" y="10800"/>
                    <a:pt x="13369" y="10898"/>
                  </a:cubicBezTo>
                  <a:cubicBezTo>
                    <a:pt x="13311" y="10996"/>
                    <a:pt x="13224" y="10996"/>
                    <a:pt x="13108" y="10996"/>
                  </a:cubicBezTo>
                  <a:lnTo>
                    <a:pt x="12498" y="10996"/>
                  </a:lnTo>
                  <a:cubicBezTo>
                    <a:pt x="12353" y="10996"/>
                    <a:pt x="12266" y="10947"/>
                    <a:pt x="12208" y="10849"/>
                  </a:cubicBezTo>
                  <a:cubicBezTo>
                    <a:pt x="12150" y="10751"/>
                    <a:pt x="12092" y="10604"/>
                    <a:pt x="12063" y="10358"/>
                  </a:cubicBezTo>
                  <a:lnTo>
                    <a:pt x="10959" y="2651"/>
                  </a:lnTo>
                  <a:lnTo>
                    <a:pt x="9856" y="10358"/>
                  </a:lnTo>
                  <a:cubicBezTo>
                    <a:pt x="9827" y="10604"/>
                    <a:pt x="9769" y="10751"/>
                    <a:pt x="9711" y="10849"/>
                  </a:cubicBezTo>
                  <a:cubicBezTo>
                    <a:pt x="9653" y="10947"/>
                    <a:pt x="9566" y="10996"/>
                    <a:pt x="9421" y="10996"/>
                  </a:cubicBezTo>
                  <a:lnTo>
                    <a:pt x="8840" y="10996"/>
                  </a:lnTo>
                  <a:lnTo>
                    <a:pt x="8840" y="10947"/>
                  </a:lnTo>
                  <a:cubicBezTo>
                    <a:pt x="8724" y="10947"/>
                    <a:pt x="8637" y="10898"/>
                    <a:pt x="8579" y="10849"/>
                  </a:cubicBezTo>
                  <a:cubicBezTo>
                    <a:pt x="8521" y="10751"/>
                    <a:pt x="8463" y="10604"/>
                    <a:pt x="8433" y="10358"/>
                  </a:cubicBezTo>
                  <a:lnTo>
                    <a:pt x="6779" y="1080"/>
                  </a:lnTo>
                  <a:cubicBezTo>
                    <a:pt x="6692" y="835"/>
                    <a:pt x="6692" y="687"/>
                    <a:pt x="6692" y="589"/>
                  </a:cubicBezTo>
                  <a:cubicBezTo>
                    <a:pt x="6692" y="393"/>
                    <a:pt x="6750" y="295"/>
                    <a:pt x="6866" y="295"/>
                  </a:cubicBezTo>
                  <a:close/>
                  <a:moveTo>
                    <a:pt x="18188" y="49"/>
                  </a:moveTo>
                  <a:cubicBezTo>
                    <a:pt x="18334" y="49"/>
                    <a:pt x="18508" y="49"/>
                    <a:pt x="18653" y="98"/>
                  </a:cubicBezTo>
                  <a:cubicBezTo>
                    <a:pt x="18827" y="147"/>
                    <a:pt x="18972" y="196"/>
                    <a:pt x="19117" y="245"/>
                  </a:cubicBezTo>
                  <a:cubicBezTo>
                    <a:pt x="19263" y="295"/>
                    <a:pt x="19408" y="344"/>
                    <a:pt x="19524" y="442"/>
                  </a:cubicBezTo>
                  <a:cubicBezTo>
                    <a:pt x="19640" y="491"/>
                    <a:pt x="19756" y="589"/>
                    <a:pt x="19814" y="638"/>
                  </a:cubicBezTo>
                  <a:cubicBezTo>
                    <a:pt x="19901" y="736"/>
                    <a:pt x="19988" y="835"/>
                    <a:pt x="20017" y="933"/>
                  </a:cubicBezTo>
                  <a:cubicBezTo>
                    <a:pt x="20046" y="1031"/>
                    <a:pt x="20075" y="1178"/>
                    <a:pt x="20075" y="1325"/>
                  </a:cubicBezTo>
                  <a:lnTo>
                    <a:pt x="20075" y="1915"/>
                  </a:lnTo>
                  <a:cubicBezTo>
                    <a:pt x="20075" y="2160"/>
                    <a:pt x="20017" y="2307"/>
                    <a:pt x="19901" y="2307"/>
                  </a:cubicBezTo>
                  <a:cubicBezTo>
                    <a:pt x="19843" y="2307"/>
                    <a:pt x="19756" y="2258"/>
                    <a:pt x="19640" y="2160"/>
                  </a:cubicBezTo>
                  <a:cubicBezTo>
                    <a:pt x="19234" y="1865"/>
                    <a:pt x="18769" y="1718"/>
                    <a:pt x="18275" y="1718"/>
                  </a:cubicBezTo>
                  <a:cubicBezTo>
                    <a:pt x="17869" y="1718"/>
                    <a:pt x="17550" y="1816"/>
                    <a:pt x="17346" y="2062"/>
                  </a:cubicBezTo>
                  <a:cubicBezTo>
                    <a:pt x="17114" y="2307"/>
                    <a:pt x="16998" y="2651"/>
                    <a:pt x="16998" y="3142"/>
                  </a:cubicBezTo>
                  <a:cubicBezTo>
                    <a:pt x="16998" y="3485"/>
                    <a:pt x="17056" y="3780"/>
                    <a:pt x="17201" y="3976"/>
                  </a:cubicBezTo>
                  <a:cubicBezTo>
                    <a:pt x="17346" y="4222"/>
                    <a:pt x="17608" y="4418"/>
                    <a:pt x="17985" y="4615"/>
                  </a:cubicBezTo>
                  <a:lnTo>
                    <a:pt x="19001" y="5155"/>
                  </a:lnTo>
                  <a:cubicBezTo>
                    <a:pt x="19524" y="5449"/>
                    <a:pt x="19872" y="5842"/>
                    <a:pt x="20104" y="6284"/>
                  </a:cubicBezTo>
                  <a:cubicBezTo>
                    <a:pt x="20337" y="6775"/>
                    <a:pt x="20424" y="7315"/>
                    <a:pt x="20424" y="7953"/>
                  </a:cubicBezTo>
                  <a:cubicBezTo>
                    <a:pt x="20424" y="8493"/>
                    <a:pt x="20366" y="8935"/>
                    <a:pt x="20250" y="9327"/>
                  </a:cubicBezTo>
                  <a:cubicBezTo>
                    <a:pt x="20133" y="9720"/>
                    <a:pt x="19959" y="10113"/>
                    <a:pt x="19727" y="10407"/>
                  </a:cubicBezTo>
                  <a:cubicBezTo>
                    <a:pt x="19495" y="10702"/>
                    <a:pt x="19234" y="10947"/>
                    <a:pt x="18943" y="11095"/>
                  </a:cubicBezTo>
                  <a:cubicBezTo>
                    <a:pt x="18624" y="11193"/>
                    <a:pt x="18275" y="11242"/>
                    <a:pt x="17927" y="11242"/>
                  </a:cubicBezTo>
                  <a:cubicBezTo>
                    <a:pt x="17550" y="11242"/>
                    <a:pt x="17201" y="11193"/>
                    <a:pt x="16824" y="11045"/>
                  </a:cubicBezTo>
                  <a:cubicBezTo>
                    <a:pt x="16475" y="10898"/>
                    <a:pt x="16185" y="10751"/>
                    <a:pt x="16011" y="10555"/>
                  </a:cubicBezTo>
                  <a:cubicBezTo>
                    <a:pt x="15895" y="10456"/>
                    <a:pt x="15837" y="10309"/>
                    <a:pt x="15808" y="10211"/>
                  </a:cubicBezTo>
                  <a:cubicBezTo>
                    <a:pt x="15779" y="10113"/>
                    <a:pt x="15779" y="9965"/>
                    <a:pt x="15779" y="9867"/>
                  </a:cubicBezTo>
                  <a:lnTo>
                    <a:pt x="15779" y="9278"/>
                  </a:lnTo>
                  <a:cubicBezTo>
                    <a:pt x="15779" y="9033"/>
                    <a:pt x="15837" y="8885"/>
                    <a:pt x="15953" y="8885"/>
                  </a:cubicBezTo>
                  <a:cubicBezTo>
                    <a:pt x="15982" y="8885"/>
                    <a:pt x="16040" y="8885"/>
                    <a:pt x="16069" y="8935"/>
                  </a:cubicBezTo>
                  <a:cubicBezTo>
                    <a:pt x="16127" y="8984"/>
                    <a:pt x="16185" y="8984"/>
                    <a:pt x="16243" y="9082"/>
                  </a:cubicBezTo>
                  <a:cubicBezTo>
                    <a:pt x="16475" y="9278"/>
                    <a:pt x="16737" y="9425"/>
                    <a:pt x="17027" y="9524"/>
                  </a:cubicBezTo>
                  <a:cubicBezTo>
                    <a:pt x="17317" y="9622"/>
                    <a:pt x="17579" y="9671"/>
                    <a:pt x="17869" y="9671"/>
                  </a:cubicBezTo>
                  <a:cubicBezTo>
                    <a:pt x="18304" y="9671"/>
                    <a:pt x="18653" y="9524"/>
                    <a:pt x="18914" y="9278"/>
                  </a:cubicBezTo>
                  <a:cubicBezTo>
                    <a:pt x="19146" y="9033"/>
                    <a:pt x="19292" y="8640"/>
                    <a:pt x="19292" y="8149"/>
                  </a:cubicBezTo>
                  <a:cubicBezTo>
                    <a:pt x="19292" y="7805"/>
                    <a:pt x="19234" y="7511"/>
                    <a:pt x="19088" y="7315"/>
                  </a:cubicBezTo>
                  <a:cubicBezTo>
                    <a:pt x="18972" y="7069"/>
                    <a:pt x="18711" y="6873"/>
                    <a:pt x="18363" y="6676"/>
                  </a:cubicBezTo>
                  <a:lnTo>
                    <a:pt x="17346" y="6136"/>
                  </a:lnTo>
                  <a:cubicBezTo>
                    <a:pt x="16824" y="5842"/>
                    <a:pt x="16446" y="5449"/>
                    <a:pt x="16214" y="4909"/>
                  </a:cubicBezTo>
                  <a:cubicBezTo>
                    <a:pt x="15982" y="4369"/>
                    <a:pt x="15866" y="3780"/>
                    <a:pt x="15866" y="3191"/>
                  </a:cubicBezTo>
                  <a:cubicBezTo>
                    <a:pt x="15866" y="2700"/>
                    <a:pt x="15924" y="2258"/>
                    <a:pt x="16069" y="1865"/>
                  </a:cubicBezTo>
                  <a:cubicBezTo>
                    <a:pt x="16185" y="1473"/>
                    <a:pt x="16359" y="1129"/>
                    <a:pt x="16563" y="884"/>
                  </a:cubicBezTo>
                  <a:cubicBezTo>
                    <a:pt x="16766" y="589"/>
                    <a:pt x="17027" y="393"/>
                    <a:pt x="17288" y="245"/>
                  </a:cubicBezTo>
                  <a:cubicBezTo>
                    <a:pt x="17579" y="98"/>
                    <a:pt x="17869" y="49"/>
                    <a:pt x="18188" y="49"/>
                  </a:cubicBezTo>
                  <a:close/>
                  <a:moveTo>
                    <a:pt x="3614" y="0"/>
                  </a:moveTo>
                  <a:cubicBezTo>
                    <a:pt x="4456" y="0"/>
                    <a:pt x="5066" y="344"/>
                    <a:pt x="5472" y="982"/>
                  </a:cubicBezTo>
                  <a:cubicBezTo>
                    <a:pt x="5879" y="1620"/>
                    <a:pt x="6053" y="2602"/>
                    <a:pt x="6053" y="3927"/>
                  </a:cubicBezTo>
                  <a:lnTo>
                    <a:pt x="6053" y="7805"/>
                  </a:lnTo>
                  <a:lnTo>
                    <a:pt x="6024" y="7805"/>
                  </a:lnTo>
                  <a:cubicBezTo>
                    <a:pt x="6024" y="8247"/>
                    <a:pt x="6053" y="8591"/>
                    <a:pt x="6111" y="8885"/>
                  </a:cubicBezTo>
                  <a:cubicBezTo>
                    <a:pt x="6169" y="9131"/>
                    <a:pt x="6227" y="9425"/>
                    <a:pt x="6343" y="9720"/>
                  </a:cubicBezTo>
                  <a:cubicBezTo>
                    <a:pt x="6372" y="9818"/>
                    <a:pt x="6401" y="9916"/>
                    <a:pt x="6401" y="10015"/>
                  </a:cubicBezTo>
                  <a:cubicBezTo>
                    <a:pt x="6401" y="10162"/>
                    <a:pt x="6343" y="10260"/>
                    <a:pt x="6256" y="10358"/>
                  </a:cubicBezTo>
                  <a:lnTo>
                    <a:pt x="5821" y="10849"/>
                  </a:lnTo>
                  <a:cubicBezTo>
                    <a:pt x="5763" y="10898"/>
                    <a:pt x="5704" y="10947"/>
                    <a:pt x="5646" y="10947"/>
                  </a:cubicBezTo>
                  <a:cubicBezTo>
                    <a:pt x="5559" y="10947"/>
                    <a:pt x="5501" y="10898"/>
                    <a:pt x="5443" y="10800"/>
                  </a:cubicBezTo>
                  <a:cubicBezTo>
                    <a:pt x="5356" y="10653"/>
                    <a:pt x="5269" y="10456"/>
                    <a:pt x="5182" y="10260"/>
                  </a:cubicBezTo>
                  <a:cubicBezTo>
                    <a:pt x="5124" y="10064"/>
                    <a:pt x="5037" y="9818"/>
                    <a:pt x="4979" y="9573"/>
                  </a:cubicBezTo>
                  <a:cubicBezTo>
                    <a:pt x="4427" y="10653"/>
                    <a:pt x="3730" y="11242"/>
                    <a:pt x="2888" y="11242"/>
                  </a:cubicBezTo>
                  <a:cubicBezTo>
                    <a:pt x="2308" y="11242"/>
                    <a:pt x="1814" y="10947"/>
                    <a:pt x="1466" y="10407"/>
                  </a:cubicBezTo>
                  <a:cubicBezTo>
                    <a:pt x="1117" y="9818"/>
                    <a:pt x="943" y="9082"/>
                    <a:pt x="943" y="8100"/>
                  </a:cubicBezTo>
                  <a:cubicBezTo>
                    <a:pt x="943" y="7069"/>
                    <a:pt x="1146" y="6284"/>
                    <a:pt x="1582" y="5645"/>
                  </a:cubicBezTo>
                  <a:cubicBezTo>
                    <a:pt x="2017" y="5007"/>
                    <a:pt x="2598" y="4713"/>
                    <a:pt x="3324" y="4713"/>
                  </a:cubicBezTo>
                  <a:cubicBezTo>
                    <a:pt x="3556" y="4713"/>
                    <a:pt x="3817" y="4762"/>
                    <a:pt x="4079" y="4811"/>
                  </a:cubicBezTo>
                  <a:cubicBezTo>
                    <a:pt x="4340" y="4860"/>
                    <a:pt x="4601" y="4958"/>
                    <a:pt x="4892" y="5056"/>
                  </a:cubicBezTo>
                  <a:lnTo>
                    <a:pt x="4892" y="4173"/>
                  </a:lnTo>
                  <a:cubicBezTo>
                    <a:pt x="4892" y="3289"/>
                    <a:pt x="4775" y="2602"/>
                    <a:pt x="4543" y="2258"/>
                  </a:cubicBezTo>
                  <a:cubicBezTo>
                    <a:pt x="4311" y="1865"/>
                    <a:pt x="3934" y="1718"/>
                    <a:pt x="3382" y="1718"/>
                  </a:cubicBezTo>
                  <a:cubicBezTo>
                    <a:pt x="3121" y="1718"/>
                    <a:pt x="2888" y="1767"/>
                    <a:pt x="2627" y="1865"/>
                  </a:cubicBezTo>
                  <a:cubicBezTo>
                    <a:pt x="2366" y="1964"/>
                    <a:pt x="2104" y="2111"/>
                    <a:pt x="1872" y="2258"/>
                  </a:cubicBezTo>
                  <a:cubicBezTo>
                    <a:pt x="1756" y="2356"/>
                    <a:pt x="1669" y="2405"/>
                    <a:pt x="1611" y="2405"/>
                  </a:cubicBezTo>
                  <a:cubicBezTo>
                    <a:pt x="1553" y="2405"/>
                    <a:pt x="1524" y="2455"/>
                    <a:pt x="1495" y="2455"/>
                  </a:cubicBezTo>
                  <a:cubicBezTo>
                    <a:pt x="1408" y="2455"/>
                    <a:pt x="1350" y="2307"/>
                    <a:pt x="1350" y="2062"/>
                  </a:cubicBezTo>
                  <a:lnTo>
                    <a:pt x="1350" y="1473"/>
                  </a:lnTo>
                  <a:cubicBezTo>
                    <a:pt x="1350" y="1276"/>
                    <a:pt x="1379" y="1129"/>
                    <a:pt x="1408" y="1031"/>
                  </a:cubicBezTo>
                  <a:cubicBezTo>
                    <a:pt x="1437" y="933"/>
                    <a:pt x="1495" y="884"/>
                    <a:pt x="1611" y="785"/>
                  </a:cubicBezTo>
                  <a:cubicBezTo>
                    <a:pt x="1872" y="589"/>
                    <a:pt x="2163" y="393"/>
                    <a:pt x="2511" y="245"/>
                  </a:cubicBezTo>
                  <a:cubicBezTo>
                    <a:pt x="2859" y="98"/>
                    <a:pt x="3237" y="0"/>
                    <a:pt x="3614" y="0"/>
                  </a:cubicBezTo>
                  <a:close/>
                </a:path>
              </a:pathLst>
            </a:custGeom>
            <a:solidFill>
              <a:srgbClr val="FFFFFF"/>
            </a:solidFill>
            <a:ln w="12700" cap="flat">
              <a:noFill/>
              <a:miter lim="400000"/>
            </a:ln>
            <a:effectLst/>
          </p:spPr>
          <p:txBody>
            <a:bodyPr wrap="square" lIns="146304" tIns="146304" rIns="146304" bIns="146304" numCol="1" anchor="ctr">
              <a:noAutofit/>
            </a:bodyPr>
            <a:lstStyle/>
            <a:p>
              <a:pPr>
                <a:defRPr>
                  <a:solidFill>
                    <a:srgbClr val="FFFFFF"/>
                  </a:solidFill>
                </a:defRPr>
              </a:pPr>
              <a:endParaRPr/>
            </a:p>
          </p:txBody>
        </p:sp>
      </p:grpSp>
      <p:sp>
        <p:nvSpPr>
          <p:cNvPr id="420" name="TextBox 20"/>
          <p:cNvSpPr txBox="1"/>
          <p:nvPr/>
        </p:nvSpPr>
        <p:spPr>
          <a:xfrm>
            <a:off x="10497150" y="4539628"/>
            <a:ext cx="2372262"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000">
                <a:solidFill>
                  <a:srgbClr val="FFFFFF"/>
                </a:solidFill>
              </a:defRPr>
            </a:lvl1pPr>
          </a:lstStyle>
          <a:p>
            <a:r>
              <a:t>Query String Authentication</a:t>
            </a:r>
          </a:p>
        </p:txBody>
      </p:sp>
      <p:sp>
        <p:nvSpPr>
          <p:cNvPr id="421" name="Rectangle 89"/>
          <p:cNvSpPr txBox="1"/>
          <p:nvPr/>
        </p:nvSpPr>
        <p:spPr>
          <a:xfrm>
            <a:off x="7901389" y="4565028"/>
            <a:ext cx="1603511"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200"/>
              </a:spcBef>
              <a:defRPr sz="2000">
                <a:solidFill>
                  <a:srgbClr val="FFFFFF"/>
                </a:solidFill>
              </a:defRPr>
            </a:lvl1pPr>
          </a:lstStyle>
          <a:p>
            <a:r>
              <a:t>Bucket Policies</a:t>
            </a:r>
          </a:p>
        </p:txBody>
      </p:sp>
      <p:sp>
        <p:nvSpPr>
          <p:cNvPr id="422" name="Rectangle 90"/>
          <p:cNvSpPr txBox="1"/>
          <p:nvPr/>
        </p:nvSpPr>
        <p:spPr>
          <a:xfrm>
            <a:off x="4632528" y="4579382"/>
            <a:ext cx="2110181"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457200">
              <a:spcBef>
                <a:spcPts val="1200"/>
              </a:spcBef>
              <a:defRPr sz="2000">
                <a:solidFill>
                  <a:srgbClr val="FFFFFF"/>
                </a:solidFill>
              </a:defRPr>
            </a:pPr>
            <a:r>
              <a:t>Access Control Lists (ACLs)</a:t>
            </a:r>
          </a:p>
        </p:txBody>
      </p:sp>
      <p:sp>
        <p:nvSpPr>
          <p:cNvPr id="423" name="Rectangle 91"/>
          <p:cNvSpPr txBox="1"/>
          <p:nvPr/>
        </p:nvSpPr>
        <p:spPr>
          <a:xfrm>
            <a:off x="809076" y="4575826"/>
            <a:ext cx="2985052" cy="10129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457200">
              <a:spcBef>
                <a:spcPts val="1200"/>
              </a:spcBef>
              <a:defRPr sz="2000">
                <a:solidFill>
                  <a:srgbClr val="FFFFFF"/>
                </a:solidFill>
              </a:defRPr>
            </a:pPr>
            <a:r>
              <a:t> Identity and </a:t>
            </a:r>
            <a:br/>
            <a:r>
              <a:t>Access Management</a:t>
            </a:r>
            <a:br/>
            <a:r>
              <a:t>(IAM)</a:t>
            </a:r>
          </a:p>
        </p:txBody>
      </p:sp>
      <p:grpSp>
        <p:nvGrpSpPr>
          <p:cNvPr id="428" name="Group 101"/>
          <p:cNvGrpSpPr/>
          <p:nvPr/>
        </p:nvGrpSpPr>
        <p:grpSpPr>
          <a:xfrm>
            <a:off x="8122584" y="2936241"/>
            <a:ext cx="1248673" cy="1508883"/>
            <a:chOff x="0" y="0"/>
            <a:chExt cx="1248672" cy="1508882"/>
          </a:xfrm>
        </p:grpSpPr>
        <p:grpSp>
          <p:nvGrpSpPr>
            <p:cNvPr id="426" name="Group 102"/>
            <p:cNvGrpSpPr/>
            <p:nvPr/>
          </p:nvGrpSpPr>
          <p:grpSpPr>
            <a:xfrm>
              <a:off x="-1" y="0"/>
              <a:ext cx="1248674" cy="1248672"/>
              <a:chOff x="0" y="0"/>
              <a:chExt cx="1248672" cy="1248671"/>
            </a:xfrm>
          </p:grpSpPr>
          <p:sp>
            <p:nvSpPr>
              <p:cNvPr id="424" name="Graphic 4"/>
              <p:cNvSpPr/>
              <p:nvPr/>
            </p:nvSpPr>
            <p:spPr>
              <a:xfrm>
                <a:off x="265656" y="265657"/>
                <a:ext cx="723388" cy="723386"/>
              </a:xfrm>
              <a:custGeom>
                <a:avLst/>
                <a:gdLst/>
                <a:ahLst/>
                <a:cxnLst>
                  <a:cxn ang="0">
                    <a:pos x="wd2" y="hd2"/>
                  </a:cxn>
                  <a:cxn ang="5400000">
                    <a:pos x="wd2" y="hd2"/>
                  </a:cxn>
                  <a:cxn ang="10800000">
                    <a:pos x="wd2" y="hd2"/>
                  </a:cxn>
                  <a:cxn ang="16200000">
                    <a:pos x="wd2" y="hd2"/>
                  </a:cxn>
                </a:cxnLst>
                <a:rect l="0" t="0" r="r" b="b"/>
                <a:pathLst>
                  <a:path w="21600" h="21600" extrusionOk="0">
                    <a:moveTo>
                      <a:pt x="19800" y="11160"/>
                    </a:moveTo>
                    <a:lnTo>
                      <a:pt x="21240" y="11160"/>
                    </a:lnTo>
                    <a:cubicBezTo>
                      <a:pt x="21456" y="11160"/>
                      <a:pt x="21600" y="11016"/>
                      <a:pt x="21600" y="10800"/>
                    </a:cubicBezTo>
                    <a:cubicBezTo>
                      <a:pt x="21600" y="10584"/>
                      <a:pt x="21456" y="10440"/>
                      <a:pt x="21240" y="10440"/>
                    </a:cubicBezTo>
                    <a:lnTo>
                      <a:pt x="19800" y="10440"/>
                    </a:lnTo>
                    <a:cubicBezTo>
                      <a:pt x="19800" y="10440"/>
                      <a:pt x="19800" y="10440"/>
                      <a:pt x="19800" y="10440"/>
                    </a:cubicBezTo>
                    <a:cubicBezTo>
                      <a:pt x="19764" y="9900"/>
                      <a:pt x="19728" y="9360"/>
                      <a:pt x="19584" y="8820"/>
                    </a:cubicBezTo>
                    <a:cubicBezTo>
                      <a:pt x="19584" y="8820"/>
                      <a:pt x="19584" y="8820"/>
                      <a:pt x="19584" y="8820"/>
                    </a:cubicBezTo>
                    <a:lnTo>
                      <a:pt x="20988" y="8460"/>
                    </a:lnTo>
                    <a:cubicBezTo>
                      <a:pt x="21168" y="8424"/>
                      <a:pt x="21276" y="8208"/>
                      <a:pt x="21240" y="8028"/>
                    </a:cubicBezTo>
                    <a:cubicBezTo>
                      <a:pt x="21204" y="7848"/>
                      <a:pt x="20988" y="7740"/>
                      <a:pt x="20808" y="7776"/>
                    </a:cubicBezTo>
                    <a:lnTo>
                      <a:pt x="19404" y="8136"/>
                    </a:lnTo>
                    <a:cubicBezTo>
                      <a:pt x="19404" y="8136"/>
                      <a:pt x="19404" y="8136"/>
                      <a:pt x="19404" y="8136"/>
                    </a:cubicBezTo>
                    <a:cubicBezTo>
                      <a:pt x="19260" y="7632"/>
                      <a:pt x="19044" y="7128"/>
                      <a:pt x="18792" y="6624"/>
                    </a:cubicBezTo>
                    <a:cubicBezTo>
                      <a:pt x="18792" y="6624"/>
                      <a:pt x="18792" y="6624"/>
                      <a:pt x="18792" y="6624"/>
                    </a:cubicBezTo>
                    <a:lnTo>
                      <a:pt x="20052" y="5904"/>
                    </a:lnTo>
                    <a:cubicBezTo>
                      <a:pt x="20232" y="5796"/>
                      <a:pt x="20268" y="5580"/>
                      <a:pt x="20196" y="5400"/>
                    </a:cubicBezTo>
                    <a:cubicBezTo>
                      <a:pt x="20088" y="5220"/>
                      <a:pt x="19872" y="5184"/>
                      <a:pt x="19692" y="5256"/>
                    </a:cubicBezTo>
                    <a:lnTo>
                      <a:pt x="18432" y="5976"/>
                    </a:lnTo>
                    <a:cubicBezTo>
                      <a:pt x="18432" y="5976"/>
                      <a:pt x="18432" y="5976"/>
                      <a:pt x="18432" y="5976"/>
                    </a:cubicBezTo>
                    <a:cubicBezTo>
                      <a:pt x="18144" y="5508"/>
                      <a:pt x="17820" y="5076"/>
                      <a:pt x="17424" y="4680"/>
                    </a:cubicBezTo>
                    <a:cubicBezTo>
                      <a:pt x="17424" y="4680"/>
                      <a:pt x="17424" y="4680"/>
                      <a:pt x="17424" y="4680"/>
                    </a:cubicBezTo>
                    <a:lnTo>
                      <a:pt x="18432" y="3672"/>
                    </a:lnTo>
                    <a:cubicBezTo>
                      <a:pt x="18576" y="3528"/>
                      <a:pt x="18576" y="3312"/>
                      <a:pt x="18432" y="3168"/>
                    </a:cubicBezTo>
                    <a:cubicBezTo>
                      <a:pt x="18288" y="3024"/>
                      <a:pt x="18072" y="3024"/>
                      <a:pt x="17928" y="3168"/>
                    </a:cubicBezTo>
                    <a:lnTo>
                      <a:pt x="16920" y="4176"/>
                    </a:lnTo>
                    <a:cubicBezTo>
                      <a:pt x="16920" y="4176"/>
                      <a:pt x="16920" y="4176"/>
                      <a:pt x="16920" y="4176"/>
                    </a:cubicBezTo>
                    <a:cubicBezTo>
                      <a:pt x="16524" y="3816"/>
                      <a:pt x="16092" y="3456"/>
                      <a:pt x="15624" y="3168"/>
                    </a:cubicBezTo>
                    <a:cubicBezTo>
                      <a:pt x="15624" y="3168"/>
                      <a:pt x="15624" y="3168"/>
                      <a:pt x="15624" y="3168"/>
                    </a:cubicBezTo>
                    <a:lnTo>
                      <a:pt x="16344" y="1908"/>
                    </a:lnTo>
                    <a:cubicBezTo>
                      <a:pt x="16416" y="1764"/>
                      <a:pt x="16380" y="1548"/>
                      <a:pt x="16200" y="1440"/>
                    </a:cubicBezTo>
                    <a:cubicBezTo>
                      <a:pt x="16020" y="1332"/>
                      <a:pt x="15804" y="1404"/>
                      <a:pt x="15696" y="1584"/>
                    </a:cubicBezTo>
                    <a:lnTo>
                      <a:pt x="14976" y="2844"/>
                    </a:lnTo>
                    <a:cubicBezTo>
                      <a:pt x="14976" y="2844"/>
                      <a:pt x="14976" y="2844"/>
                      <a:pt x="14976" y="2844"/>
                    </a:cubicBezTo>
                    <a:cubicBezTo>
                      <a:pt x="14508" y="2592"/>
                      <a:pt x="13968" y="2376"/>
                      <a:pt x="13464" y="2232"/>
                    </a:cubicBezTo>
                    <a:cubicBezTo>
                      <a:pt x="13464" y="2232"/>
                      <a:pt x="13464" y="2232"/>
                      <a:pt x="13464" y="2232"/>
                    </a:cubicBezTo>
                    <a:lnTo>
                      <a:pt x="13824" y="828"/>
                    </a:lnTo>
                    <a:cubicBezTo>
                      <a:pt x="13860" y="648"/>
                      <a:pt x="13752" y="432"/>
                      <a:pt x="13572" y="396"/>
                    </a:cubicBezTo>
                    <a:cubicBezTo>
                      <a:pt x="13392" y="360"/>
                      <a:pt x="13176" y="468"/>
                      <a:pt x="13140" y="648"/>
                    </a:cubicBezTo>
                    <a:lnTo>
                      <a:pt x="12780" y="2052"/>
                    </a:lnTo>
                    <a:cubicBezTo>
                      <a:pt x="12780" y="2052"/>
                      <a:pt x="12780" y="2052"/>
                      <a:pt x="12780" y="2052"/>
                    </a:cubicBezTo>
                    <a:cubicBezTo>
                      <a:pt x="12276" y="1944"/>
                      <a:pt x="11772" y="1872"/>
                      <a:pt x="11232" y="1836"/>
                    </a:cubicBezTo>
                    <a:cubicBezTo>
                      <a:pt x="11196" y="1800"/>
                      <a:pt x="11196" y="1764"/>
                      <a:pt x="11160" y="1764"/>
                    </a:cubicBezTo>
                    <a:lnTo>
                      <a:pt x="11160" y="360"/>
                    </a:lnTo>
                    <a:cubicBezTo>
                      <a:pt x="11160" y="144"/>
                      <a:pt x="11016" y="0"/>
                      <a:pt x="10800" y="0"/>
                    </a:cubicBezTo>
                    <a:cubicBezTo>
                      <a:pt x="10584" y="0"/>
                      <a:pt x="10440" y="144"/>
                      <a:pt x="10440" y="360"/>
                    </a:cubicBezTo>
                    <a:lnTo>
                      <a:pt x="10440" y="1764"/>
                    </a:lnTo>
                    <a:cubicBezTo>
                      <a:pt x="10404" y="1764"/>
                      <a:pt x="10404" y="1800"/>
                      <a:pt x="10368" y="1800"/>
                    </a:cubicBezTo>
                    <a:cubicBezTo>
                      <a:pt x="9864" y="1836"/>
                      <a:pt x="9324" y="1908"/>
                      <a:pt x="8820" y="2016"/>
                    </a:cubicBezTo>
                    <a:cubicBezTo>
                      <a:pt x="8820" y="2016"/>
                      <a:pt x="8820" y="2016"/>
                      <a:pt x="8820" y="2016"/>
                    </a:cubicBezTo>
                    <a:lnTo>
                      <a:pt x="8460" y="612"/>
                    </a:lnTo>
                    <a:cubicBezTo>
                      <a:pt x="8424" y="432"/>
                      <a:pt x="8208" y="324"/>
                      <a:pt x="8028" y="360"/>
                    </a:cubicBezTo>
                    <a:cubicBezTo>
                      <a:pt x="7848" y="396"/>
                      <a:pt x="7740" y="612"/>
                      <a:pt x="7776" y="792"/>
                    </a:cubicBezTo>
                    <a:lnTo>
                      <a:pt x="8136" y="2196"/>
                    </a:lnTo>
                    <a:cubicBezTo>
                      <a:pt x="8136" y="2196"/>
                      <a:pt x="8136" y="2196"/>
                      <a:pt x="8136" y="2196"/>
                    </a:cubicBezTo>
                    <a:cubicBezTo>
                      <a:pt x="7632" y="2340"/>
                      <a:pt x="7128" y="2556"/>
                      <a:pt x="6624" y="2808"/>
                    </a:cubicBezTo>
                    <a:cubicBezTo>
                      <a:pt x="6624" y="2808"/>
                      <a:pt x="6624" y="2808"/>
                      <a:pt x="6624" y="2808"/>
                    </a:cubicBezTo>
                    <a:lnTo>
                      <a:pt x="5904" y="1548"/>
                    </a:lnTo>
                    <a:cubicBezTo>
                      <a:pt x="5796" y="1404"/>
                      <a:pt x="5580" y="1332"/>
                      <a:pt x="5400" y="1440"/>
                    </a:cubicBezTo>
                    <a:cubicBezTo>
                      <a:pt x="5220" y="1548"/>
                      <a:pt x="5184" y="1764"/>
                      <a:pt x="5256" y="1944"/>
                    </a:cubicBezTo>
                    <a:lnTo>
                      <a:pt x="5976" y="3204"/>
                    </a:lnTo>
                    <a:cubicBezTo>
                      <a:pt x="5976" y="3204"/>
                      <a:pt x="5976" y="3204"/>
                      <a:pt x="5976" y="3204"/>
                    </a:cubicBezTo>
                    <a:cubicBezTo>
                      <a:pt x="5508" y="3492"/>
                      <a:pt x="5076" y="3852"/>
                      <a:pt x="4680" y="4212"/>
                    </a:cubicBezTo>
                    <a:cubicBezTo>
                      <a:pt x="4680" y="4212"/>
                      <a:pt x="4680" y="4212"/>
                      <a:pt x="4680" y="4212"/>
                    </a:cubicBezTo>
                    <a:lnTo>
                      <a:pt x="3672" y="3204"/>
                    </a:lnTo>
                    <a:cubicBezTo>
                      <a:pt x="3528" y="3060"/>
                      <a:pt x="3312" y="3060"/>
                      <a:pt x="3168" y="3204"/>
                    </a:cubicBezTo>
                    <a:cubicBezTo>
                      <a:pt x="3024" y="3348"/>
                      <a:pt x="3024" y="3564"/>
                      <a:pt x="3168" y="3708"/>
                    </a:cubicBezTo>
                    <a:lnTo>
                      <a:pt x="4176" y="4716"/>
                    </a:lnTo>
                    <a:cubicBezTo>
                      <a:pt x="4176" y="4716"/>
                      <a:pt x="4176" y="4716"/>
                      <a:pt x="4176" y="4716"/>
                    </a:cubicBezTo>
                    <a:cubicBezTo>
                      <a:pt x="3816" y="5112"/>
                      <a:pt x="3456" y="5544"/>
                      <a:pt x="3168" y="6012"/>
                    </a:cubicBezTo>
                    <a:cubicBezTo>
                      <a:pt x="3168" y="6012"/>
                      <a:pt x="3168" y="6012"/>
                      <a:pt x="3168" y="6012"/>
                    </a:cubicBezTo>
                    <a:lnTo>
                      <a:pt x="1908" y="5292"/>
                    </a:lnTo>
                    <a:cubicBezTo>
                      <a:pt x="1764" y="5184"/>
                      <a:pt x="1548" y="5220"/>
                      <a:pt x="1440" y="5400"/>
                    </a:cubicBezTo>
                    <a:cubicBezTo>
                      <a:pt x="1332" y="5580"/>
                      <a:pt x="1404" y="5796"/>
                      <a:pt x="1584" y="5904"/>
                    </a:cubicBezTo>
                    <a:lnTo>
                      <a:pt x="2844" y="6624"/>
                    </a:lnTo>
                    <a:cubicBezTo>
                      <a:pt x="2844" y="6624"/>
                      <a:pt x="2844" y="6624"/>
                      <a:pt x="2844" y="6624"/>
                    </a:cubicBezTo>
                    <a:cubicBezTo>
                      <a:pt x="2592" y="7092"/>
                      <a:pt x="2376" y="7632"/>
                      <a:pt x="2232" y="8136"/>
                    </a:cubicBezTo>
                    <a:cubicBezTo>
                      <a:pt x="2232" y="8136"/>
                      <a:pt x="2232" y="8136"/>
                      <a:pt x="2232" y="8136"/>
                    </a:cubicBezTo>
                    <a:lnTo>
                      <a:pt x="828" y="7776"/>
                    </a:lnTo>
                    <a:cubicBezTo>
                      <a:pt x="648" y="7740"/>
                      <a:pt x="432" y="7848"/>
                      <a:pt x="396" y="8028"/>
                    </a:cubicBezTo>
                    <a:cubicBezTo>
                      <a:pt x="360" y="8208"/>
                      <a:pt x="468" y="8424"/>
                      <a:pt x="648" y="8460"/>
                    </a:cubicBezTo>
                    <a:lnTo>
                      <a:pt x="2052" y="8820"/>
                    </a:lnTo>
                    <a:cubicBezTo>
                      <a:pt x="2052" y="8820"/>
                      <a:pt x="2052" y="8820"/>
                      <a:pt x="2052" y="8820"/>
                    </a:cubicBezTo>
                    <a:cubicBezTo>
                      <a:pt x="1908" y="9360"/>
                      <a:pt x="1836" y="9900"/>
                      <a:pt x="1800" y="10440"/>
                    </a:cubicBezTo>
                    <a:cubicBezTo>
                      <a:pt x="1800" y="10440"/>
                      <a:pt x="1800" y="10440"/>
                      <a:pt x="1800" y="10440"/>
                    </a:cubicBezTo>
                    <a:lnTo>
                      <a:pt x="360" y="10440"/>
                    </a:lnTo>
                    <a:cubicBezTo>
                      <a:pt x="144" y="10440"/>
                      <a:pt x="0" y="10584"/>
                      <a:pt x="0" y="10800"/>
                    </a:cubicBezTo>
                    <a:cubicBezTo>
                      <a:pt x="0" y="11016"/>
                      <a:pt x="144" y="11160"/>
                      <a:pt x="360" y="11160"/>
                    </a:cubicBezTo>
                    <a:lnTo>
                      <a:pt x="1800" y="11160"/>
                    </a:lnTo>
                    <a:cubicBezTo>
                      <a:pt x="1800" y="11160"/>
                      <a:pt x="1800" y="11160"/>
                      <a:pt x="1800" y="11160"/>
                    </a:cubicBezTo>
                    <a:cubicBezTo>
                      <a:pt x="1836" y="11700"/>
                      <a:pt x="1872" y="12240"/>
                      <a:pt x="2016" y="12780"/>
                    </a:cubicBezTo>
                    <a:cubicBezTo>
                      <a:pt x="2016" y="12780"/>
                      <a:pt x="2016" y="12780"/>
                      <a:pt x="2016" y="12780"/>
                    </a:cubicBezTo>
                    <a:lnTo>
                      <a:pt x="612" y="13140"/>
                    </a:lnTo>
                    <a:cubicBezTo>
                      <a:pt x="432" y="13176"/>
                      <a:pt x="324" y="13392"/>
                      <a:pt x="360" y="13572"/>
                    </a:cubicBezTo>
                    <a:cubicBezTo>
                      <a:pt x="396" y="13716"/>
                      <a:pt x="540" y="13824"/>
                      <a:pt x="720" y="13824"/>
                    </a:cubicBezTo>
                    <a:cubicBezTo>
                      <a:pt x="756" y="13824"/>
                      <a:pt x="792" y="13824"/>
                      <a:pt x="828" y="13824"/>
                    </a:cubicBezTo>
                    <a:lnTo>
                      <a:pt x="2232" y="13464"/>
                    </a:lnTo>
                    <a:cubicBezTo>
                      <a:pt x="2232" y="13464"/>
                      <a:pt x="2232" y="13464"/>
                      <a:pt x="2232" y="13464"/>
                    </a:cubicBezTo>
                    <a:cubicBezTo>
                      <a:pt x="2376" y="13968"/>
                      <a:pt x="2592" y="14472"/>
                      <a:pt x="2844" y="14976"/>
                    </a:cubicBezTo>
                    <a:cubicBezTo>
                      <a:pt x="2844" y="14976"/>
                      <a:pt x="2844" y="14976"/>
                      <a:pt x="2844" y="14976"/>
                    </a:cubicBezTo>
                    <a:lnTo>
                      <a:pt x="1584" y="15696"/>
                    </a:lnTo>
                    <a:cubicBezTo>
                      <a:pt x="1404" y="15804"/>
                      <a:pt x="1332" y="16020"/>
                      <a:pt x="1440" y="16200"/>
                    </a:cubicBezTo>
                    <a:cubicBezTo>
                      <a:pt x="1512" y="16308"/>
                      <a:pt x="1620" y="16380"/>
                      <a:pt x="1764" y="16380"/>
                    </a:cubicBezTo>
                    <a:cubicBezTo>
                      <a:pt x="1836" y="16380"/>
                      <a:pt x="1872" y="16380"/>
                      <a:pt x="1944" y="16344"/>
                    </a:cubicBezTo>
                    <a:lnTo>
                      <a:pt x="3204" y="15624"/>
                    </a:lnTo>
                    <a:cubicBezTo>
                      <a:pt x="3204" y="15624"/>
                      <a:pt x="3204" y="15624"/>
                      <a:pt x="3204" y="15624"/>
                    </a:cubicBezTo>
                    <a:cubicBezTo>
                      <a:pt x="3492" y="16092"/>
                      <a:pt x="3816" y="16524"/>
                      <a:pt x="4212" y="16920"/>
                    </a:cubicBezTo>
                    <a:cubicBezTo>
                      <a:pt x="4212" y="16920"/>
                      <a:pt x="4212" y="16920"/>
                      <a:pt x="4212" y="16920"/>
                    </a:cubicBezTo>
                    <a:lnTo>
                      <a:pt x="3204" y="17928"/>
                    </a:lnTo>
                    <a:cubicBezTo>
                      <a:pt x="3060" y="18072"/>
                      <a:pt x="3060" y="18288"/>
                      <a:pt x="3204" y="18432"/>
                    </a:cubicBezTo>
                    <a:cubicBezTo>
                      <a:pt x="3276" y="18504"/>
                      <a:pt x="3384" y="18540"/>
                      <a:pt x="3456" y="18540"/>
                    </a:cubicBezTo>
                    <a:cubicBezTo>
                      <a:pt x="3528" y="18540"/>
                      <a:pt x="3636" y="18504"/>
                      <a:pt x="3708" y="18432"/>
                    </a:cubicBezTo>
                    <a:lnTo>
                      <a:pt x="4716" y="17424"/>
                    </a:lnTo>
                    <a:cubicBezTo>
                      <a:pt x="4716" y="17424"/>
                      <a:pt x="4716" y="17424"/>
                      <a:pt x="4716" y="17424"/>
                    </a:cubicBezTo>
                    <a:cubicBezTo>
                      <a:pt x="5112" y="17784"/>
                      <a:pt x="5544" y="18144"/>
                      <a:pt x="6012" y="18432"/>
                    </a:cubicBezTo>
                    <a:cubicBezTo>
                      <a:pt x="6012" y="18432"/>
                      <a:pt x="6012" y="18432"/>
                      <a:pt x="6012" y="18432"/>
                    </a:cubicBezTo>
                    <a:lnTo>
                      <a:pt x="5292" y="19692"/>
                    </a:lnTo>
                    <a:cubicBezTo>
                      <a:pt x="5184" y="19872"/>
                      <a:pt x="5256" y="20088"/>
                      <a:pt x="5436" y="20196"/>
                    </a:cubicBezTo>
                    <a:cubicBezTo>
                      <a:pt x="5508" y="20232"/>
                      <a:pt x="5544" y="20232"/>
                      <a:pt x="5616" y="20232"/>
                    </a:cubicBezTo>
                    <a:cubicBezTo>
                      <a:pt x="5724" y="20232"/>
                      <a:pt x="5868" y="20160"/>
                      <a:pt x="5940" y="20052"/>
                    </a:cubicBezTo>
                    <a:lnTo>
                      <a:pt x="6660" y="18792"/>
                    </a:lnTo>
                    <a:cubicBezTo>
                      <a:pt x="6660" y="18792"/>
                      <a:pt x="6660" y="18792"/>
                      <a:pt x="6660" y="18792"/>
                    </a:cubicBezTo>
                    <a:cubicBezTo>
                      <a:pt x="7128" y="19044"/>
                      <a:pt x="7668" y="19260"/>
                      <a:pt x="8172" y="19404"/>
                    </a:cubicBezTo>
                    <a:cubicBezTo>
                      <a:pt x="8172" y="19404"/>
                      <a:pt x="8172" y="19404"/>
                      <a:pt x="8172" y="19404"/>
                    </a:cubicBezTo>
                    <a:lnTo>
                      <a:pt x="7812" y="20808"/>
                    </a:lnTo>
                    <a:cubicBezTo>
                      <a:pt x="7776" y="20988"/>
                      <a:pt x="7884" y="21204"/>
                      <a:pt x="8064" y="21240"/>
                    </a:cubicBezTo>
                    <a:cubicBezTo>
                      <a:pt x="8100" y="21240"/>
                      <a:pt x="8136" y="21240"/>
                      <a:pt x="8172" y="21240"/>
                    </a:cubicBezTo>
                    <a:cubicBezTo>
                      <a:pt x="8316" y="21240"/>
                      <a:pt x="8460" y="21132"/>
                      <a:pt x="8532" y="20988"/>
                    </a:cubicBezTo>
                    <a:lnTo>
                      <a:pt x="8892" y="19584"/>
                    </a:lnTo>
                    <a:cubicBezTo>
                      <a:pt x="8892" y="19584"/>
                      <a:pt x="8892" y="19584"/>
                      <a:pt x="8892" y="19584"/>
                    </a:cubicBezTo>
                    <a:cubicBezTo>
                      <a:pt x="9432" y="19692"/>
                      <a:pt x="9972" y="19764"/>
                      <a:pt x="10512" y="19800"/>
                    </a:cubicBezTo>
                    <a:cubicBezTo>
                      <a:pt x="10512" y="19800"/>
                      <a:pt x="10512" y="19800"/>
                      <a:pt x="10512" y="19800"/>
                    </a:cubicBezTo>
                    <a:lnTo>
                      <a:pt x="10512" y="21240"/>
                    </a:lnTo>
                    <a:cubicBezTo>
                      <a:pt x="10512" y="21456"/>
                      <a:pt x="10656" y="21600"/>
                      <a:pt x="10872" y="21600"/>
                    </a:cubicBezTo>
                    <a:cubicBezTo>
                      <a:pt x="11088" y="21600"/>
                      <a:pt x="11232" y="21456"/>
                      <a:pt x="11232" y="21240"/>
                    </a:cubicBezTo>
                    <a:lnTo>
                      <a:pt x="11232" y="19800"/>
                    </a:lnTo>
                    <a:cubicBezTo>
                      <a:pt x="11232" y="19800"/>
                      <a:pt x="11232" y="19800"/>
                      <a:pt x="11232" y="19800"/>
                    </a:cubicBezTo>
                    <a:cubicBezTo>
                      <a:pt x="11772" y="19764"/>
                      <a:pt x="12312" y="19692"/>
                      <a:pt x="12852" y="19584"/>
                    </a:cubicBezTo>
                    <a:cubicBezTo>
                      <a:pt x="12852" y="19584"/>
                      <a:pt x="12852" y="19584"/>
                      <a:pt x="12852" y="19584"/>
                    </a:cubicBezTo>
                    <a:lnTo>
                      <a:pt x="13212" y="20988"/>
                    </a:lnTo>
                    <a:cubicBezTo>
                      <a:pt x="13248" y="21132"/>
                      <a:pt x="13392" y="21240"/>
                      <a:pt x="13572" y="21240"/>
                    </a:cubicBezTo>
                    <a:cubicBezTo>
                      <a:pt x="13608" y="21240"/>
                      <a:pt x="13644" y="21240"/>
                      <a:pt x="13680" y="21240"/>
                    </a:cubicBezTo>
                    <a:cubicBezTo>
                      <a:pt x="13860" y="21204"/>
                      <a:pt x="13968" y="20988"/>
                      <a:pt x="13932" y="20808"/>
                    </a:cubicBezTo>
                    <a:lnTo>
                      <a:pt x="13572" y="19404"/>
                    </a:lnTo>
                    <a:cubicBezTo>
                      <a:pt x="13572" y="19404"/>
                      <a:pt x="13572" y="19404"/>
                      <a:pt x="13572" y="19404"/>
                    </a:cubicBezTo>
                    <a:cubicBezTo>
                      <a:pt x="14076" y="19260"/>
                      <a:pt x="14580" y="19044"/>
                      <a:pt x="15084" y="18792"/>
                    </a:cubicBezTo>
                    <a:cubicBezTo>
                      <a:pt x="15084" y="18792"/>
                      <a:pt x="15084" y="18792"/>
                      <a:pt x="15084" y="18792"/>
                    </a:cubicBezTo>
                    <a:lnTo>
                      <a:pt x="15804" y="20052"/>
                    </a:lnTo>
                    <a:cubicBezTo>
                      <a:pt x="15876" y="20160"/>
                      <a:pt x="15984" y="20232"/>
                      <a:pt x="16128" y="20232"/>
                    </a:cubicBezTo>
                    <a:cubicBezTo>
                      <a:pt x="16200" y="20232"/>
                      <a:pt x="16236" y="20232"/>
                      <a:pt x="16308" y="20196"/>
                    </a:cubicBezTo>
                    <a:cubicBezTo>
                      <a:pt x="16488" y="20088"/>
                      <a:pt x="16524" y="19872"/>
                      <a:pt x="16452" y="19692"/>
                    </a:cubicBezTo>
                    <a:lnTo>
                      <a:pt x="15732" y="18432"/>
                    </a:lnTo>
                    <a:cubicBezTo>
                      <a:pt x="15732" y="18432"/>
                      <a:pt x="15732" y="18432"/>
                      <a:pt x="15732" y="18432"/>
                    </a:cubicBezTo>
                    <a:cubicBezTo>
                      <a:pt x="16200" y="18144"/>
                      <a:pt x="16632" y="17784"/>
                      <a:pt x="17028" y="17424"/>
                    </a:cubicBezTo>
                    <a:cubicBezTo>
                      <a:pt x="17028" y="17424"/>
                      <a:pt x="17028" y="17424"/>
                      <a:pt x="17028" y="17424"/>
                    </a:cubicBezTo>
                    <a:lnTo>
                      <a:pt x="18036" y="18432"/>
                    </a:lnTo>
                    <a:cubicBezTo>
                      <a:pt x="18108" y="18504"/>
                      <a:pt x="18216" y="18540"/>
                      <a:pt x="18288" y="18540"/>
                    </a:cubicBezTo>
                    <a:cubicBezTo>
                      <a:pt x="18360" y="18540"/>
                      <a:pt x="18468" y="18504"/>
                      <a:pt x="18540" y="18432"/>
                    </a:cubicBezTo>
                    <a:cubicBezTo>
                      <a:pt x="18684" y="18288"/>
                      <a:pt x="18684" y="18072"/>
                      <a:pt x="18540" y="17928"/>
                    </a:cubicBezTo>
                    <a:lnTo>
                      <a:pt x="17424" y="16920"/>
                    </a:lnTo>
                    <a:cubicBezTo>
                      <a:pt x="17424" y="16920"/>
                      <a:pt x="17424" y="16920"/>
                      <a:pt x="17424" y="16920"/>
                    </a:cubicBezTo>
                    <a:cubicBezTo>
                      <a:pt x="17784" y="16524"/>
                      <a:pt x="18144" y="16092"/>
                      <a:pt x="18432" y="15624"/>
                    </a:cubicBezTo>
                    <a:cubicBezTo>
                      <a:pt x="18432" y="15624"/>
                      <a:pt x="18432" y="15624"/>
                      <a:pt x="18432" y="15624"/>
                    </a:cubicBezTo>
                    <a:lnTo>
                      <a:pt x="19692" y="16344"/>
                    </a:lnTo>
                    <a:cubicBezTo>
                      <a:pt x="19764" y="16380"/>
                      <a:pt x="19800" y="16380"/>
                      <a:pt x="19872" y="16380"/>
                    </a:cubicBezTo>
                    <a:cubicBezTo>
                      <a:pt x="19980" y="16380"/>
                      <a:pt x="20124" y="16308"/>
                      <a:pt x="20196" y="16200"/>
                    </a:cubicBezTo>
                    <a:cubicBezTo>
                      <a:pt x="20304" y="16020"/>
                      <a:pt x="20232" y="15804"/>
                      <a:pt x="20052" y="15696"/>
                    </a:cubicBezTo>
                    <a:lnTo>
                      <a:pt x="18792" y="14976"/>
                    </a:lnTo>
                    <a:cubicBezTo>
                      <a:pt x="18792" y="14976"/>
                      <a:pt x="18792" y="14976"/>
                      <a:pt x="18792" y="14976"/>
                    </a:cubicBezTo>
                    <a:cubicBezTo>
                      <a:pt x="19044" y="14508"/>
                      <a:pt x="19260" y="13968"/>
                      <a:pt x="19404" y="13464"/>
                    </a:cubicBezTo>
                    <a:cubicBezTo>
                      <a:pt x="19404" y="13464"/>
                      <a:pt x="19404" y="13464"/>
                      <a:pt x="19404" y="13464"/>
                    </a:cubicBezTo>
                    <a:lnTo>
                      <a:pt x="20808" y="13824"/>
                    </a:lnTo>
                    <a:cubicBezTo>
                      <a:pt x="20844" y="13824"/>
                      <a:pt x="20880" y="13824"/>
                      <a:pt x="20916" y="13824"/>
                    </a:cubicBezTo>
                    <a:cubicBezTo>
                      <a:pt x="21060" y="13824"/>
                      <a:pt x="21204" y="13716"/>
                      <a:pt x="21276" y="13572"/>
                    </a:cubicBezTo>
                    <a:cubicBezTo>
                      <a:pt x="21312" y="13392"/>
                      <a:pt x="21204" y="13176"/>
                      <a:pt x="21024" y="13140"/>
                    </a:cubicBezTo>
                    <a:lnTo>
                      <a:pt x="19620" y="12780"/>
                    </a:lnTo>
                    <a:cubicBezTo>
                      <a:pt x="19620" y="12780"/>
                      <a:pt x="19620" y="12780"/>
                      <a:pt x="19620" y="12780"/>
                    </a:cubicBezTo>
                    <a:cubicBezTo>
                      <a:pt x="19692" y="12240"/>
                      <a:pt x="19764" y="11700"/>
                      <a:pt x="19800" y="11160"/>
                    </a:cubicBezTo>
                    <a:cubicBezTo>
                      <a:pt x="19800" y="11160"/>
                      <a:pt x="19800" y="11160"/>
                      <a:pt x="19800" y="11160"/>
                    </a:cubicBezTo>
                    <a:close/>
                    <a:moveTo>
                      <a:pt x="17352" y="7020"/>
                    </a:moveTo>
                    <a:cubicBezTo>
                      <a:pt x="18612" y="9216"/>
                      <a:pt x="18648" y="11772"/>
                      <a:pt x="17676" y="13932"/>
                    </a:cubicBezTo>
                    <a:lnTo>
                      <a:pt x="14292" y="11988"/>
                    </a:lnTo>
                    <a:cubicBezTo>
                      <a:pt x="14256" y="11988"/>
                      <a:pt x="14256" y="11952"/>
                      <a:pt x="14220" y="11952"/>
                    </a:cubicBezTo>
                    <a:cubicBezTo>
                      <a:pt x="14256" y="11880"/>
                      <a:pt x="14256" y="11808"/>
                      <a:pt x="14292" y="11736"/>
                    </a:cubicBezTo>
                    <a:cubicBezTo>
                      <a:pt x="14544" y="10800"/>
                      <a:pt x="14400" y="9828"/>
                      <a:pt x="13932" y="9000"/>
                    </a:cubicBezTo>
                    <a:cubicBezTo>
                      <a:pt x="13428" y="8100"/>
                      <a:pt x="12528" y="7488"/>
                      <a:pt x="11520" y="7272"/>
                    </a:cubicBezTo>
                    <a:cubicBezTo>
                      <a:pt x="11520" y="7236"/>
                      <a:pt x="11520" y="7236"/>
                      <a:pt x="11520" y="7200"/>
                    </a:cubicBezTo>
                    <a:lnTo>
                      <a:pt x="11520" y="3276"/>
                    </a:lnTo>
                    <a:cubicBezTo>
                      <a:pt x="13932" y="3528"/>
                      <a:pt x="16128" y="4896"/>
                      <a:pt x="17352" y="7020"/>
                    </a:cubicBezTo>
                    <a:close/>
                    <a:moveTo>
                      <a:pt x="10800" y="8640"/>
                    </a:moveTo>
                    <a:cubicBezTo>
                      <a:pt x="11556" y="8640"/>
                      <a:pt x="12276" y="9036"/>
                      <a:pt x="12672" y="9720"/>
                    </a:cubicBezTo>
                    <a:cubicBezTo>
                      <a:pt x="12960" y="10224"/>
                      <a:pt x="13032" y="10800"/>
                      <a:pt x="12888" y="11376"/>
                    </a:cubicBezTo>
                    <a:cubicBezTo>
                      <a:pt x="12744" y="11916"/>
                      <a:pt x="12384" y="12384"/>
                      <a:pt x="11880" y="12672"/>
                    </a:cubicBezTo>
                    <a:cubicBezTo>
                      <a:pt x="11556" y="12852"/>
                      <a:pt x="11196" y="12960"/>
                      <a:pt x="10800" y="12960"/>
                    </a:cubicBezTo>
                    <a:cubicBezTo>
                      <a:pt x="10044" y="12960"/>
                      <a:pt x="9324" y="12564"/>
                      <a:pt x="8928" y="11880"/>
                    </a:cubicBezTo>
                    <a:cubicBezTo>
                      <a:pt x="8640" y="11376"/>
                      <a:pt x="8568" y="10800"/>
                      <a:pt x="8712" y="10224"/>
                    </a:cubicBezTo>
                    <a:cubicBezTo>
                      <a:pt x="8856" y="9684"/>
                      <a:pt x="9216" y="9216"/>
                      <a:pt x="9720" y="8928"/>
                    </a:cubicBezTo>
                    <a:cubicBezTo>
                      <a:pt x="10044" y="8748"/>
                      <a:pt x="10404" y="8640"/>
                      <a:pt x="10800" y="8640"/>
                    </a:cubicBezTo>
                    <a:close/>
                    <a:moveTo>
                      <a:pt x="7020" y="4248"/>
                    </a:moveTo>
                    <a:cubicBezTo>
                      <a:pt x="7956" y="3708"/>
                      <a:pt x="9000" y="3384"/>
                      <a:pt x="10080" y="3276"/>
                    </a:cubicBezTo>
                    <a:lnTo>
                      <a:pt x="10080" y="7200"/>
                    </a:lnTo>
                    <a:cubicBezTo>
                      <a:pt x="10080" y="7236"/>
                      <a:pt x="10080" y="7236"/>
                      <a:pt x="10080" y="7272"/>
                    </a:cubicBezTo>
                    <a:cubicBezTo>
                      <a:pt x="9684" y="7344"/>
                      <a:pt x="9324" y="7488"/>
                      <a:pt x="9000" y="7668"/>
                    </a:cubicBezTo>
                    <a:cubicBezTo>
                      <a:pt x="8172" y="8136"/>
                      <a:pt x="7560" y="8928"/>
                      <a:pt x="7308" y="9864"/>
                    </a:cubicBezTo>
                    <a:cubicBezTo>
                      <a:pt x="7128" y="10548"/>
                      <a:pt x="7164" y="11268"/>
                      <a:pt x="7380" y="11952"/>
                    </a:cubicBezTo>
                    <a:cubicBezTo>
                      <a:pt x="7344" y="11952"/>
                      <a:pt x="7344" y="11952"/>
                      <a:pt x="7308" y="11988"/>
                    </a:cubicBezTo>
                    <a:lnTo>
                      <a:pt x="3924" y="13932"/>
                    </a:lnTo>
                    <a:cubicBezTo>
                      <a:pt x="2340" y="10440"/>
                      <a:pt x="3636" y="6228"/>
                      <a:pt x="7020" y="4248"/>
                    </a:cubicBezTo>
                    <a:close/>
                    <a:moveTo>
                      <a:pt x="14580" y="17352"/>
                    </a:moveTo>
                    <a:cubicBezTo>
                      <a:pt x="13428" y="18000"/>
                      <a:pt x="12132" y="18360"/>
                      <a:pt x="10800" y="18360"/>
                    </a:cubicBezTo>
                    <a:cubicBezTo>
                      <a:pt x="8352" y="18360"/>
                      <a:pt x="6048" y="17172"/>
                      <a:pt x="4644" y="15192"/>
                    </a:cubicBezTo>
                    <a:lnTo>
                      <a:pt x="8028" y="13248"/>
                    </a:lnTo>
                    <a:cubicBezTo>
                      <a:pt x="8064" y="13248"/>
                      <a:pt x="8064" y="13212"/>
                      <a:pt x="8100" y="13212"/>
                    </a:cubicBezTo>
                    <a:cubicBezTo>
                      <a:pt x="8784" y="13968"/>
                      <a:pt x="9756" y="14436"/>
                      <a:pt x="10800" y="14436"/>
                    </a:cubicBezTo>
                    <a:cubicBezTo>
                      <a:pt x="11412" y="14436"/>
                      <a:pt x="12060" y="14256"/>
                      <a:pt x="12600" y="13968"/>
                    </a:cubicBezTo>
                    <a:cubicBezTo>
                      <a:pt x="12960" y="13788"/>
                      <a:pt x="13248" y="13536"/>
                      <a:pt x="13500" y="13248"/>
                    </a:cubicBezTo>
                    <a:cubicBezTo>
                      <a:pt x="13536" y="13248"/>
                      <a:pt x="13536" y="13284"/>
                      <a:pt x="13572" y="13284"/>
                    </a:cubicBezTo>
                    <a:lnTo>
                      <a:pt x="16956" y="15228"/>
                    </a:lnTo>
                    <a:cubicBezTo>
                      <a:pt x="16344" y="16056"/>
                      <a:pt x="15552" y="16776"/>
                      <a:pt x="14580" y="17352"/>
                    </a:cubicBezTo>
                    <a:close/>
                  </a:path>
                </a:pathLst>
              </a:custGeom>
              <a:gradFill flip="none" rotWithShape="1">
                <a:gsLst>
                  <a:gs pos="0">
                    <a:srgbClr val="007DBC"/>
                  </a:gs>
                  <a:gs pos="100000">
                    <a:srgbClr val="46DAFF"/>
                  </a:gs>
                </a:gsLst>
                <a:lin ang="13500000" scaled="0"/>
              </a:gradFill>
              <a:ln w="12700" cap="flat">
                <a:noFill/>
                <a:miter lim="400000"/>
              </a:ln>
              <a:effectLst/>
            </p:spPr>
            <p:txBody>
              <a:bodyPr wrap="square" lIns="146304" tIns="146304" rIns="146304" bIns="146304" numCol="1" anchor="ctr">
                <a:noAutofit/>
              </a:bodyPr>
              <a:lstStyle/>
              <a:p>
                <a:pPr defTabSz="457200">
                  <a:defRPr sz="1800">
                    <a:solidFill>
                      <a:srgbClr val="1D516C"/>
                    </a:solidFill>
                    <a:latin typeface="Arial"/>
                    <a:ea typeface="Arial"/>
                    <a:cs typeface="Arial"/>
                    <a:sym typeface="Arial"/>
                  </a:defRPr>
                </a:pPr>
                <a:endParaRPr/>
              </a:p>
            </p:txBody>
          </p:sp>
          <p:sp>
            <p:nvSpPr>
              <p:cNvPr id="425" name="Oval 105"/>
              <p:cNvSpPr/>
              <p:nvPr/>
            </p:nvSpPr>
            <p:spPr>
              <a:xfrm>
                <a:off x="-1" y="0"/>
                <a:ext cx="1248674" cy="1248672"/>
              </a:xfrm>
              <a:prstGeom prst="ellipse">
                <a:avLst/>
              </a:prstGeom>
              <a:noFill/>
              <a:ln w="19050" cap="flat">
                <a:solidFill>
                  <a:srgbClr val="FFFFFF"/>
                </a:solidFill>
                <a:prstDash val="solid"/>
                <a:round/>
              </a:ln>
              <a:effectLst/>
            </p:spPr>
            <p:txBody>
              <a:bodyPr wrap="square" lIns="146304" tIns="146304" rIns="146304" bIns="146304" numCol="1" anchor="ctr">
                <a:noAutofit/>
              </a:bodyPr>
              <a:lstStyle/>
              <a:p>
                <a:pPr algn="ctr" defTabSz="457200">
                  <a:defRPr sz="1800">
                    <a:solidFill>
                      <a:srgbClr val="FFFFFF"/>
                    </a:solidFill>
                    <a:latin typeface="Arial"/>
                    <a:ea typeface="Arial"/>
                    <a:cs typeface="Arial"/>
                    <a:sym typeface="Arial"/>
                  </a:defRPr>
                </a:pPr>
                <a:endParaRPr/>
              </a:p>
            </p:txBody>
          </p:sp>
        </p:grpSp>
        <p:sp>
          <p:nvSpPr>
            <p:cNvPr id="427" name="Straight Connector 103"/>
            <p:cNvSpPr/>
            <p:nvPr/>
          </p:nvSpPr>
          <p:spPr>
            <a:xfrm>
              <a:off x="167297" y="1508882"/>
              <a:ext cx="914078" cy="1"/>
            </a:xfrm>
            <a:prstGeom prst="line">
              <a:avLst/>
            </a:prstGeom>
            <a:noFill/>
            <a:ln w="25400" cap="flat">
              <a:solidFill>
                <a:srgbClr val="FF99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a:defRPr>
                  <a:solidFill>
                    <a:srgbClr val="FFFFFF"/>
                  </a:solidFill>
                </a:defRPr>
              </a:pPr>
              <a:endParaRPr/>
            </a:p>
          </p:txBody>
        </p:sp>
      </p:grpSp>
      <p:grpSp>
        <p:nvGrpSpPr>
          <p:cNvPr id="435" name="Group 106"/>
          <p:cNvGrpSpPr/>
          <p:nvPr/>
        </p:nvGrpSpPr>
        <p:grpSpPr>
          <a:xfrm>
            <a:off x="5071650" y="2932685"/>
            <a:ext cx="1242343" cy="1501236"/>
            <a:chOff x="0" y="0"/>
            <a:chExt cx="1242341" cy="1501234"/>
          </a:xfrm>
        </p:grpSpPr>
        <p:grpSp>
          <p:nvGrpSpPr>
            <p:cNvPr id="433" name="Group 107"/>
            <p:cNvGrpSpPr/>
            <p:nvPr/>
          </p:nvGrpSpPr>
          <p:grpSpPr>
            <a:xfrm>
              <a:off x="0" y="0"/>
              <a:ext cx="1242343" cy="1242343"/>
              <a:chOff x="0" y="0"/>
              <a:chExt cx="1242341" cy="1242341"/>
            </a:xfrm>
          </p:grpSpPr>
          <p:grpSp>
            <p:nvGrpSpPr>
              <p:cNvPr id="431" name="Graphic 7"/>
              <p:cNvGrpSpPr/>
              <p:nvPr/>
            </p:nvGrpSpPr>
            <p:grpSpPr>
              <a:xfrm>
                <a:off x="344472" y="275297"/>
                <a:ext cx="553399" cy="691749"/>
                <a:chOff x="0" y="0"/>
                <a:chExt cx="553398" cy="691747"/>
              </a:xfrm>
            </p:grpSpPr>
            <p:sp>
              <p:nvSpPr>
                <p:cNvPr id="429" name="Freeform: Shape 21"/>
                <p:cNvSpPr/>
                <p:nvPr/>
              </p:nvSpPr>
              <p:spPr>
                <a:xfrm>
                  <a:off x="-1" y="0"/>
                  <a:ext cx="495755" cy="634102"/>
                </a:xfrm>
                <a:custGeom>
                  <a:avLst/>
                  <a:gdLst/>
                  <a:ahLst/>
                  <a:cxnLst>
                    <a:cxn ang="0">
                      <a:pos x="wd2" y="hd2"/>
                    </a:cxn>
                    <a:cxn ang="5400000">
                      <a:pos x="wd2" y="hd2"/>
                    </a:cxn>
                    <a:cxn ang="10800000">
                      <a:pos x="wd2" y="hd2"/>
                    </a:cxn>
                    <a:cxn ang="16200000">
                      <a:pos x="wd2" y="hd2"/>
                    </a:cxn>
                  </a:cxnLst>
                  <a:rect l="0" t="0" r="r" b="b"/>
                  <a:pathLst>
                    <a:path w="21600" h="21600" extrusionOk="0">
                      <a:moveTo>
                        <a:pt x="21600" y="4713"/>
                      </a:moveTo>
                      <a:lnTo>
                        <a:pt x="21600" y="0"/>
                      </a:lnTo>
                      <a:lnTo>
                        <a:pt x="0" y="0"/>
                      </a:lnTo>
                      <a:lnTo>
                        <a:pt x="0" y="21600"/>
                      </a:lnTo>
                      <a:lnTo>
                        <a:pt x="1507" y="21600"/>
                      </a:lnTo>
                      <a:lnTo>
                        <a:pt x="1507" y="1178"/>
                      </a:lnTo>
                      <a:lnTo>
                        <a:pt x="17079" y="1178"/>
                      </a:lnTo>
                      <a:close/>
                    </a:path>
                  </a:pathLst>
                </a:custGeom>
                <a:solidFill>
                  <a:srgbClr val="FF9900"/>
                </a:solidFill>
                <a:ln w="12700" cap="flat">
                  <a:noFill/>
                  <a:miter lim="400000"/>
                </a:ln>
                <a:effectLst/>
              </p:spPr>
              <p:txBody>
                <a:bodyPr wrap="square" lIns="146304" tIns="146304" rIns="146304" bIns="146304" numCol="1" anchor="ctr">
                  <a:noAutofit/>
                </a:bodyPr>
                <a:lstStyle/>
                <a:p>
                  <a:pPr defTabSz="457200">
                    <a:defRPr sz="1800">
                      <a:solidFill>
                        <a:srgbClr val="1D516C"/>
                      </a:solidFill>
                      <a:latin typeface="Arial"/>
                      <a:ea typeface="Arial"/>
                      <a:cs typeface="Arial"/>
                      <a:sym typeface="Arial"/>
                    </a:defRPr>
                  </a:pPr>
                  <a:endParaRPr/>
                </a:p>
              </p:txBody>
            </p:sp>
            <p:sp>
              <p:nvSpPr>
                <p:cNvPr id="430" name="Freeform: Shape 22"/>
                <p:cNvSpPr/>
                <p:nvPr/>
              </p:nvSpPr>
              <p:spPr>
                <a:xfrm>
                  <a:off x="57645" y="57645"/>
                  <a:ext cx="495754" cy="634103"/>
                </a:xfrm>
                <a:custGeom>
                  <a:avLst/>
                  <a:gdLst/>
                  <a:ahLst/>
                  <a:cxnLst>
                    <a:cxn ang="0">
                      <a:pos x="wd2" y="hd2"/>
                    </a:cxn>
                    <a:cxn ang="5400000">
                      <a:pos x="wd2" y="hd2"/>
                    </a:cxn>
                    <a:cxn ang="10800000">
                      <a:pos x="wd2" y="hd2"/>
                    </a:cxn>
                    <a:cxn ang="16200000">
                      <a:pos x="wd2" y="hd2"/>
                    </a:cxn>
                  </a:cxnLst>
                  <a:rect l="0" t="0" r="r" b="b"/>
                  <a:pathLst>
                    <a:path w="21600" h="21600" extrusionOk="0">
                      <a:moveTo>
                        <a:pt x="14266" y="0"/>
                      </a:moveTo>
                      <a:lnTo>
                        <a:pt x="0" y="0"/>
                      </a:lnTo>
                      <a:lnTo>
                        <a:pt x="0" y="21600"/>
                      </a:lnTo>
                      <a:lnTo>
                        <a:pt x="21600" y="21600"/>
                      </a:lnTo>
                      <a:lnTo>
                        <a:pt x="21600" y="5734"/>
                      </a:lnTo>
                      <a:lnTo>
                        <a:pt x="14266" y="0"/>
                      </a:lnTo>
                      <a:close/>
                      <a:moveTo>
                        <a:pt x="4521" y="4713"/>
                      </a:moveTo>
                      <a:lnTo>
                        <a:pt x="9544" y="4713"/>
                      </a:lnTo>
                      <a:cubicBezTo>
                        <a:pt x="9846" y="4713"/>
                        <a:pt x="10047" y="4870"/>
                        <a:pt x="10047" y="5105"/>
                      </a:cubicBezTo>
                      <a:cubicBezTo>
                        <a:pt x="10047" y="5341"/>
                        <a:pt x="9846" y="5498"/>
                        <a:pt x="9544" y="5498"/>
                      </a:cubicBezTo>
                      <a:lnTo>
                        <a:pt x="4521" y="5498"/>
                      </a:lnTo>
                      <a:cubicBezTo>
                        <a:pt x="4220" y="5498"/>
                        <a:pt x="4019" y="5341"/>
                        <a:pt x="4019" y="5105"/>
                      </a:cubicBezTo>
                      <a:cubicBezTo>
                        <a:pt x="4019" y="4870"/>
                        <a:pt x="4220" y="4713"/>
                        <a:pt x="4521" y="4713"/>
                      </a:cubicBezTo>
                      <a:close/>
                      <a:moveTo>
                        <a:pt x="17079" y="18065"/>
                      </a:moveTo>
                      <a:lnTo>
                        <a:pt x="4521" y="18065"/>
                      </a:lnTo>
                      <a:cubicBezTo>
                        <a:pt x="4220" y="18065"/>
                        <a:pt x="4019" y="17908"/>
                        <a:pt x="4019" y="17673"/>
                      </a:cubicBezTo>
                      <a:cubicBezTo>
                        <a:pt x="4019" y="17437"/>
                        <a:pt x="4220" y="17280"/>
                        <a:pt x="4521" y="17280"/>
                      </a:cubicBezTo>
                      <a:lnTo>
                        <a:pt x="17079" y="17280"/>
                      </a:lnTo>
                      <a:cubicBezTo>
                        <a:pt x="17380" y="17280"/>
                        <a:pt x="17581" y="17437"/>
                        <a:pt x="17581" y="17673"/>
                      </a:cubicBezTo>
                      <a:cubicBezTo>
                        <a:pt x="17581" y="17908"/>
                        <a:pt x="17380" y="18065"/>
                        <a:pt x="17079" y="18065"/>
                      </a:cubicBezTo>
                      <a:close/>
                      <a:moveTo>
                        <a:pt x="17079" y="14924"/>
                      </a:moveTo>
                      <a:lnTo>
                        <a:pt x="4521" y="14924"/>
                      </a:lnTo>
                      <a:cubicBezTo>
                        <a:pt x="4220" y="14924"/>
                        <a:pt x="4019" y="14767"/>
                        <a:pt x="4019" y="14531"/>
                      </a:cubicBezTo>
                      <a:cubicBezTo>
                        <a:pt x="4019" y="14295"/>
                        <a:pt x="4220" y="14138"/>
                        <a:pt x="4521" y="14138"/>
                      </a:cubicBezTo>
                      <a:lnTo>
                        <a:pt x="17079" y="14138"/>
                      </a:lnTo>
                      <a:cubicBezTo>
                        <a:pt x="17380" y="14138"/>
                        <a:pt x="17581" y="14295"/>
                        <a:pt x="17581" y="14531"/>
                      </a:cubicBezTo>
                      <a:cubicBezTo>
                        <a:pt x="17581" y="14767"/>
                        <a:pt x="17380" y="14924"/>
                        <a:pt x="17079" y="14924"/>
                      </a:cubicBezTo>
                      <a:close/>
                      <a:moveTo>
                        <a:pt x="17079" y="11782"/>
                      </a:moveTo>
                      <a:lnTo>
                        <a:pt x="4521" y="11782"/>
                      </a:lnTo>
                      <a:cubicBezTo>
                        <a:pt x="4220" y="11782"/>
                        <a:pt x="4019" y="11625"/>
                        <a:pt x="4019" y="11389"/>
                      </a:cubicBezTo>
                      <a:cubicBezTo>
                        <a:pt x="4019" y="11153"/>
                        <a:pt x="4220" y="10996"/>
                        <a:pt x="4521" y="10996"/>
                      </a:cubicBezTo>
                      <a:lnTo>
                        <a:pt x="17079" y="10996"/>
                      </a:lnTo>
                      <a:cubicBezTo>
                        <a:pt x="17380" y="10996"/>
                        <a:pt x="17581" y="11153"/>
                        <a:pt x="17581" y="11389"/>
                      </a:cubicBezTo>
                      <a:cubicBezTo>
                        <a:pt x="17581" y="11625"/>
                        <a:pt x="17380" y="11782"/>
                        <a:pt x="17079" y="11782"/>
                      </a:cubicBezTo>
                      <a:close/>
                      <a:moveTo>
                        <a:pt x="17079" y="8640"/>
                      </a:moveTo>
                      <a:lnTo>
                        <a:pt x="4521" y="8640"/>
                      </a:lnTo>
                      <a:cubicBezTo>
                        <a:pt x="4220" y="8640"/>
                        <a:pt x="4019" y="8483"/>
                        <a:pt x="4019" y="8247"/>
                      </a:cubicBezTo>
                      <a:cubicBezTo>
                        <a:pt x="4019" y="8012"/>
                        <a:pt x="4220" y="7855"/>
                        <a:pt x="4521" y="7855"/>
                      </a:cubicBezTo>
                      <a:lnTo>
                        <a:pt x="17079" y="7855"/>
                      </a:lnTo>
                      <a:cubicBezTo>
                        <a:pt x="17380" y="7855"/>
                        <a:pt x="17581" y="8012"/>
                        <a:pt x="17581" y="8247"/>
                      </a:cubicBezTo>
                      <a:cubicBezTo>
                        <a:pt x="17581" y="8483"/>
                        <a:pt x="17380" y="8640"/>
                        <a:pt x="17079" y="8640"/>
                      </a:cubicBezTo>
                      <a:close/>
                      <a:moveTo>
                        <a:pt x="13563" y="6284"/>
                      </a:moveTo>
                      <a:lnTo>
                        <a:pt x="13563" y="785"/>
                      </a:lnTo>
                      <a:lnTo>
                        <a:pt x="20595" y="6284"/>
                      </a:lnTo>
                      <a:lnTo>
                        <a:pt x="13563" y="6284"/>
                      </a:lnTo>
                      <a:close/>
                    </a:path>
                  </a:pathLst>
                </a:custGeom>
                <a:gradFill flip="none" rotWithShape="1">
                  <a:gsLst>
                    <a:gs pos="0">
                      <a:srgbClr val="007DBC"/>
                    </a:gs>
                    <a:gs pos="100000">
                      <a:srgbClr val="46DAFF"/>
                    </a:gs>
                  </a:gsLst>
                  <a:lin ang="13500000" scaled="0"/>
                </a:gradFill>
                <a:ln w="12700" cap="flat">
                  <a:noFill/>
                  <a:miter lim="400000"/>
                </a:ln>
                <a:effectLst/>
              </p:spPr>
              <p:txBody>
                <a:bodyPr wrap="square" lIns="146304" tIns="146304" rIns="146304" bIns="146304" numCol="1" anchor="ctr">
                  <a:noAutofit/>
                </a:bodyPr>
                <a:lstStyle/>
                <a:p>
                  <a:pPr defTabSz="457200">
                    <a:defRPr sz="1800">
                      <a:solidFill>
                        <a:srgbClr val="1D516C"/>
                      </a:solidFill>
                      <a:latin typeface="Arial"/>
                      <a:ea typeface="Arial"/>
                      <a:cs typeface="Arial"/>
                      <a:sym typeface="Arial"/>
                    </a:defRPr>
                  </a:pPr>
                  <a:endParaRPr/>
                </a:p>
              </p:txBody>
            </p:sp>
          </p:grpSp>
          <p:sp>
            <p:nvSpPr>
              <p:cNvPr id="432" name="Oval 110"/>
              <p:cNvSpPr/>
              <p:nvPr/>
            </p:nvSpPr>
            <p:spPr>
              <a:xfrm>
                <a:off x="0" y="0"/>
                <a:ext cx="1242342" cy="1242342"/>
              </a:xfrm>
              <a:prstGeom prst="ellipse">
                <a:avLst/>
              </a:prstGeom>
              <a:noFill/>
              <a:ln w="19050" cap="flat">
                <a:solidFill>
                  <a:srgbClr val="FFFFFF"/>
                </a:solidFill>
                <a:prstDash val="solid"/>
                <a:round/>
              </a:ln>
              <a:effectLst/>
            </p:spPr>
            <p:txBody>
              <a:bodyPr wrap="square" lIns="146304" tIns="146304" rIns="146304" bIns="146304" numCol="1" anchor="ctr">
                <a:noAutofit/>
              </a:bodyPr>
              <a:lstStyle/>
              <a:p>
                <a:pPr algn="ctr" defTabSz="457200">
                  <a:defRPr sz="1800">
                    <a:solidFill>
                      <a:srgbClr val="FFFFFF"/>
                    </a:solidFill>
                    <a:latin typeface="Arial"/>
                    <a:ea typeface="Arial"/>
                    <a:cs typeface="Arial"/>
                    <a:sym typeface="Arial"/>
                  </a:defRPr>
                </a:pPr>
                <a:endParaRPr/>
              </a:p>
            </p:txBody>
          </p:sp>
        </p:grpSp>
        <p:sp>
          <p:nvSpPr>
            <p:cNvPr id="434" name="Straight Connector 108"/>
            <p:cNvSpPr/>
            <p:nvPr/>
          </p:nvSpPr>
          <p:spPr>
            <a:xfrm>
              <a:off x="166449" y="1501235"/>
              <a:ext cx="909445" cy="1"/>
            </a:xfrm>
            <a:prstGeom prst="line">
              <a:avLst/>
            </a:prstGeom>
            <a:noFill/>
            <a:ln w="25400" cap="flat">
              <a:solidFill>
                <a:srgbClr val="FF99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a:defRPr>
                  <a:solidFill>
                    <a:srgbClr val="FFFFFF"/>
                  </a:solidFill>
                </a:defRPr>
              </a:pPr>
              <a:endParaRPr/>
            </a:p>
          </p:txBody>
        </p:sp>
      </p:grpSp>
      <p:grpSp>
        <p:nvGrpSpPr>
          <p:cNvPr id="444" name="Group"/>
          <p:cNvGrpSpPr/>
          <p:nvPr/>
        </p:nvGrpSpPr>
        <p:grpSpPr>
          <a:xfrm>
            <a:off x="1665887" y="2915112"/>
            <a:ext cx="1271429" cy="1536382"/>
            <a:chOff x="0" y="0"/>
            <a:chExt cx="1271428" cy="1536381"/>
          </a:xfrm>
        </p:grpSpPr>
        <p:grpSp>
          <p:nvGrpSpPr>
            <p:cNvPr id="442" name="Group 114"/>
            <p:cNvGrpSpPr/>
            <p:nvPr/>
          </p:nvGrpSpPr>
          <p:grpSpPr>
            <a:xfrm>
              <a:off x="0" y="0"/>
              <a:ext cx="1271429" cy="1271429"/>
              <a:chOff x="0" y="0"/>
              <a:chExt cx="1271428" cy="1271428"/>
            </a:xfrm>
          </p:grpSpPr>
          <p:grpSp>
            <p:nvGrpSpPr>
              <p:cNvPr id="440" name="Graphic 6"/>
              <p:cNvGrpSpPr/>
              <p:nvPr/>
            </p:nvGrpSpPr>
            <p:grpSpPr>
              <a:xfrm>
                <a:off x="254811" y="353374"/>
                <a:ext cx="763859" cy="564680"/>
                <a:chOff x="0" y="0"/>
                <a:chExt cx="763857" cy="564679"/>
              </a:xfrm>
            </p:grpSpPr>
            <p:sp>
              <p:nvSpPr>
                <p:cNvPr id="436" name="Freeform: Shape 16"/>
                <p:cNvSpPr/>
                <p:nvPr/>
              </p:nvSpPr>
              <p:spPr>
                <a:xfrm>
                  <a:off x="146816" y="0"/>
                  <a:ext cx="472279" cy="564680"/>
                </a:xfrm>
                <a:custGeom>
                  <a:avLst/>
                  <a:gdLst/>
                  <a:ahLst/>
                  <a:cxnLst>
                    <a:cxn ang="0">
                      <a:pos x="wd2" y="hd2"/>
                    </a:cxn>
                    <a:cxn ang="5400000">
                      <a:pos x="wd2" y="hd2"/>
                    </a:cxn>
                    <a:cxn ang="10800000">
                      <a:pos x="wd2" y="hd2"/>
                    </a:cxn>
                    <a:cxn ang="16200000">
                      <a:pos x="wd2" y="hd2"/>
                    </a:cxn>
                  </a:cxnLst>
                  <a:rect l="0" t="0" r="r" b="b"/>
                  <a:pathLst>
                    <a:path w="21600" h="21600" extrusionOk="0">
                      <a:moveTo>
                        <a:pt x="19252" y="16848"/>
                      </a:moveTo>
                      <a:lnTo>
                        <a:pt x="14744" y="14963"/>
                      </a:lnTo>
                      <a:cubicBezTo>
                        <a:pt x="14322" y="14767"/>
                        <a:pt x="14040" y="14413"/>
                        <a:pt x="14040" y="14020"/>
                      </a:cubicBezTo>
                      <a:lnTo>
                        <a:pt x="14040" y="12685"/>
                      </a:lnTo>
                      <a:cubicBezTo>
                        <a:pt x="14134" y="12567"/>
                        <a:pt x="14275" y="12449"/>
                        <a:pt x="14369" y="12292"/>
                      </a:cubicBezTo>
                      <a:cubicBezTo>
                        <a:pt x="14932" y="11585"/>
                        <a:pt x="15402" y="10839"/>
                        <a:pt x="15777" y="10015"/>
                      </a:cubicBezTo>
                      <a:cubicBezTo>
                        <a:pt x="16435" y="9779"/>
                        <a:pt x="16857" y="9229"/>
                        <a:pt x="16857" y="8601"/>
                      </a:cubicBezTo>
                      <a:lnTo>
                        <a:pt x="16857" y="7030"/>
                      </a:lnTo>
                      <a:cubicBezTo>
                        <a:pt x="16857" y="6637"/>
                        <a:pt x="16670" y="6284"/>
                        <a:pt x="16388" y="6009"/>
                      </a:cubicBezTo>
                      <a:lnTo>
                        <a:pt x="16388" y="3927"/>
                      </a:lnTo>
                      <a:cubicBezTo>
                        <a:pt x="16435" y="3731"/>
                        <a:pt x="16529" y="2435"/>
                        <a:pt x="15402" y="1375"/>
                      </a:cubicBezTo>
                      <a:cubicBezTo>
                        <a:pt x="14463" y="471"/>
                        <a:pt x="12913" y="0"/>
                        <a:pt x="10800" y="0"/>
                      </a:cubicBezTo>
                      <a:cubicBezTo>
                        <a:pt x="8687" y="0"/>
                        <a:pt x="7090" y="471"/>
                        <a:pt x="6151" y="1375"/>
                      </a:cubicBezTo>
                      <a:cubicBezTo>
                        <a:pt x="5024" y="2435"/>
                        <a:pt x="5165" y="3731"/>
                        <a:pt x="5165" y="3927"/>
                      </a:cubicBezTo>
                      <a:lnTo>
                        <a:pt x="5165" y="6009"/>
                      </a:lnTo>
                      <a:cubicBezTo>
                        <a:pt x="4883" y="6284"/>
                        <a:pt x="4696" y="6676"/>
                        <a:pt x="4696" y="7030"/>
                      </a:cubicBezTo>
                      <a:lnTo>
                        <a:pt x="4696" y="8601"/>
                      </a:lnTo>
                      <a:cubicBezTo>
                        <a:pt x="4696" y="9072"/>
                        <a:pt x="4977" y="9543"/>
                        <a:pt x="5400" y="9818"/>
                      </a:cubicBezTo>
                      <a:cubicBezTo>
                        <a:pt x="5823" y="11232"/>
                        <a:pt x="6715" y="12332"/>
                        <a:pt x="7043" y="12646"/>
                      </a:cubicBezTo>
                      <a:lnTo>
                        <a:pt x="7043" y="13942"/>
                      </a:lnTo>
                      <a:cubicBezTo>
                        <a:pt x="7043" y="14335"/>
                        <a:pt x="6809" y="14688"/>
                        <a:pt x="6386" y="14845"/>
                      </a:cubicBezTo>
                      <a:lnTo>
                        <a:pt x="2207" y="16769"/>
                      </a:lnTo>
                      <a:cubicBezTo>
                        <a:pt x="845" y="17398"/>
                        <a:pt x="0" y="18576"/>
                        <a:pt x="0" y="19872"/>
                      </a:cubicBezTo>
                      <a:lnTo>
                        <a:pt x="0" y="21600"/>
                      </a:lnTo>
                      <a:lnTo>
                        <a:pt x="21600" y="21600"/>
                      </a:lnTo>
                      <a:lnTo>
                        <a:pt x="21600" y="20029"/>
                      </a:lnTo>
                      <a:cubicBezTo>
                        <a:pt x="21600" y="18655"/>
                        <a:pt x="20708" y="17437"/>
                        <a:pt x="19252" y="16848"/>
                      </a:cubicBezTo>
                      <a:close/>
                    </a:path>
                  </a:pathLst>
                </a:custGeom>
                <a:solidFill>
                  <a:srgbClr val="FF9900"/>
                </a:solidFill>
                <a:ln w="12700" cap="flat">
                  <a:noFill/>
                  <a:miter lim="400000"/>
                </a:ln>
                <a:effectLst/>
              </p:spPr>
              <p:txBody>
                <a:bodyPr wrap="square" lIns="146304" tIns="146304" rIns="146304" bIns="146304" numCol="1" anchor="ctr">
                  <a:noAutofit/>
                </a:bodyPr>
                <a:lstStyle/>
                <a:p>
                  <a:pPr defTabSz="457200">
                    <a:defRPr sz="1800">
                      <a:solidFill>
                        <a:srgbClr val="1D516C"/>
                      </a:solidFill>
                      <a:latin typeface="Arial"/>
                      <a:ea typeface="Arial"/>
                      <a:cs typeface="Arial"/>
                      <a:sym typeface="Arial"/>
                    </a:defRPr>
                  </a:pPr>
                  <a:endParaRPr/>
                </a:p>
              </p:txBody>
            </p:sp>
            <p:sp>
              <p:nvSpPr>
                <p:cNvPr id="437" name="Freeform: Shape 17"/>
                <p:cNvSpPr/>
                <p:nvPr/>
              </p:nvSpPr>
              <p:spPr>
                <a:xfrm>
                  <a:off x="471251" y="52361"/>
                  <a:ext cx="292607" cy="511293"/>
                </a:xfrm>
                <a:custGeom>
                  <a:avLst/>
                  <a:gdLst/>
                  <a:ahLst/>
                  <a:cxnLst>
                    <a:cxn ang="0">
                      <a:pos x="wd2" y="hd2"/>
                    </a:cxn>
                    <a:cxn ang="5400000">
                      <a:pos x="wd2" y="hd2"/>
                    </a:cxn>
                    <a:cxn ang="10800000">
                      <a:pos x="wd2" y="hd2"/>
                    </a:cxn>
                    <a:cxn ang="16200000">
                      <a:pos x="wd2" y="hd2"/>
                    </a:cxn>
                  </a:cxnLst>
                  <a:rect l="0" t="0" r="r" b="b"/>
                  <a:pathLst>
                    <a:path w="21600" h="21600" extrusionOk="0">
                      <a:moveTo>
                        <a:pt x="18038" y="16872"/>
                      </a:moveTo>
                      <a:lnTo>
                        <a:pt x="10686" y="15051"/>
                      </a:lnTo>
                      <a:cubicBezTo>
                        <a:pt x="10535" y="15007"/>
                        <a:pt x="10307" y="14877"/>
                        <a:pt x="10156" y="14704"/>
                      </a:cubicBezTo>
                      <a:lnTo>
                        <a:pt x="15082" y="14704"/>
                      </a:lnTo>
                      <a:cubicBezTo>
                        <a:pt x="15082" y="14704"/>
                        <a:pt x="15385" y="14704"/>
                        <a:pt x="15840" y="14704"/>
                      </a:cubicBezTo>
                      <a:cubicBezTo>
                        <a:pt x="16674" y="14704"/>
                        <a:pt x="17811" y="14660"/>
                        <a:pt x="18872" y="14400"/>
                      </a:cubicBezTo>
                      <a:cubicBezTo>
                        <a:pt x="19478" y="14227"/>
                        <a:pt x="19933" y="13966"/>
                        <a:pt x="20160" y="13576"/>
                      </a:cubicBezTo>
                      <a:cubicBezTo>
                        <a:pt x="20312" y="13186"/>
                        <a:pt x="20236" y="12795"/>
                        <a:pt x="19857" y="12492"/>
                      </a:cubicBezTo>
                      <a:cubicBezTo>
                        <a:pt x="18417" y="11320"/>
                        <a:pt x="15158" y="8328"/>
                        <a:pt x="15006" y="5292"/>
                      </a:cubicBezTo>
                      <a:cubicBezTo>
                        <a:pt x="15006" y="5248"/>
                        <a:pt x="14703" y="43"/>
                        <a:pt x="5760" y="0"/>
                      </a:cubicBezTo>
                      <a:cubicBezTo>
                        <a:pt x="4851" y="0"/>
                        <a:pt x="4017" y="87"/>
                        <a:pt x="3183" y="173"/>
                      </a:cubicBezTo>
                      <a:cubicBezTo>
                        <a:pt x="3789" y="1084"/>
                        <a:pt x="3714" y="1908"/>
                        <a:pt x="3714" y="2169"/>
                      </a:cubicBezTo>
                      <a:lnTo>
                        <a:pt x="3714" y="4207"/>
                      </a:lnTo>
                      <a:cubicBezTo>
                        <a:pt x="4168" y="4598"/>
                        <a:pt x="4472" y="5075"/>
                        <a:pt x="4472" y="5552"/>
                      </a:cubicBezTo>
                      <a:lnTo>
                        <a:pt x="4472" y="7287"/>
                      </a:lnTo>
                      <a:cubicBezTo>
                        <a:pt x="4472" y="8111"/>
                        <a:pt x="3714" y="8892"/>
                        <a:pt x="2501" y="9325"/>
                      </a:cubicBezTo>
                      <a:cubicBezTo>
                        <a:pt x="1971" y="10193"/>
                        <a:pt x="1213" y="11017"/>
                        <a:pt x="303" y="11754"/>
                      </a:cubicBezTo>
                      <a:cubicBezTo>
                        <a:pt x="152" y="11841"/>
                        <a:pt x="76" y="11928"/>
                        <a:pt x="0" y="12014"/>
                      </a:cubicBezTo>
                      <a:lnTo>
                        <a:pt x="0" y="13272"/>
                      </a:lnTo>
                      <a:cubicBezTo>
                        <a:pt x="0" y="13446"/>
                        <a:pt x="152" y="13619"/>
                        <a:pt x="455" y="13706"/>
                      </a:cubicBezTo>
                      <a:lnTo>
                        <a:pt x="7731" y="15788"/>
                      </a:lnTo>
                      <a:cubicBezTo>
                        <a:pt x="10459" y="16569"/>
                        <a:pt x="12126" y="18130"/>
                        <a:pt x="12126" y="19865"/>
                      </a:cubicBezTo>
                      <a:lnTo>
                        <a:pt x="12126" y="21600"/>
                      </a:lnTo>
                      <a:lnTo>
                        <a:pt x="21600" y="21600"/>
                      </a:lnTo>
                      <a:lnTo>
                        <a:pt x="21600" y="19995"/>
                      </a:lnTo>
                      <a:cubicBezTo>
                        <a:pt x="21524" y="18694"/>
                        <a:pt x="20160" y="17479"/>
                        <a:pt x="18038" y="16872"/>
                      </a:cubicBezTo>
                      <a:close/>
                    </a:path>
                  </a:pathLst>
                </a:custGeom>
                <a:gradFill flip="none" rotWithShape="1">
                  <a:gsLst>
                    <a:gs pos="0">
                      <a:srgbClr val="007DBC"/>
                    </a:gs>
                    <a:gs pos="100000">
                      <a:srgbClr val="46DAFF"/>
                    </a:gs>
                  </a:gsLst>
                  <a:lin ang="13500000" scaled="0"/>
                </a:gradFill>
                <a:ln w="12700" cap="flat">
                  <a:noFill/>
                  <a:miter lim="400000"/>
                </a:ln>
                <a:effectLst/>
              </p:spPr>
              <p:txBody>
                <a:bodyPr wrap="square" lIns="146304" tIns="146304" rIns="146304" bIns="146304" numCol="1" anchor="ctr">
                  <a:noAutofit/>
                </a:bodyPr>
                <a:lstStyle/>
                <a:p>
                  <a:pPr defTabSz="457200">
                    <a:defRPr sz="1800">
                      <a:solidFill>
                        <a:srgbClr val="1D516C"/>
                      </a:solidFill>
                      <a:latin typeface="Arial"/>
                      <a:ea typeface="Arial"/>
                      <a:cs typeface="Arial"/>
                      <a:sym typeface="Arial"/>
                    </a:defRPr>
                  </a:pPr>
                  <a:endParaRPr/>
                </a:p>
              </p:txBody>
            </p:sp>
            <p:sp>
              <p:nvSpPr>
                <p:cNvPr id="438" name="Freeform: Shape 18"/>
                <p:cNvSpPr/>
                <p:nvPr/>
              </p:nvSpPr>
              <p:spPr>
                <a:xfrm>
                  <a:off x="471251" y="52361"/>
                  <a:ext cx="292607" cy="511293"/>
                </a:xfrm>
                <a:custGeom>
                  <a:avLst/>
                  <a:gdLst/>
                  <a:ahLst/>
                  <a:cxnLst>
                    <a:cxn ang="0">
                      <a:pos x="wd2" y="hd2"/>
                    </a:cxn>
                    <a:cxn ang="5400000">
                      <a:pos x="wd2" y="hd2"/>
                    </a:cxn>
                    <a:cxn ang="10800000">
                      <a:pos x="wd2" y="hd2"/>
                    </a:cxn>
                    <a:cxn ang="16200000">
                      <a:pos x="wd2" y="hd2"/>
                    </a:cxn>
                  </a:cxnLst>
                  <a:rect l="0" t="0" r="r" b="b"/>
                  <a:pathLst>
                    <a:path w="21600" h="21600" extrusionOk="0">
                      <a:moveTo>
                        <a:pt x="18038" y="16872"/>
                      </a:moveTo>
                      <a:lnTo>
                        <a:pt x="10686" y="15051"/>
                      </a:lnTo>
                      <a:cubicBezTo>
                        <a:pt x="10535" y="15007"/>
                        <a:pt x="10307" y="14877"/>
                        <a:pt x="10156" y="14704"/>
                      </a:cubicBezTo>
                      <a:lnTo>
                        <a:pt x="15082" y="14704"/>
                      </a:lnTo>
                      <a:cubicBezTo>
                        <a:pt x="15082" y="14704"/>
                        <a:pt x="15385" y="14704"/>
                        <a:pt x="15840" y="14704"/>
                      </a:cubicBezTo>
                      <a:cubicBezTo>
                        <a:pt x="16674" y="14704"/>
                        <a:pt x="17811" y="14660"/>
                        <a:pt x="18872" y="14400"/>
                      </a:cubicBezTo>
                      <a:cubicBezTo>
                        <a:pt x="19478" y="14227"/>
                        <a:pt x="19933" y="13966"/>
                        <a:pt x="20160" y="13576"/>
                      </a:cubicBezTo>
                      <a:cubicBezTo>
                        <a:pt x="20312" y="13186"/>
                        <a:pt x="20236" y="12795"/>
                        <a:pt x="19857" y="12492"/>
                      </a:cubicBezTo>
                      <a:cubicBezTo>
                        <a:pt x="18417" y="11320"/>
                        <a:pt x="15158" y="8328"/>
                        <a:pt x="15006" y="5292"/>
                      </a:cubicBezTo>
                      <a:cubicBezTo>
                        <a:pt x="15006" y="5248"/>
                        <a:pt x="14703" y="43"/>
                        <a:pt x="5760" y="0"/>
                      </a:cubicBezTo>
                      <a:cubicBezTo>
                        <a:pt x="4851" y="0"/>
                        <a:pt x="4017" y="87"/>
                        <a:pt x="3183" y="173"/>
                      </a:cubicBezTo>
                      <a:cubicBezTo>
                        <a:pt x="3789" y="1084"/>
                        <a:pt x="3714" y="1908"/>
                        <a:pt x="3714" y="2169"/>
                      </a:cubicBezTo>
                      <a:lnTo>
                        <a:pt x="3714" y="4207"/>
                      </a:lnTo>
                      <a:cubicBezTo>
                        <a:pt x="4168" y="4598"/>
                        <a:pt x="4472" y="5075"/>
                        <a:pt x="4472" y="5552"/>
                      </a:cubicBezTo>
                      <a:lnTo>
                        <a:pt x="4472" y="7287"/>
                      </a:lnTo>
                      <a:cubicBezTo>
                        <a:pt x="4472" y="8111"/>
                        <a:pt x="3714" y="8892"/>
                        <a:pt x="2501" y="9325"/>
                      </a:cubicBezTo>
                      <a:cubicBezTo>
                        <a:pt x="1971" y="10193"/>
                        <a:pt x="1213" y="11017"/>
                        <a:pt x="303" y="11754"/>
                      </a:cubicBezTo>
                      <a:cubicBezTo>
                        <a:pt x="152" y="11841"/>
                        <a:pt x="76" y="11928"/>
                        <a:pt x="0" y="12014"/>
                      </a:cubicBezTo>
                      <a:lnTo>
                        <a:pt x="0" y="13272"/>
                      </a:lnTo>
                      <a:cubicBezTo>
                        <a:pt x="0" y="13446"/>
                        <a:pt x="152" y="13619"/>
                        <a:pt x="455" y="13706"/>
                      </a:cubicBezTo>
                      <a:lnTo>
                        <a:pt x="7731" y="15788"/>
                      </a:lnTo>
                      <a:cubicBezTo>
                        <a:pt x="10459" y="16569"/>
                        <a:pt x="12126" y="18130"/>
                        <a:pt x="12126" y="19865"/>
                      </a:cubicBezTo>
                      <a:lnTo>
                        <a:pt x="12126" y="21600"/>
                      </a:lnTo>
                      <a:lnTo>
                        <a:pt x="21600" y="21600"/>
                      </a:lnTo>
                      <a:lnTo>
                        <a:pt x="21600" y="19995"/>
                      </a:lnTo>
                      <a:cubicBezTo>
                        <a:pt x="21524" y="18694"/>
                        <a:pt x="20160" y="17479"/>
                        <a:pt x="18038" y="16872"/>
                      </a:cubicBezTo>
                      <a:close/>
                    </a:path>
                  </a:pathLst>
                </a:custGeom>
                <a:solidFill>
                  <a:srgbClr val="FFFFFF"/>
                </a:solidFill>
                <a:ln w="12700" cap="flat">
                  <a:noFill/>
                  <a:miter lim="400000"/>
                </a:ln>
                <a:effectLst/>
              </p:spPr>
              <p:txBody>
                <a:bodyPr wrap="square" lIns="146304" tIns="146304" rIns="146304" bIns="146304" numCol="1" anchor="ctr">
                  <a:noAutofit/>
                </a:bodyPr>
                <a:lstStyle/>
                <a:p>
                  <a:pPr defTabSz="457200">
                    <a:defRPr sz="1800">
                      <a:solidFill>
                        <a:srgbClr val="1D516C"/>
                      </a:solidFill>
                      <a:latin typeface="Arial"/>
                      <a:ea typeface="Arial"/>
                      <a:cs typeface="Arial"/>
                      <a:sym typeface="Arial"/>
                    </a:defRPr>
                  </a:pPr>
                  <a:endParaRPr/>
                </a:p>
              </p:txBody>
            </p:sp>
            <p:sp>
              <p:nvSpPr>
                <p:cNvPr id="439" name="Freeform: Shape 19"/>
                <p:cNvSpPr/>
                <p:nvPr/>
              </p:nvSpPr>
              <p:spPr>
                <a:xfrm>
                  <a:off x="0" y="71868"/>
                  <a:ext cx="283368" cy="492812"/>
                </a:xfrm>
                <a:custGeom>
                  <a:avLst/>
                  <a:gdLst/>
                  <a:ahLst/>
                  <a:cxnLst>
                    <a:cxn ang="0">
                      <a:pos x="wd2" y="hd2"/>
                    </a:cxn>
                    <a:cxn ang="5400000">
                      <a:pos x="wd2" y="hd2"/>
                    </a:cxn>
                    <a:cxn ang="10800000">
                      <a:pos x="wd2" y="hd2"/>
                    </a:cxn>
                    <a:cxn ang="16200000">
                      <a:pos x="wd2" y="hd2"/>
                    </a:cxn>
                  </a:cxnLst>
                  <a:rect l="0" t="0" r="r" b="b"/>
                  <a:pathLst>
                    <a:path w="21600" h="21600" extrusionOk="0">
                      <a:moveTo>
                        <a:pt x="14165" y="15525"/>
                      </a:moveTo>
                      <a:lnTo>
                        <a:pt x="21130" y="13320"/>
                      </a:lnTo>
                      <a:cubicBezTo>
                        <a:pt x="21443" y="13230"/>
                        <a:pt x="21600" y="13050"/>
                        <a:pt x="21600" y="12870"/>
                      </a:cubicBezTo>
                      <a:lnTo>
                        <a:pt x="21600" y="11610"/>
                      </a:lnTo>
                      <a:cubicBezTo>
                        <a:pt x="20896" y="11070"/>
                        <a:pt x="19722" y="9945"/>
                        <a:pt x="19017" y="8505"/>
                      </a:cubicBezTo>
                      <a:cubicBezTo>
                        <a:pt x="18157" y="8055"/>
                        <a:pt x="17687" y="7425"/>
                        <a:pt x="17687" y="6750"/>
                      </a:cubicBezTo>
                      <a:lnTo>
                        <a:pt x="17687" y="4950"/>
                      </a:lnTo>
                      <a:cubicBezTo>
                        <a:pt x="17687" y="4455"/>
                        <a:pt x="18000" y="3960"/>
                        <a:pt x="18470" y="3555"/>
                      </a:cubicBezTo>
                      <a:lnTo>
                        <a:pt x="18470" y="1440"/>
                      </a:lnTo>
                      <a:cubicBezTo>
                        <a:pt x="18470" y="1260"/>
                        <a:pt x="18391" y="855"/>
                        <a:pt x="18548" y="360"/>
                      </a:cubicBezTo>
                      <a:cubicBezTo>
                        <a:pt x="17452" y="135"/>
                        <a:pt x="16278" y="0"/>
                        <a:pt x="14948" y="0"/>
                      </a:cubicBezTo>
                      <a:cubicBezTo>
                        <a:pt x="6809" y="0"/>
                        <a:pt x="6339" y="4005"/>
                        <a:pt x="6339" y="4050"/>
                      </a:cubicBezTo>
                      <a:lnTo>
                        <a:pt x="6339" y="6120"/>
                      </a:lnTo>
                      <a:cubicBezTo>
                        <a:pt x="5870" y="6435"/>
                        <a:pt x="5556" y="6795"/>
                        <a:pt x="5556" y="7155"/>
                      </a:cubicBezTo>
                      <a:lnTo>
                        <a:pt x="5556" y="8730"/>
                      </a:lnTo>
                      <a:cubicBezTo>
                        <a:pt x="5556" y="9225"/>
                        <a:pt x="5948" y="9675"/>
                        <a:pt x="6574" y="9990"/>
                      </a:cubicBezTo>
                      <a:cubicBezTo>
                        <a:pt x="7200" y="11385"/>
                        <a:pt x="8843" y="12465"/>
                        <a:pt x="9391" y="12825"/>
                      </a:cubicBezTo>
                      <a:lnTo>
                        <a:pt x="9391" y="14040"/>
                      </a:lnTo>
                      <a:cubicBezTo>
                        <a:pt x="9391" y="14400"/>
                        <a:pt x="9078" y="14715"/>
                        <a:pt x="8452" y="14895"/>
                      </a:cubicBezTo>
                      <a:lnTo>
                        <a:pt x="3209" y="16785"/>
                      </a:lnTo>
                      <a:cubicBezTo>
                        <a:pt x="1252" y="17415"/>
                        <a:pt x="0" y="18630"/>
                        <a:pt x="0" y="19935"/>
                      </a:cubicBezTo>
                      <a:lnTo>
                        <a:pt x="0" y="21600"/>
                      </a:lnTo>
                      <a:lnTo>
                        <a:pt x="9783" y="21600"/>
                      </a:lnTo>
                      <a:lnTo>
                        <a:pt x="9783" y="19710"/>
                      </a:lnTo>
                      <a:cubicBezTo>
                        <a:pt x="9861" y="17955"/>
                        <a:pt x="11504" y="16380"/>
                        <a:pt x="14165" y="15525"/>
                      </a:cubicBezTo>
                      <a:close/>
                    </a:path>
                  </a:pathLst>
                </a:custGeom>
                <a:gradFill flip="none" rotWithShape="1">
                  <a:gsLst>
                    <a:gs pos="0">
                      <a:srgbClr val="007DBC"/>
                    </a:gs>
                    <a:gs pos="100000">
                      <a:srgbClr val="46DAFF"/>
                    </a:gs>
                  </a:gsLst>
                  <a:lin ang="13500000" scaled="0"/>
                </a:gradFill>
                <a:ln w="12700" cap="flat">
                  <a:noFill/>
                  <a:miter lim="400000"/>
                </a:ln>
                <a:effectLst/>
              </p:spPr>
              <p:txBody>
                <a:bodyPr wrap="square" lIns="146304" tIns="146304" rIns="146304" bIns="146304" numCol="1" anchor="ctr">
                  <a:noAutofit/>
                </a:bodyPr>
                <a:lstStyle/>
                <a:p>
                  <a:pPr defTabSz="457200">
                    <a:defRPr sz="1800">
                      <a:solidFill>
                        <a:srgbClr val="1D516C"/>
                      </a:solidFill>
                      <a:latin typeface="Arial"/>
                      <a:ea typeface="Arial"/>
                      <a:cs typeface="Arial"/>
                      <a:sym typeface="Arial"/>
                    </a:defRPr>
                  </a:pPr>
                  <a:endParaRPr/>
                </a:p>
              </p:txBody>
            </p:sp>
          </p:grpSp>
          <p:sp>
            <p:nvSpPr>
              <p:cNvPr id="441" name="Oval 117"/>
              <p:cNvSpPr/>
              <p:nvPr/>
            </p:nvSpPr>
            <p:spPr>
              <a:xfrm>
                <a:off x="-1" y="-1"/>
                <a:ext cx="1271430" cy="1271430"/>
              </a:xfrm>
              <a:prstGeom prst="ellipse">
                <a:avLst/>
              </a:prstGeom>
              <a:noFill/>
              <a:ln w="19050" cap="flat">
                <a:solidFill>
                  <a:srgbClr val="FFFFFF"/>
                </a:solidFill>
                <a:prstDash val="solid"/>
                <a:round/>
              </a:ln>
              <a:effectLst/>
            </p:spPr>
            <p:txBody>
              <a:bodyPr wrap="square" lIns="146304" tIns="146304" rIns="146304" bIns="146304" numCol="1" anchor="ctr">
                <a:noAutofit/>
              </a:bodyPr>
              <a:lstStyle/>
              <a:p>
                <a:pPr algn="ctr" defTabSz="457200">
                  <a:defRPr sz="1800">
                    <a:solidFill>
                      <a:srgbClr val="FFFFFF"/>
                    </a:solidFill>
                    <a:latin typeface="Arial"/>
                    <a:ea typeface="Arial"/>
                    <a:cs typeface="Arial"/>
                    <a:sym typeface="Arial"/>
                  </a:defRPr>
                </a:pPr>
                <a:endParaRPr/>
              </a:p>
            </p:txBody>
          </p:sp>
        </p:grpSp>
        <p:sp>
          <p:nvSpPr>
            <p:cNvPr id="443" name="Straight Connector 115"/>
            <p:cNvSpPr/>
            <p:nvPr/>
          </p:nvSpPr>
          <p:spPr>
            <a:xfrm>
              <a:off x="170346" y="1536381"/>
              <a:ext cx="930737" cy="1"/>
            </a:xfrm>
            <a:prstGeom prst="line">
              <a:avLst/>
            </a:prstGeom>
            <a:noFill/>
            <a:ln w="25400" cap="flat">
              <a:solidFill>
                <a:srgbClr val="FF99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a:defRPr>
                  <a:solidFill>
                    <a:srgbClr val="FFFFFF"/>
                  </a:solidFill>
                </a:defRPr>
              </a:pPr>
              <a:endParaRPr/>
            </a:p>
          </p:txBody>
        </p:sp>
      </p:grpSp>
      <p:grpSp>
        <p:nvGrpSpPr>
          <p:cNvPr id="455" name="Group"/>
          <p:cNvGrpSpPr/>
          <p:nvPr/>
        </p:nvGrpSpPr>
        <p:grpSpPr>
          <a:xfrm>
            <a:off x="11099070" y="2932685"/>
            <a:ext cx="1209585" cy="1505460"/>
            <a:chOff x="0" y="0"/>
            <a:chExt cx="1209584" cy="1505458"/>
          </a:xfrm>
        </p:grpSpPr>
        <p:sp>
          <p:nvSpPr>
            <p:cNvPr id="445" name="Oval 47"/>
            <p:cNvSpPr/>
            <p:nvPr/>
          </p:nvSpPr>
          <p:spPr>
            <a:xfrm>
              <a:off x="0" y="0"/>
              <a:ext cx="1209585" cy="1209585"/>
            </a:xfrm>
            <a:prstGeom prst="ellipse">
              <a:avLst/>
            </a:prstGeom>
            <a:noFill/>
            <a:ln w="19050" cap="flat">
              <a:solidFill>
                <a:srgbClr val="FFFFFF"/>
              </a:solidFill>
              <a:prstDash val="solid"/>
              <a:round/>
            </a:ln>
            <a:effectLst/>
          </p:spPr>
          <p:txBody>
            <a:bodyPr wrap="square" lIns="146304" tIns="146304" rIns="146304" bIns="146304" numCol="1" anchor="ctr">
              <a:noAutofit/>
            </a:bodyPr>
            <a:lstStyle/>
            <a:p>
              <a:pPr algn="ctr">
                <a:defRPr sz="3300" b="1">
                  <a:solidFill>
                    <a:schemeClr val="accent1">
                      <a:satOff val="-42429"/>
                      <a:lumOff val="-13215"/>
                    </a:schemeClr>
                  </a:solidFill>
                </a:defRPr>
              </a:pPr>
              <a:endParaRPr/>
            </a:p>
          </p:txBody>
        </p:sp>
        <p:sp>
          <p:nvSpPr>
            <p:cNvPr id="446" name="Freeform 45"/>
            <p:cNvSpPr/>
            <p:nvPr/>
          </p:nvSpPr>
          <p:spPr>
            <a:xfrm>
              <a:off x="672195" y="414811"/>
              <a:ext cx="259708" cy="63073"/>
            </a:xfrm>
            <a:custGeom>
              <a:avLst/>
              <a:gdLst/>
              <a:ahLst/>
              <a:cxnLst>
                <a:cxn ang="0">
                  <a:pos x="wd2" y="hd2"/>
                </a:cxn>
                <a:cxn ang="5400000">
                  <a:pos x="wd2" y="hd2"/>
                </a:cxn>
                <a:cxn ang="10800000">
                  <a:pos x="wd2" y="hd2"/>
                </a:cxn>
                <a:cxn ang="16200000">
                  <a:pos x="wd2" y="hd2"/>
                </a:cxn>
              </a:cxnLst>
              <a:rect l="0" t="0" r="r" b="b"/>
              <a:pathLst>
                <a:path w="21600" h="21600" extrusionOk="0">
                  <a:moveTo>
                    <a:pt x="19029" y="0"/>
                  </a:moveTo>
                  <a:cubicBezTo>
                    <a:pt x="13371" y="0"/>
                    <a:pt x="13371" y="0"/>
                    <a:pt x="13371" y="0"/>
                  </a:cubicBezTo>
                  <a:cubicBezTo>
                    <a:pt x="8229" y="0"/>
                    <a:pt x="8229" y="0"/>
                    <a:pt x="8229" y="0"/>
                  </a:cubicBezTo>
                  <a:cubicBezTo>
                    <a:pt x="2571" y="0"/>
                    <a:pt x="2571" y="0"/>
                    <a:pt x="2571" y="0"/>
                  </a:cubicBezTo>
                  <a:cubicBezTo>
                    <a:pt x="1157" y="0"/>
                    <a:pt x="0" y="4860"/>
                    <a:pt x="0" y="10800"/>
                  </a:cubicBezTo>
                  <a:cubicBezTo>
                    <a:pt x="0" y="16740"/>
                    <a:pt x="1157" y="21600"/>
                    <a:pt x="2571" y="21600"/>
                  </a:cubicBezTo>
                  <a:cubicBezTo>
                    <a:pt x="8229" y="21600"/>
                    <a:pt x="8229" y="21600"/>
                    <a:pt x="8229" y="21600"/>
                  </a:cubicBezTo>
                  <a:cubicBezTo>
                    <a:pt x="13371" y="21600"/>
                    <a:pt x="13371" y="21600"/>
                    <a:pt x="13371" y="21600"/>
                  </a:cubicBezTo>
                  <a:cubicBezTo>
                    <a:pt x="19029" y="21600"/>
                    <a:pt x="19029" y="21600"/>
                    <a:pt x="19029" y="21600"/>
                  </a:cubicBezTo>
                  <a:cubicBezTo>
                    <a:pt x="20443" y="21600"/>
                    <a:pt x="21600" y="16740"/>
                    <a:pt x="21600" y="10800"/>
                  </a:cubicBezTo>
                  <a:cubicBezTo>
                    <a:pt x="21600" y="4860"/>
                    <a:pt x="20443" y="0"/>
                    <a:pt x="19029" y="0"/>
                  </a:cubicBezTo>
                  <a:close/>
                </a:path>
              </a:pathLst>
            </a:custGeom>
            <a:solidFill>
              <a:schemeClr val="accent2">
                <a:lumOff val="16960"/>
              </a:schemeClr>
            </a:solidFill>
            <a:ln w="10795" cap="flat">
              <a:solidFill>
                <a:srgbClr val="3C5DBA"/>
              </a:solidFill>
              <a:prstDash val="solid"/>
              <a:round/>
            </a:ln>
            <a:effectLst/>
          </p:spPr>
          <p:txBody>
            <a:bodyPr wrap="square" lIns="146304" tIns="146304" rIns="146304" bIns="146304" numCol="1" anchor="ctr">
              <a:noAutofit/>
            </a:bodyPr>
            <a:lstStyle/>
            <a:p>
              <a:pPr>
                <a:defRPr>
                  <a:solidFill>
                    <a:srgbClr val="FFFFFF"/>
                  </a:solidFill>
                </a:defRPr>
              </a:pPr>
              <a:endParaRPr/>
            </a:p>
          </p:txBody>
        </p:sp>
        <p:sp>
          <p:nvSpPr>
            <p:cNvPr id="447" name="Freeform 46"/>
            <p:cNvSpPr/>
            <p:nvPr/>
          </p:nvSpPr>
          <p:spPr>
            <a:xfrm>
              <a:off x="288556" y="722793"/>
              <a:ext cx="258968" cy="62331"/>
            </a:xfrm>
            <a:custGeom>
              <a:avLst/>
              <a:gdLst/>
              <a:ahLst/>
              <a:cxnLst>
                <a:cxn ang="0">
                  <a:pos x="wd2" y="hd2"/>
                </a:cxn>
                <a:cxn ang="5400000">
                  <a:pos x="wd2" y="hd2"/>
                </a:cxn>
                <a:cxn ang="10800000">
                  <a:pos x="wd2" y="hd2"/>
                </a:cxn>
                <a:cxn ang="16200000">
                  <a:pos x="wd2" y="hd2"/>
                </a:cxn>
              </a:cxnLst>
              <a:rect l="0" t="0" r="r" b="b"/>
              <a:pathLst>
                <a:path w="21600" h="21600" extrusionOk="0">
                  <a:moveTo>
                    <a:pt x="2571" y="21600"/>
                  </a:moveTo>
                  <a:cubicBezTo>
                    <a:pt x="8229" y="21600"/>
                    <a:pt x="8229" y="21600"/>
                    <a:pt x="8229" y="21600"/>
                  </a:cubicBezTo>
                  <a:cubicBezTo>
                    <a:pt x="13371" y="21600"/>
                    <a:pt x="13371" y="21600"/>
                    <a:pt x="13371" y="21600"/>
                  </a:cubicBezTo>
                  <a:cubicBezTo>
                    <a:pt x="19029" y="21600"/>
                    <a:pt x="19029" y="21600"/>
                    <a:pt x="19029" y="21600"/>
                  </a:cubicBezTo>
                  <a:cubicBezTo>
                    <a:pt x="20443" y="21600"/>
                    <a:pt x="21600" y="16740"/>
                    <a:pt x="21600" y="10800"/>
                  </a:cubicBezTo>
                  <a:cubicBezTo>
                    <a:pt x="21600" y="4860"/>
                    <a:pt x="20443" y="0"/>
                    <a:pt x="19029" y="0"/>
                  </a:cubicBezTo>
                  <a:cubicBezTo>
                    <a:pt x="13371" y="0"/>
                    <a:pt x="13371" y="0"/>
                    <a:pt x="13371" y="0"/>
                  </a:cubicBezTo>
                  <a:cubicBezTo>
                    <a:pt x="8229" y="0"/>
                    <a:pt x="8229" y="0"/>
                    <a:pt x="8229" y="0"/>
                  </a:cubicBezTo>
                  <a:cubicBezTo>
                    <a:pt x="2571" y="0"/>
                    <a:pt x="2571" y="0"/>
                    <a:pt x="2571" y="0"/>
                  </a:cubicBezTo>
                  <a:cubicBezTo>
                    <a:pt x="1157" y="0"/>
                    <a:pt x="0" y="4860"/>
                    <a:pt x="0" y="10800"/>
                  </a:cubicBezTo>
                  <a:cubicBezTo>
                    <a:pt x="0" y="16740"/>
                    <a:pt x="1157" y="21600"/>
                    <a:pt x="2571" y="21600"/>
                  </a:cubicBezTo>
                  <a:close/>
                </a:path>
              </a:pathLst>
            </a:custGeom>
            <a:solidFill>
              <a:schemeClr val="accent2">
                <a:lumOff val="16960"/>
              </a:schemeClr>
            </a:solidFill>
            <a:ln w="10795" cap="flat">
              <a:solidFill>
                <a:srgbClr val="3C5DBA"/>
              </a:solidFill>
              <a:prstDash val="solid"/>
              <a:round/>
            </a:ln>
            <a:effectLst/>
          </p:spPr>
          <p:txBody>
            <a:bodyPr wrap="square" lIns="146304" tIns="146304" rIns="146304" bIns="146304" numCol="1" anchor="ctr">
              <a:noAutofit/>
            </a:bodyPr>
            <a:lstStyle/>
            <a:p>
              <a:pPr>
                <a:defRPr>
                  <a:solidFill>
                    <a:srgbClr val="FFFFFF"/>
                  </a:solidFill>
                </a:defRPr>
              </a:pPr>
              <a:endParaRPr/>
            </a:p>
          </p:txBody>
        </p:sp>
        <p:sp>
          <p:nvSpPr>
            <p:cNvPr id="448" name="Freeform 47"/>
            <p:cNvSpPr/>
            <p:nvPr/>
          </p:nvSpPr>
          <p:spPr>
            <a:xfrm>
              <a:off x="288556" y="822966"/>
              <a:ext cx="258968" cy="63073"/>
            </a:xfrm>
            <a:custGeom>
              <a:avLst/>
              <a:gdLst/>
              <a:ahLst/>
              <a:cxnLst>
                <a:cxn ang="0">
                  <a:pos x="wd2" y="hd2"/>
                </a:cxn>
                <a:cxn ang="5400000">
                  <a:pos x="wd2" y="hd2"/>
                </a:cxn>
                <a:cxn ang="10800000">
                  <a:pos x="wd2" y="hd2"/>
                </a:cxn>
                <a:cxn ang="16200000">
                  <a:pos x="wd2" y="hd2"/>
                </a:cxn>
              </a:cxnLst>
              <a:rect l="0" t="0" r="r" b="b"/>
              <a:pathLst>
                <a:path w="21600" h="21600" extrusionOk="0">
                  <a:moveTo>
                    <a:pt x="19029" y="0"/>
                  </a:moveTo>
                  <a:cubicBezTo>
                    <a:pt x="13371" y="0"/>
                    <a:pt x="13371" y="0"/>
                    <a:pt x="13371" y="0"/>
                  </a:cubicBezTo>
                  <a:cubicBezTo>
                    <a:pt x="8229" y="0"/>
                    <a:pt x="8229" y="0"/>
                    <a:pt x="8229" y="0"/>
                  </a:cubicBezTo>
                  <a:cubicBezTo>
                    <a:pt x="2571" y="0"/>
                    <a:pt x="2571" y="0"/>
                    <a:pt x="2571" y="0"/>
                  </a:cubicBezTo>
                  <a:cubicBezTo>
                    <a:pt x="1157" y="0"/>
                    <a:pt x="0" y="4860"/>
                    <a:pt x="0" y="10800"/>
                  </a:cubicBezTo>
                  <a:cubicBezTo>
                    <a:pt x="0" y="16740"/>
                    <a:pt x="1157" y="21600"/>
                    <a:pt x="2571" y="21600"/>
                  </a:cubicBezTo>
                  <a:cubicBezTo>
                    <a:pt x="8229" y="21600"/>
                    <a:pt x="8229" y="21600"/>
                    <a:pt x="8229" y="21600"/>
                  </a:cubicBezTo>
                  <a:cubicBezTo>
                    <a:pt x="13371" y="21600"/>
                    <a:pt x="13371" y="21600"/>
                    <a:pt x="13371" y="21600"/>
                  </a:cubicBezTo>
                  <a:cubicBezTo>
                    <a:pt x="19029" y="21600"/>
                    <a:pt x="19029" y="21600"/>
                    <a:pt x="19029" y="21600"/>
                  </a:cubicBezTo>
                  <a:cubicBezTo>
                    <a:pt x="20443" y="21600"/>
                    <a:pt x="21600" y="16740"/>
                    <a:pt x="21600" y="10800"/>
                  </a:cubicBezTo>
                  <a:cubicBezTo>
                    <a:pt x="21600" y="4860"/>
                    <a:pt x="20443" y="0"/>
                    <a:pt x="19029" y="0"/>
                  </a:cubicBezTo>
                  <a:close/>
                </a:path>
              </a:pathLst>
            </a:custGeom>
            <a:solidFill>
              <a:schemeClr val="accent2">
                <a:lumOff val="16960"/>
              </a:schemeClr>
            </a:solidFill>
            <a:ln w="10795" cap="flat">
              <a:solidFill>
                <a:srgbClr val="3C5DBA"/>
              </a:solidFill>
              <a:prstDash val="solid"/>
              <a:round/>
            </a:ln>
            <a:effectLst/>
          </p:spPr>
          <p:txBody>
            <a:bodyPr wrap="square" lIns="146304" tIns="146304" rIns="146304" bIns="146304" numCol="1" anchor="ctr">
              <a:noAutofit/>
            </a:bodyPr>
            <a:lstStyle/>
            <a:p>
              <a:pPr>
                <a:defRPr>
                  <a:solidFill>
                    <a:srgbClr val="FFFFFF"/>
                  </a:solidFill>
                </a:defRPr>
              </a:pPr>
              <a:endParaRPr/>
            </a:p>
          </p:txBody>
        </p:sp>
        <p:grpSp>
          <p:nvGrpSpPr>
            <p:cNvPr id="452" name="Group 96"/>
            <p:cNvGrpSpPr/>
            <p:nvPr/>
          </p:nvGrpSpPr>
          <p:grpSpPr>
            <a:xfrm>
              <a:off x="288556" y="321293"/>
              <a:ext cx="258968" cy="251547"/>
              <a:chOff x="0" y="0"/>
              <a:chExt cx="258966" cy="251545"/>
            </a:xfrm>
          </p:grpSpPr>
          <p:sp>
            <p:nvSpPr>
              <p:cNvPr id="449" name="Freeform 48"/>
              <p:cNvSpPr/>
              <p:nvPr/>
            </p:nvSpPr>
            <p:spPr>
              <a:xfrm>
                <a:off x="0" y="94236"/>
                <a:ext cx="258967" cy="63073"/>
              </a:xfrm>
              <a:custGeom>
                <a:avLst/>
                <a:gdLst/>
                <a:ahLst/>
                <a:cxnLst>
                  <a:cxn ang="0">
                    <a:pos x="wd2" y="hd2"/>
                  </a:cxn>
                  <a:cxn ang="5400000">
                    <a:pos x="wd2" y="hd2"/>
                  </a:cxn>
                  <a:cxn ang="10800000">
                    <a:pos x="wd2" y="hd2"/>
                  </a:cxn>
                  <a:cxn ang="16200000">
                    <a:pos x="wd2" y="hd2"/>
                  </a:cxn>
                </a:cxnLst>
                <a:rect l="0" t="0" r="r" b="b"/>
                <a:pathLst>
                  <a:path w="21600" h="21600" extrusionOk="0">
                    <a:moveTo>
                      <a:pt x="19029" y="0"/>
                    </a:moveTo>
                    <a:cubicBezTo>
                      <a:pt x="13371" y="0"/>
                      <a:pt x="13371" y="0"/>
                      <a:pt x="13371" y="0"/>
                    </a:cubicBezTo>
                    <a:cubicBezTo>
                      <a:pt x="8229" y="0"/>
                      <a:pt x="8229" y="0"/>
                      <a:pt x="8229" y="0"/>
                    </a:cubicBezTo>
                    <a:cubicBezTo>
                      <a:pt x="2571" y="0"/>
                      <a:pt x="2571" y="0"/>
                      <a:pt x="2571" y="0"/>
                    </a:cubicBezTo>
                    <a:cubicBezTo>
                      <a:pt x="1157" y="0"/>
                      <a:pt x="0" y="4860"/>
                      <a:pt x="0" y="10800"/>
                    </a:cubicBezTo>
                    <a:cubicBezTo>
                      <a:pt x="0" y="16740"/>
                      <a:pt x="1157" y="21600"/>
                      <a:pt x="2571" y="21600"/>
                    </a:cubicBezTo>
                    <a:cubicBezTo>
                      <a:pt x="8229" y="21600"/>
                      <a:pt x="8229" y="21600"/>
                      <a:pt x="8229" y="21600"/>
                    </a:cubicBezTo>
                    <a:cubicBezTo>
                      <a:pt x="13371" y="21600"/>
                      <a:pt x="13371" y="21600"/>
                      <a:pt x="13371" y="21600"/>
                    </a:cubicBezTo>
                    <a:cubicBezTo>
                      <a:pt x="19029" y="21600"/>
                      <a:pt x="19029" y="21600"/>
                      <a:pt x="19029" y="21600"/>
                    </a:cubicBezTo>
                    <a:cubicBezTo>
                      <a:pt x="20443" y="21600"/>
                      <a:pt x="21600" y="16740"/>
                      <a:pt x="21600" y="10800"/>
                    </a:cubicBezTo>
                    <a:cubicBezTo>
                      <a:pt x="21600" y="4860"/>
                      <a:pt x="20443" y="0"/>
                      <a:pt x="19029" y="0"/>
                    </a:cubicBezTo>
                    <a:close/>
                  </a:path>
                </a:pathLst>
              </a:custGeom>
              <a:solidFill>
                <a:srgbClr val="FFFFFF"/>
              </a:solidFill>
              <a:ln w="12700" cap="flat">
                <a:noFill/>
                <a:miter lim="400000"/>
              </a:ln>
              <a:effectLst/>
            </p:spPr>
            <p:txBody>
              <a:bodyPr wrap="square" lIns="146304" tIns="146304" rIns="146304" bIns="146304" numCol="1" anchor="ctr">
                <a:noAutofit/>
              </a:bodyPr>
              <a:lstStyle/>
              <a:p>
                <a:pPr>
                  <a:defRPr sz="3300">
                    <a:solidFill>
                      <a:srgbClr val="FFFFFF"/>
                    </a:solidFill>
                  </a:defRPr>
                </a:pPr>
                <a:endParaRPr/>
              </a:p>
            </p:txBody>
          </p:sp>
          <p:sp>
            <p:nvSpPr>
              <p:cNvPr id="450" name="Oval 49"/>
              <p:cNvSpPr/>
              <p:nvPr/>
            </p:nvSpPr>
            <p:spPr>
              <a:xfrm>
                <a:off x="98689" y="0"/>
                <a:ext cx="61589" cy="62331"/>
              </a:xfrm>
              <a:prstGeom prst="ellipse">
                <a:avLst/>
              </a:prstGeom>
              <a:solidFill>
                <a:srgbClr val="FFFFFF"/>
              </a:solidFill>
              <a:ln w="12700" cap="flat">
                <a:noFill/>
                <a:miter lim="400000"/>
              </a:ln>
              <a:effectLst/>
            </p:spPr>
            <p:txBody>
              <a:bodyPr wrap="square" lIns="146304" tIns="146304" rIns="146304" bIns="146304" numCol="1" anchor="ctr">
                <a:noAutofit/>
              </a:bodyPr>
              <a:lstStyle/>
              <a:p>
                <a:pPr>
                  <a:defRPr sz="3300">
                    <a:solidFill>
                      <a:srgbClr val="FFFFFF"/>
                    </a:solidFill>
                  </a:defRPr>
                </a:pPr>
                <a:endParaRPr/>
              </a:p>
            </p:txBody>
          </p:sp>
          <p:sp>
            <p:nvSpPr>
              <p:cNvPr id="451" name="Oval 50"/>
              <p:cNvSpPr/>
              <p:nvPr/>
            </p:nvSpPr>
            <p:spPr>
              <a:xfrm>
                <a:off x="98689" y="188473"/>
                <a:ext cx="61589" cy="63073"/>
              </a:xfrm>
              <a:prstGeom prst="ellipse">
                <a:avLst/>
              </a:prstGeom>
              <a:solidFill>
                <a:srgbClr val="FFFFFF"/>
              </a:solidFill>
              <a:ln w="12700" cap="flat">
                <a:noFill/>
                <a:miter lim="400000"/>
              </a:ln>
              <a:effectLst/>
            </p:spPr>
            <p:txBody>
              <a:bodyPr wrap="square" lIns="146304" tIns="146304" rIns="146304" bIns="146304" numCol="1" anchor="ctr">
                <a:noAutofit/>
              </a:bodyPr>
              <a:lstStyle/>
              <a:p>
                <a:pPr>
                  <a:defRPr sz="3300">
                    <a:solidFill>
                      <a:srgbClr val="FFFFFF"/>
                    </a:solidFill>
                  </a:defRPr>
                </a:pPr>
                <a:endParaRPr/>
              </a:p>
            </p:txBody>
          </p:sp>
        </p:grpSp>
        <p:sp>
          <p:nvSpPr>
            <p:cNvPr id="453" name="?"/>
            <p:cNvSpPr txBox="1"/>
            <p:nvPr/>
          </p:nvSpPr>
          <p:spPr>
            <a:xfrm>
              <a:off x="521393" y="353654"/>
              <a:ext cx="561312" cy="8006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6304" tIns="146304" rIns="146304" bIns="146304" numCol="1" anchor="t">
              <a:spAutoFit/>
            </a:bodyPr>
            <a:lstStyle>
              <a:lvl1pPr algn="ctr">
                <a:defRPr sz="3300" b="1">
                  <a:solidFill>
                    <a:schemeClr val="accent6"/>
                  </a:solidFill>
                </a:defRPr>
              </a:lvl1pPr>
            </a:lstStyle>
            <a:p>
              <a:r>
                <a:t>?</a:t>
              </a:r>
            </a:p>
          </p:txBody>
        </p:sp>
        <p:sp>
          <p:nvSpPr>
            <p:cNvPr id="454" name="Straight Connector 115"/>
            <p:cNvSpPr/>
            <p:nvPr/>
          </p:nvSpPr>
          <p:spPr>
            <a:xfrm>
              <a:off x="139424" y="1505458"/>
              <a:ext cx="930737" cy="1"/>
            </a:xfrm>
            <a:prstGeom prst="line">
              <a:avLst/>
            </a:prstGeom>
            <a:noFill/>
            <a:ln w="25400" cap="flat">
              <a:solidFill>
                <a:srgbClr val="FF9900"/>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444"/>
                                        </p:tgtEl>
                                        <p:attrNameLst>
                                          <p:attrName>style.visibility</p:attrName>
                                        </p:attrNameLst>
                                      </p:cBhvr>
                                      <p:to>
                                        <p:strVal val="visible"/>
                                      </p:to>
                                    </p:set>
                                    <p:anim calcmode="lin" valueType="num">
                                      <p:cBhvr>
                                        <p:cTn id="7" dur="500" fill="hold"/>
                                        <p:tgtEl>
                                          <p:spTgt spid="444"/>
                                        </p:tgtEl>
                                        <p:attrNameLst>
                                          <p:attrName>ppt_w</p:attrName>
                                        </p:attrNameLst>
                                      </p:cBhvr>
                                      <p:tavLst>
                                        <p:tav tm="0">
                                          <p:val>
                                            <p:fltVal val="0"/>
                                          </p:val>
                                        </p:tav>
                                        <p:tav tm="100000">
                                          <p:val>
                                            <p:strVal val="#ppt_w"/>
                                          </p:val>
                                        </p:tav>
                                      </p:tavLst>
                                    </p:anim>
                                    <p:anim calcmode="lin" valueType="num">
                                      <p:cBhvr>
                                        <p:cTn id="8" dur="500" fill="hold"/>
                                        <p:tgtEl>
                                          <p:spTgt spid="44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435"/>
                                        </p:tgtEl>
                                        <p:attrNameLst>
                                          <p:attrName>style.visibility</p:attrName>
                                        </p:attrNameLst>
                                      </p:cBhvr>
                                      <p:to>
                                        <p:strVal val="visible"/>
                                      </p:to>
                                    </p:set>
                                    <p:anim calcmode="lin" valueType="num">
                                      <p:cBhvr>
                                        <p:cTn id="13" dur="500" fill="hold"/>
                                        <p:tgtEl>
                                          <p:spTgt spid="435"/>
                                        </p:tgtEl>
                                        <p:attrNameLst>
                                          <p:attrName>ppt_w</p:attrName>
                                        </p:attrNameLst>
                                      </p:cBhvr>
                                      <p:tavLst>
                                        <p:tav tm="0">
                                          <p:val>
                                            <p:fltVal val="0"/>
                                          </p:val>
                                        </p:tav>
                                        <p:tav tm="100000">
                                          <p:val>
                                            <p:strVal val="#ppt_w"/>
                                          </p:val>
                                        </p:tav>
                                      </p:tavLst>
                                    </p:anim>
                                    <p:anim calcmode="lin" valueType="num">
                                      <p:cBhvr>
                                        <p:cTn id="14" dur="500" fill="hold"/>
                                        <p:tgtEl>
                                          <p:spTgt spid="43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428"/>
                                        </p:tgtEl>
                                        <p:attrNameLst>
                                          <p:attrName>style.visibility</p:attrName>
                                        </p:attrNameLst>
                                      </p:cBhvr>
                                      <p:to>
                                        <p:strVal val="visible"/>
                                      </p:to>
                                    </p:set>
                                    <p:anim calcmode="lin" valueType="num">
                                      <p:cBhvr>
                                        <p:cTn id="19" dur="500" fill="hold"/>
                                        <p:tgtEl>
                                          <p:spTgt spid="428"/>
                                        </p:tgtEl>
                                        <p:attrNameLst>
                                          <p:attrName>ppt_w</p:attrName>
                                        </p:attrNameLst>
                                      </p:cBhvr>
                                      <p:tavLst>
                                        <p:tav tm="0">
                                          <p:val>
                                            <p:fltVal val="0"/>
                                          </p:val>
                                        </p:tav>
                                        <p:tav tm="100000">
                                          <p:val>
                                            <p:strVal val="#ppt_w"/>
                                          </p:val>
                                        </p:tav>
                                      </p:tavLst>
                                    </p:anim>
                                    <p:anim calcmode="lin" valueType="num">
                                      <p:cBhvr>
                                        <p:cTn id="20" dur="500" fill="hold"/>
                                        <p:tgtEl>
                                          <p:spTgt spid="42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4" nodeType="clickEffect">
                                  <p:stCondLst>
                                    <p:cond delay="0"/>
                                  </p:stCondLst>
                                  <p:iterate>
                                    <p:tmAbs val="0"/>
                                  </p:iterate>
                                  <p:childTnLst>
                                    <p:set>
                                      <p:cBhvr>
                                        <p:cTn id="24" fill="hold"/>
                                        <p:tgtEl>
                                          <p:spTgt spid="455"/>
                                        </p:tgtEl>
                                        <p:attrNameLst>
                                          <p:attrName>style.visibility</p:attrName>
                                        </p:attrNameLst>
                                      </p:cBhvr>
                                      <p:to>
                                        <p:strVal val="visible"/>
                                      </p:to>
                                    </p:set>
                                    <p:anim calcmode="lin" valueType="num">
                                      <p:cBhvr>
                                        <p:cTn id="25" dur="500" fill="hold"/>
                                        <p:tgtEl>
                                          <p:spTgt spid="455"/>
                                        </p:tgtEl>
                                        <p:attrNameLst>
                                          <p:attrName>ppt_w</p:attrName>
                                        </p:attrNameLst>
                                      </p:cBhvr>
                                      <p:tavLst>
                                        <p:tav tm="0">
                                          <p:val>
                                            <p:fltVal val="0"/>
                                          </p:val>
                                        </p:tav>
                                        <p:tav tm="100000">
                                          <p:val>
                                            <p:strVal val="#ppt_w"/>
                                          </p:val>
                                        </p:tav>
                                      </p:tavLst>
                                    </p:anim>
                                    <p:anim calcmode="lin" valueType="num">
                                      <p:cBhvr>
                                        <p:cTn id="26" dur="500" fill="hold"/>
                                        <p:tgtEl>
                                          <p:spTgt spid="455"/>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5" nodeType="clickEffect">
                                  <p:stCondLst>
                                    <p:cond delay="0"/>
                                  </p:stCondLst>
                                  <p:iterate>
                                    <p:tmAbs val="0"/>
                                  </p:iterate>
                                  <p:childTnLst>
                                    <p:set>
                                      <p:cBhvr>
                                        <p:cTn id="30" fill="hold"/>
                                        <p:tgtEl>
                                          <p:spTgt spid="423"/>
                                        </p:tgtEl>
                                        <p:attrNameLst>
                                          <p:attrName>style.visibility</p:attrName>
                                        </p:attrNameLst>
                                      </p:cBhvr>
                                      <p:to>
                                        <p:strVal val="visible"/>
                                      </p:to>
                                    </p:set>
                                    <p:anim calcmode="lin" valueType="num">
                                      <p:cBhvr>
                                        <p:cTn id="31" dur="1000" fill="hold"/>
                                        <p:tgtEl>
                                          <p:spTgt spid="423"/>
                                        </p:tgtEl>
                                        <p:attrNameLst>
                                          <p:attrName>ppt_w</p:attrName>
                                        </p:attrNameLst>
                                      </p:cBhvr>
                                      <p:tavLst>
                                        <p:tav tm="0">
                                          <p:val>
                                            <p:fltVal val="0"/>
                                          </p:val>
                                        </p:tav>
                                        <p:tav tm="100000">
                                          <p:val>
                                            <p:strVal val="#ppt_w"/>
                                          </p:val>
                                        </p:tav>
                                      </p:tavLst>
                                    </p:anim>
                                    <p:anim calcmode="lin" valueType="num">
                                      <p:cBhvr>
                                        <p:cTn id="32" dur="1000" fill="hold"/>
                                        <p:tgtEl>
                                          <p:spTgt spid="423"/>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6" nodeType="clickEffect">
                                  <p:stCondLst>
                                    <p:cond delay="0"/>
                                  </p:stCondLst>
                                  <p:iterate>
                                    <p:tmAbs val="0"/>
                                  </p:iterate>
                                  <p:childTnLst>
                                    <p:set>
                                      <p:cBhvr>
                                        <p:cTn id="36" fill="hold"/>
                                        <p:tgtEl>
                                          <p:spTgt spid="422"/>
                                        </p:tgtEl>
                                        <p:attrNameLst>
                                          <p:attrName>style.visibility</p:attrName>
                                        </p:attrNameLst>
                                      </p:cBhvr>
                                      <p:to>
                                        <p:strVal val="visible"/>
                                      </p:to>
                                    </p:set>
                                    <p:anim calcmode="lin" valueType="num">
                                      <p:cBhvr>
                                        <p:cTn id="37" dur="1000" fill="hold"/>
                                        <p:tgtEl>
                                          <p:spTgt spid="422"/>
                                        </p:tgtEl>
                                        <p:attrNameLst>
                                          <p:attrName>ppt_w</p:attrName>
                                        </p:attrNameLst>
                                      </p:cBhvr>
                                      <p:tavLst>
                                        <p:tav tm="0">
                                          <p:val>
                                            <p:fltVal val="0"/>
                                          </p:val>
                                        </p:tav>
                                        <p:tav tm="100000">
                                          <p:val>
                                            <p:strVal val="#ppt_w"/>
                                          </p:val>
                                        </p:tav>
                                      </p:tavLst>
                                    </p:anim>
                                    <p:anim calcmode="lin" valueType="num">
                                      <p:cBhvr>
                                        <p:cTn id="38" dur="1000" fill="hold"/>
                                        <p:tgtEl>
                                          <p:spTgt spid="422"/>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7" nodeType="clickEffect">
                                  <p:stCondLst>
                                    <p:cond delay="0"/>
                                  </p:stCondLst>
                                  <p:iterate>
                                    <p:tmAbs val="0"/>
                                  </p:iterate>
                                  <p:childTnLst>
                                    <p:set>
                                      <p:cBhvr>
                                        <p:cTn id="42" fill="hold"/>
                                        <p:tgtEl>
                                          <p:spTgt spid="421"/>
                                        </p:tgtEl>
                                        <p:attrNameLst>
                                          <p:attrName>style.visibility</p:attrName>
                                        </p:attrNameLst>
                                      </p:cBhvr>
                                      <p:to>
                                        <p:strVal val="visible"/>
                                      </p:to>
                                    </p:set>
                                    <p:anim calcmode="lin" valueType="num">
                                      <p:cBhvr>
                                        <p:cTn id="43" dur="1000" fill="hold"/>
                                        <p:tgtEl>
                                          <p:spTgt spid="421"/>
                                        </p:tgtEl>
                                        <p:attrNameLst>
                                          <p:attrName>ppt_w</p:attrName>
                                        </p:attrNameLst>
                                      </p:cBhvr>
                                      <p:tavLst>
                                        <p:tav tm="0">
                                          <p:val>
                                            <p:fltVal val="0"/>
                                          </p:val>
                                        </p:tav>
                                        <p:tav tm="100000">
                                          <p:val>
                                            <p:strVal val="#ppt_w"/>
                                          </p:val>
                                        </p:tav>
                                      </p:tavLst>
                                    </p:anim>
                                    <p:anim calcmode="lin" valueType="num">
                                      <p:cBhvr>
                                        <p:cTn id="44" dur="1000" fill="hold"/>
                                        <p:tgtEl>
                                          <p:spTgt spid="421"/>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8" nodeType="clickEffect">
                                  <p:stCondLst>
                                    <p:cond delay="0"/>
                                  </p:stCondLst>
                                  <p:iterate>
                                    <p:tmAbs val="0"/>
                                  </p:iterate>
                                  <p:childTnLst>
                                    <p:set>
                                      <p:cBhvr>
                                        <p:cTn id="48" fill="hold"/>
                                        <p:tgtEl>
                                          <p:spTgt spid="420"/>
                                        </p:tgtEl>
                                        <p:attrNameLst>
                                          <p:attrName>style.visibility</p:attrName>
                                        </p:attrNameLst>
                                      </p:cBhvr>
                                      <p:to>
                                        <p:strVal val="visible"/>
                                      </p:to>
                                    </p:set>
                                    <p:anim calcmode="lin" valueType="num">
                                      <p:cBhvr>
                                        <p:cTn id="49" dur="1000" fill="hold"/>
                                        <p:tgtEl>
                                          <p:spTgt spid="420"/>
                                        </p:tgtEl>
                                        <p:attrNameLst>
                                          <p:attrName>ppt_w</p:attrName>
                                        </p:attrNameLst>
                                      </p:cBhvr>
                                      <p:tavLst>
                                        <p:tav tm="0">
                                          <p:val>
                                            <p:fltVal val="0"/>
                                          </p:val>
                                        </p:tav>
                                        <p:tav tm="100000">
                                          <p:val>
                                            <p:strVal val="#ppt_w"/>
                                          </p:val>
                                        </p:tav>
                                      </p:tavLst>
                                    </p:anim>
                                    <p:anim calcmode="lin" valueType="num">
                                      <p:cBhvr>
                                        <p:cTn id="50" dur="1000" fill="hold"/>
                                        <p:tgtEl>
                                          <p:spTgt spid="4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 grpId="8" animBg="1" advAuto="0"/>
      <p:bldP spid="421" grpId="7" animBg="1" advAuto="0"/>
      <p:bldP spid="422" grpId="6" animBg="1" advAuto="0"/>
      <p:bldP spid="423" grpId="5" animBg="1" advAuto="0"/>
      <p:bldP spid="428" grpId="3" animBg="1" advAuto="0"/>
      <p:bldP spid="435" grpId="2" animBg="1" advAuto="0"/>
      <p:bldP spid="444" grpId="1" animBg="1" advAuto="0"/>
      <p:bldP spid="455" grpId="4"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Title 1"/>
          <p:cNvSpPr txBox="1">
            <a:spLocks noGrp="1"/>
          </p:cNvSpPr>
          <p:nvPr>
            <p:ph type="title"/>
          </p:nvPr>
        </p:nvSpPr>
        <p:spPr>
          <a:prstGeom prst="rect">
            <a:avLst/>
          </a:prstGeom>
        </p:spPr>
        <p:txBody>
          <a:bodyPr/>
          <a:lstStyle>
            <a:lvl1pPr>
              <a:defRPr spc="-180"/>
            </a:lvl1pPr>
          </a:lstStyle>
          <a:p>
            <a:r>
              <a:t>Amazon CloudFront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Cloud Computing?</a:t>
            </a:r>
            <a:endParaRPr lang="en-US" dirty="0"/>
          </a:p>
        </p:txBody>
      </p:sp>
    </p:spTree>
    <p:extLst>
      <p:ext uri="{BB962C8B-B14F-4D97-AF65-F5344CB8AC3E}">
        <p14:creationId xmlns:p14="http://schemas.microsoft.com/office/powerpoint/2010/main" val="11242047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sp>
        <p:nvSpPr>
          <p:cNvPr id="460" name="Amazon CloudFront Infrastruktura"/>
          <p:cNvSpPr txBox="1">
            <a:spLocks noGrp="1"/>
          </p:cNvSpPr>
          <p:nvPr>
            <p:ph type="title"/>
          </p:nvPr>
        </p:nvSpPr>
        <p:spPr>
          <a:prstGeom prst="rect">
            <a:avLst/>
          </a:prstGeom>
        </p:spPr>
        <p:txBody>
          <a:bodyPr/>
          <a:lstStyle/>
          <a:p>
            <a:r>
              <a:t>Amazon CloudFront Infrastruktura</a:t>
            </a:r>
          </a:p>
        </p:txBody>
      </p:sp>
      <p:grpSp>
        <p:nvGrpSpPr>
          <p:cNvPr id="463" name="Group 10"/>
          <p:cNvGrpSpPr/>
          <p:nvPr/>
        </p:nvGrpSpPr>
        <p:grpSpPr>
          <a:xfrm>
            <a:off x="534104" y="7437954"/>
            <a:ext cx="13627938" cy="321253"/>
            <a:chOff x="520874" y="-20926"/>
            <a:chExt cx="13627936" cy="321252"/>
          </a:xfrm>
        </p:grpSpPr>
        <p:sp>
          <p:nvSpPr>
            <p:cNvPr id="461" name="TextBox 11"/>
            <p:cNvSpPr txBox="1"/>
            <p:nvPr/>
          </p:nvSpPr>
          <p:spPr>
            <a:xfrm>
              <a:off x="520874" y="-1"/>
              <a:ext cx="3692929"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t>WordCamp Niš 2019</a:t>
              </a:r>
            </a:p>
          </p:txBody>
        </p:sp>
        <p:sp>
          <p:nvSpPr>
            <p:cNvPr id="462" name="Freeform: Shape 12"/>
            <p:cNvSpPr/>
            <p:nvPr/>
          </p:nvSpPr>
          <p:spPr>
            <a:xfrm>
              <a:off x="13613327" y="-20927"/>
              <a:ext cx="535485" cy="321254"/>
            </a:xfrm>
            <a:custGeom>
              <a:avLst/>
              <a:gdLst/>
              <a:ahLst/>
              <a:cxnLst>
                <a:cxn ang="0">
                  <a:pos x="wd2" y="hd2"/>
                </a:cxn>
                <a:cxn ang="5400000">
                  <a:pos x="wd2" y="hd2"/>
                </a:cxn>
                <a:cxn ang="10800000">
                  <a:pos x="wd2" y="hd2"/>
                </a:cxn>
                <a:cxn ang="16200000">
                  <a:pos x="wd2" y="hd2"/>
                </a:cxn>
              </a:cxnLst>
              <a:rect l="0" t="0" r="r" b="b"/>
              <a:pathLst>
                <a:path w="21293" h="21600" extrusionOk="0">
                  <a:moveTo>
                    <a:pt x="334" y="14285"/>
                  </a:moveTo>
                  <a:cubicBezTo>
                    <a:pt x="3324" y="17231"/>
                    <a:pt x="7040" y="18998"/>
                    <a:pt x="10872" y="18998"/>
                  </a:cubicBezTo>
                  <a:cubicBezTo>
                    <a:pt x="13456" y="18998"/>
                    <a:pt x="16301" y="18115"/>
                    <a:pt x="18914" y="16200"/>
                  </a:cubicBezTo>
                  <a:cubicBezTo>
                    <a:pt x="19321" y="15955"/>
                    <a:pt x="19640" y="16642"/>
                    <a:pt x="19263" y="17133"/>
                  </a:cubicBezTo>
                  <a:cubicBezTo>
                    <a:pt x="16940" y="20029"/>
                    <a:pt x="13543" y="21600"/>
                    <a:pt x="10640" y="21600"/>
                  </a:cubicBezTo>
                  <a:cubicBezTo>
                    <a:pt x="6575" y="21600"/>
                    <a:pt x="2888" y="19047"/>
                    <a:pt x="101" y="14825"/>
                  </a:cubicBezTo>
                  <a:cubicBezTo>
                    <a:pt x="-131" y="14482"/>
                    <a:pt x="72" y="14040"/>
                    <a:pt x="334" y="14285"/>
                  </a:cubicBezTo>
                  <a:close/>
                  <a:moveTo>
                    <a:pt x="19723" y="13494"/>
                  </a:moveTo>
                  <a:cubicBezTo>
                    <a:pt x="20467" y="13475"/>
                    <a:pt x="21077" y="13721"/>
                    <a:pt x="21208" y="13991"/>
                  </a:cubicBezTo>
                  <a:cubicBezTo>
                    <a:pt x="21469" y="14531"/>
                    <a:pt x="21150" y="18213"/>
                    <a:pt x="19901" y="19980"/>
                  </a:cubicBezTo>
                  <a:cubicBezTo>
                    <a:pt x="19698" y="20275"/>
                    <a:pt x="19524" y="20127"/>
                    <a:pt x="19611" y="19735"/>
                  </a:cubicBezTo>
                  <a:cubicBezTo>
                    <a:pt x="19901" y="18556"/>
                    <a:pt x="20540" y="15905"/>
                    <a:pt x="20221" y="15267"/>
                  </a:cubicBezTo>
                  <a:cubicBezTo>
                    <a:pt x="19930" y="14629"/>
                    <a:pt x="18246" y="14973"/>
                    <a:pt x="17492" y="15120"/>
                  </a:cubicBezTo>
                  <a:cubicBezTo>
                    <a:pt x="17259" y="15169"/>
                    <a:pt x="17230" y="14825"/>
                    <a:pt x="17433" y="14580"/>
                  </a:cubicBezTo>
                  <a:cubicBezTo>
                    <a:pt x="18101" y="13795"/>
                    <a:pt x="18979" y="13512"/>
                    <a:pt x="19723" y="13494"/>
                  </a:cubicBezTo>
                  <a:close/>
                  <a:moveTo>
                    <a:pt x="3527" y="6087"/>
                  </a:moveTo>
                  <a:cubicBezTo>
                    <a:pt x="3063" y="6087"/>
                    <a:pt x="2714" y="6235"/>
                    <a:pt x="2482" y="6578"/>
                  </a:cubicBezTo>
                  <a:cubicBezTo>
                    <a:pt x="2250" y="6922"/>
                    <a:pt x="2134" y="7364"/>
                    <a:pt x="2134" y="7953"/>
                  </a:cubicBezTo>
                  <a:cubicBezTo>
                    <a:pt x="2134" y="8493"/>
                    <a:pt x="2221" y="8935"/>
                    <a:pt x="2395" y="9229"/>
                  </a:cubicBezTo>
                  <a:cubicBezTo>
                    <a:pt x="2569" y="9475"/>
                    <a:pt x="2830" y="9622"/>
                    <a:pt x="3150" y="9622"/>
                  </a:cubicBezTo>
                  <a:cubicBezTo>
                    <a:pt x="3382" y="9622"/>
                    <a:pt x="3614" y="9573"/>
                    <a:pt x="3875" y="9425"/>
                  </a:cubicBezTo>
                  <a:cubicBezTo>
                    <a:pt x="4137" y="9278"/>
                    <a:pt x="4340" y="9033"/>
                    <a:pt x="4543" y="8640"/>
                  </a:cubicBezTo>
                  <a:cubicBezTo>
                    <a:pt x="4659" y="8395"/>
                    <a:pt x="4746" y="8149"/>
                    <a:pt x="4775" y="7855"/>
                  </a:cubicBezTo>
                  <a:cubicBezTo>
                    <a:pt x="4834" y="7560"/>
                    <a:pt x="4834" y="7216"/>
                    <a:pt x="4834" y="6824"/>
                  </a:cubicBezTo>
                  <a:lnTo>
                    <a:pt x="4834" y="6333"/>
                  </a:lnTo>
                  <a:cubicBezTo>
                    <a:pt x="4630" y="6235"/>
                    <a:pt x="4398" y="6185"/>
                    <a:pt x="4195" y="6136"/>
                  </a:cubicBezTo>
                  <a:cubicBezTo>
                    <a:pt x="3963" y="6087"/>
                    <a:pt x="3759" y="6087"/>
                    <a:pt x="3527" y="6087"/>
                  </a:cubicBezTo>
                  <a:close/>
                  <a:moveTo>
                    <a:pt x="6866" y="295"/>
                  </a:moveTo>
                  <a:lnTo>
                    <a:pt x="7563" y="295"/>
                  </a:lnTo>
                  <a:cubicBezTo>
                    <a:pt x="7708" y="295"/>
                    <a:pt x="7795" y="344"/>
                    <a:pt x="7853" y="393"/>
                  </a:cubicBezTo>
                  <a:cubicBezTo>
                    <a:pt x="7911" y="491"/>
                    <a:pt x="7940" y="638"/>
                    <a:pt x="7998" y="884"/>
                  </a:cubicBezTo>
                  <a:lnTo>
                    <a:pt x="9188" y="8787"/>
                  </a:lnTo>
                  <a:lnTo>
                    <a:pt x="10292" y="884"/>
                  </a:lnTo>
                  <a:cubicBezTo>
                    <a:pt x="10321" y="638"/>
                    <a:pt x="10379" y="491"/>
                    <a:pt x="10437" y="393"/>
                  </a:cubicBezTo>
                  <a:cubicBezTo>
                    <a:pt x="10495" y="295"/>
                    <a:pt x="10582" y="295"/>
                    <a:pt x="10727" y="295"/>
                  </a:cubicBezTo>
                  <a:lnTo>
                    <a:pt x="11308" y="295"/>
                  </a:lnTo>
                  <a:cubicBezTo>
                    <a:pt x="11453" y="295"/>
                    <a:pt x="11540" y="344"/>
                    <a:pt x="11598" y="393"/>
                  </a:cubicBezTo>
                  <a:cubicBezTo>
                    <a:pt x="11656" y="491"/>
                    <a:pt x="11714" y="638"/>
                    <a:pt x="11743" y="884"/>
                  </a:cubicBezTo>
                  <a:lnTo>
                    <a:pt x="12788" y="8935"/>
                  </a:lnTo>
                  <a:lnTo>
                    <a:pt x="14008" y="933"/>
                  </a:lnTo>
                  <a:cubicBezTo>
                    <a:pt x="14037" y="687"/>
                    <a:pt x="14095" y="540"/>
                    <a:pt x="14153" y="442"/>
                  </a:cubicBezTo>
                  <a:cubicBezTo>
                    <a:pt x="14211" y="344"/>
                    <a:pt x="14298" y="344"/>
                    <a:pt x="14443" y="344"/>
                  </a:cubicBezTo>
                  <a:lnTo>
                    <a:pt x="15111" y="344"/>
                  </a:lnTo>
                  <a:cubicBezTo>
                    <a:pt x="15227" y="344"/>
                    <a:pt x="15285" y="442"/>
                    <a:pt x="15285" y="638"/>
                  </a:cubicBezTo>
                  <a:cubicBezTo>
                    <a:pt x="15285" y="687"/>
                    <a:pt x="15285" y="736"/>
                    <a:pt x="15285" y="835"/>
                  </a:cubicBezTo>
                  <a:cubicBezTo>
                    <a:pt x="15285" y="884"/>
                    <a:pt x="15256" y="982"/>
                    <a:pt x="15227" y="1129"/>
                  </a:cubicBezTo>
                  <a:lnTo>
                    <a:pt x="13514" y="10407"/>
                  </a:lnTo>
                  <a:cubicBezTo>
                    <a:pt x="13485" y="10653"/>
                    <a:pt x="13427" y="10800"/>
                    <a:pt x="13369" y="10898"/>
                  </a:cubicBezTo>
                  <a:cubicBezTo>
                    <a:pt x="13311" y="10996"/>
                    <a:pt x="13224" y="10996"/>
                    <a:pt x="13108" y="10996"/>
                  </a:cubicBezTo>
                  <a:lnTo>
                    <a:pt x="12498" y="10996"/>
                  </a:lnTo>
                  <a:cubicBezTo>
                    <a:pt x="12353" y="10996"/>
                    <a:pt x="12266" y="10947"/>
                    <a:pt x="12208" y="10849"/>
                  </a:cubicBezTo>
                  <a:cubicBezTo>
                    <a:pt x="12150" y="10751"/>
                    <a:pt x="12092" y="10604"/>
                    <a:pt x="12063" y="10358"/>
                  </a:cubicBezTo>
                  <a:lnTo>
                    <a:pt x="10959" y="2651"/>
                  </a:lnTo>
                  <a:lnTo>
                    <a:pt x="9856" y="10358"/>
                  </a:lnTo>
                  <a:cubicBezTo>
                    <a:pt x="9827" y="10604"/>
                    <a:pt x="9769" y="10751"/>
                    <a:pt x="9711" y="10849"/>
                  </a:cubicBezTo>
                  <a:cubicBezTo>
                    <a:pt x="9653" y="10947"/>
                    <a:pt x="9566" y="10996"/>
                    <a:pt x="9421" y="10996"/>
                  </a:cubicBezTo>
                  <a:lnTo>
                    <a:pt x="8840" y="10996"/>
                  </a:lnTo>
                  <a:lnTo>
                    <a:pt x="8840" y="10947"/>
                  </a:lnTo>
                  <a:cubicBezTo>
                    <a:pt x="8724" y="10947"/>
                    <a:pt x="8637" y="10898"/>
                    <a:pt x="8579" y="10849"/>
                  </a:cubicBezTo>
                  <a:cubicBezTo>
                    <a:pt x="8521" y="10751"/>
                    <a:pt x="8463" y="10604"/>
                    <a:pt x="8433" y="10358"/>
                  </a:cubicBezTo>
                  <a:lnTo>
                    <a:pt x="6779" y="1080"/>
                  </a:lnTo>
                  <a:cubicBezTo>
                    <a:pt x="6692" y="835"/>
                    <a:pt x="6692" y="687"/>
                    <a:pt x="6692" y="589"/>
                  </a:cubicBezTo>
                  <a:cubicBezTo>
                    <a:pt x="6692" y="393"/>
                    <a:pt x="6750" y="295"/>
                    <a:pt x="6866" y="295"/>
                  </a:cubicBezTo>
                  <a:close/>
                  <a:moveTo>
                    <a:pt x="18188" y="49"/>
                  </a:moveTo>
                  <a:cubicBezTo>
                    <a:pt x="18334" y="49"/>
                    <a:pt x="18508" y="49"/>
                    <a:pt x="18653" y="98"/>
                  </a:cubicBezTo>
                  <a:cubicBezTo>
                    <a:pt x="18827" y="147"/>
                    <a:pt x="18972" y="196"/>
                    <a:pt x="19117" y="245"/>
                  </a:cubicBezTo>
                  <a:cubicBezTo>
                    <a:pt x="19263" y="295"/>
                    <a:pt x="19408" y="344"/>
                    <a:pt x="19524" y="442"/>
                  </a:cubicBezTo>
                  <a:cubicBezTo>
                    <a:pt x="19640" y="491"/>
                    <a:pt x="19756" y="589"/>
                    <a:pt x="19814" y="638"/>
                  </a:cubicBezTo>
                  <a:cubicBezTo>
                    <a:pt x="19901" y="736"/>
                    <a:pt x="19988" y="835"/>
                    <a:pt x="20017" y="933"/>
                  </a:cubicBezTo>
                  <a:cubicBezTo>
                    <a:pt x="20046" y="1031"/>
                    <a:pt x="20075" y="1178"/>
                    <a:pt x="20075" y="1325"/>
                  </a:cubicBezTo>
                  <a:lnTo>
                    <a:pt x="20075" y="1915"/>
                  </a:lnTo>
                  <a:cubicBezTo>
                    <a:pt x="20075" y="2160"/>
                    <a:pt x="20017" y="2307"/>
                    <a:pt x="19901" y="2307"/>
                  </a:cubicBezTo>
                  <a:cubicBezTo>
                    <a:pt x="19843" y="2307"/>
                    <a:pt x="19756" y="2258"/>
                    <a:pt x="19640" y="2160"/>
                  </a:cubicBezTo>
                  <a:cubicBezTo>
                    <a:pt x="19234" y="1865"/>
                    <a:pt x="18769" y="1718"/>
                    <a:pt x="18275" y="1718"/>
                  </a:cubicBezTo>
                  <a:cubicBezTo>
                    <a:pt x="17869" y="1718"/>
                    <a:pt x="17550" y="1816"/>
                    <a:pt x="17346" y="2062"/>
                  </a:cubicBezTo>
                  <a:cubicBezTo>
                    <a:pt x="17114" y="2307"/>
                    <a:pt x="16998" y="2651"/>
                    <a:pt x="16998" y="3142"/>
                  </a:cubicBezTo>
                  <a:cubicBezTo>
                    <a:pt x="16998" y="3485"/>
                    <a:pt x="17056" y="3780"/>
                    <a:pt x="17201" y="3976"/>
                  </a:cubicBezTo>
                  <a:cubicBezTo>
                    <a:pt x="17346" y="4222"/>
                    <a:pt x="17608" y="4418"/>
                    <a:pt x="17985" y="4615"/>
                  </a:cubicBezTo>
                  <a:lnTo>
                    <a:pt x="19001" y="5155"/>
                  </a:lnTo>
                  <a:cubicBezTo>
                    <a:pt x="19524" y="5449"/>
                    <a:pt x="19872" y="5842"/>
                    <a:pt x="20104" y="6284"/>
                  </a:cubicBezTo>
                  <a:cubicBezTo>
                    <a:pt x="20337" y="6775"/>
                    <a:pt x="20424" y="7315"/>
                    <a:pt x="20424" y="7953"/>
                  </a:cubicBezTo>
                  <a:cubicBezTo>
                    <a:pt x="20424" y="8493"/>
                    <a:pt x="20366" y="8935"/>
                    <a:pt x="20250" y="9327"/>
                  </a:cubicBezTo>
                  <a:cubicBezTo>
                    <a:pt x="20133" y="9720"/>
                    <a:pt x="19959" y="10113"/>
                    <a:pt x="19727" y="10407"/>
                  </a:cubicBezTo>
                  <a:cubicBezTo>
                    <a:pt x="19495" y="10702"/>
                    <a:pt x="19234" y="10947"/>
                    <a:pt x="18943" y="11095"/>
                  </a:cubicBezTo>
                  <a:cubicBezTo>
                    <a:pt x="18624" y="11193"/>
                    <a:pt x="18275" y="11242"/>
                    <a:pt x="17927" y="11242"/>
                  </a:cubicBezTo>
                  <a:cubicBezTo>
                    <a:pt x="17550" y="11242"/>
                    <a:pt x="17201" y="11193"/>
                    <a:pt x="16824" y="11045"/>
                  </a:cubicBezTo>
                  <a:cubicBezTo>
                    <a:pt x="16475" y="10898"/>
                    <a:pt x="16185" y="10751"/>
                    <a:pt x="16011" y="10555"/>
                  </a:cubicBezTo>
                  <a:cubicBezTo>
                    <a:pt x="15895" y="10456"/>
                    <a:pt x="15837" y="10309"/>
                    <a:pt x="15808" y="10211"/>
                  </a:cubicBezTo>
                  <a:cubicBezTo>
                    <a:pt x="15779" y="10113"/>
                    <a:pt x="15779" y="9965"/>
                    <a:pt x="15779" y="9867"/>
                  </a:cubicBezTo>
                  <a:lnTo>
                    <a:pt x="15779" y="9278"/>
                  </a:lnTo>
                  <a:cubicBezTo>
                    <a:pt x="15779" y="9033"/>
                    <a:pt x="15837" y="8885"/>
                    <a:pt x="15953" y="8885"/>
                  </a:cubicBezTo>
                  <a:cubicBezTo>
                    <a:pt x="15982" y="8885"/>
                    <a:pt x="16040" y="8885"/>
                    <a:pt x="16069" y="8935"/>
                  </a:cubicBezTo>
                  <a:cubicBezTo>
                    <a:pt x="16127" y="8984"/>
                    <a:pt x="16185" y="8984"/>
                    <a:pt x="16243" y="9082"/>
                  </a:cubicBezTo>
                  <a:cubicBezTo>
                    <a:pt x="16475" y="9278"/>
                    <a:pt x="16737" y="9425"/>
                    <a:pt x="17027" y="9524"/>
                  </a:cubicBezTo>
                  <a:cubicBezTo>
                    <a:pt x="17317" y="9622"/>
                    <a:pt x="17579" y="9671"/>
                    <a:pt x="17869" y="9671"/>
                  </a:cubicBezTo>
                  <a:cubicBezTo>
                    <a:pt x="18304" y="9671"/>
                    <a:pt x="18653" y="9524"/>
                    <a:pt x="18914" y="9278"/>
                  </a:cubicBezTo>
                  <a:cubicBezTo>
                    <a:pt x="19146" y="9033"/>
                    <a:pt x="19292" y="8640"/>
                    <a:pt x="19292" y="8149"/>
                  </a:cubicBezTo>
                  <a:cubicBezTo>
                    <a:pt x="19292" y="7805"/>
                    <a:pt x="19234" y="7511"/>
                    <a:pt x="19088" y="7315"/>
                  </a:cubicBezTo>
                  <a:cubicBezTo>
                    <a:pt x="18972" y="7069"/>
                    <a:pt x="18711" y="6873"/>
                    <a:pt x="18363" y="6676"/>
                  </a:cubicBezTo>
                  <a:lnTo>
                    <a:pt x="17346" y="6136"/>
                  </a:lnTo>
                  <a:cubicBezTo>
                    <a:pt x="16824" y="5842"/>
                    <a:pt x="16446" y="5449"/>
                    <a:pt x="16214" y="4909"/>
                  </a:cubicBezTo>
                  <a:cubicBezTo>
                    <a:pt x="15982" y="4369"/>
                    <a:pt x="15866" y="3780"/>
                    <a:pt x="15866" y="3191"/>
                  </a:cubicBezTo>
                  <a:cubicBezTo>
                    <a:pt x="15866" y="2700"/>
                    <a:pt x="15924" y="2258"/>
                    <a:pt x="16069" y="1865"/>
                  </a:cubicBezTo>
                  <a:cubicBezTo>
                    <a:pt x="16185" y="1473"/>
                    <a:pt x="16359" y="1129"/>
                    <a:pt x="16563" y="884"/>
                  </a:cubicBezTo>
                  <a:cubicBezTo>
                    <a:pt x="16766" y="589"/>
                    <a:pt x="17027" y="393"/>
                    <a:pt x="17288" y="245"/>
                  </a:cubicBezTo>
                  <a:cubicBezTo>
                    <a:pt x="17579" y="98"/>
                    <a:pt x="17869" y="49"/>
                    <a:pt x="18188" y="49"/>
                  </a:cubicBezTo>
                  <a:close/>
                  <a:moveTo>
                    <a:pt x="3614" y="0"/>
                  </a:moveTo>
                  <a:cubicBezTo>
                    <a:pt x="4456" y="0"/>
                    <a:pt x="5066" y="344"/>
                    <a:pt x="5472" y="982"/>
                  </a:cubicBezTo>
                  <a:cubicBezTo>
                    <a:pt x="5879" y="1620"/>
                    <a:pt x="6053" y="2602"/>
                    <a:pt x="6053" y="3927"/>
                  </a:cubicBezTo>
                  <a:lnTo>
                    <a:pt x="6053" y="7805"/>
                  </a:lnTo>
                  <a:lnTo>
                    <a:pt x="6024" y="7805"/>
                  </a:lnTo>
                  <a:cubicBezTo>
                    <a:pt x="6024" y="8247"/>
                    <a:pt x="6053" y="8591"/>
                    <a:pt x="6111" y="8885"/>
                  </a:cubicBezTo>
                  <a:cubicBezTo>
                    <a:pt x="6169" y="9131"/>
                    <a:pt x="6227" y="9425"/>
                    <a:pt x="6343" y="9720"/>
                  </a:cubicBezTo>
                  <a:cubicBezTo>
                    <a:pt x="6372" y="9818"/>
                    <a:pt x="6401" y="9916"/>
                    <a:pt x="6401" y="10015"/>
                  </a:cubicBezTo>
                  <a:cubicBezTo>
                    <a:pt x="6401" y="10162"/>
                    <a:pt x="6343" y="10260"/>
                    <a:pt x="6256" y="10358"/>
                  </a:cubicBezTo>
                  <a:lnTo>
                    <a:pt x="5821" y="10849"/>
                  </a:lnTo>
                  <a:cubicBezTo>
                    <a:pt x="5763" y="10898"/>
                    <a:pt x="5704" y="10947"/>
                    <a:pt x="5646" y="10947"/>
                  </a:cubicBezTo>
                  <a:cubicBezTo>
                    <a:pt x="5559" y="10947"/>
                    <a:pt x="5501" y="10898"/>
                    <a:pt x="5443" y="10800"/>
                  </a:cubicBezTo>
                  <a:cubicBezTo>
                    <a:pt x="5356" y="10653"/>
                    <a:pt x="5269" y="10456"/>
                    <a:pt x="5182" y="10260"/>
                  </a:cubicBezTo>
                  <a:cubicBezTo>
                    <a:pt x="5124" y="10064"/>
                    <a:pt x="5037" y="9818"/>
                    <a:pt x="4979" y="9573"/>
                  </a:cubicBezTo>
                  <a:cubicBezTo>
                    <a:pt x="4427" y="10653"/>
                    <a:pt x="3730" y="11242"/>
                    <a:pt x="2888" y="11242"/>
                  </a:cubicBezTo>
                  <a:cubicBezTo>
                    <a:pt x="2308" y="11242"/>
                    <a:pt x="1814" y="10947"/>
                    <a:pt x="1466" y="10407"/>
                  </a:cubicBezTo>
                  <a:cubicBezTo>
                    <a:pt x="1117" y="9818"/>
                    <a:pt x="943" y="9082"/>
                    <a:pt x="943" y="8100"/>
                  </a:cubicBezTo>
                  <a:cubicBezTo>
                    <a:pt x="943" y="7069"/>
                    <a:pt x="1146" y="6284"/>
                    <a:pt x="1582" y="5645"/>
                  </a:cubicBezTo>
                  <a:cubicBezTo>
                    <a:pt x="2017" y="5007"/>
                    <a:pt x="2598" y="4713"/>
                    <a:pt x="3324" y="4713"/>
                  </a:cubicBezTo>
                  <a:cubicBezTo>
                    <a:pt x="3556" y="4713"/>
                    <a:pt x="3817" y="4762"/>
                    <a:pt x="4079" y="4811"/>
                  </a:cubicBezTo>
                  <a:cubicBezTo>
                    <a:pt x="4340" y="4860"/>
                    <a:pt x="4601" y="4958"/>
                    <a:pt x="4892" y="5056"/>
                  </a:cubicBezTo>
                  <a:lnTo>
                    <a:pt x="4892" y="4173"/>
                  </a:lnTo>
                  <a:cubicBezTo>
                    <a:pt x="4892" y="3289"/>
                    <a:pt x="4775" y="2602"/>
                    <a:pt x="4543" y="2258"/>
                  </a:cubicBezTo>
                  <a:cubicBezTo>
                    <a:pt x="4311" y="1865"/>
                    <a:pt x="3934" y="1718"/>
                    <a:pt x="3382" y="1718"/>
                  </a:cubicBezTo>
                  <a:cubicBezTo>
                    <a:pt x="3121" y="1718"/>
                    <a:pt x="2888" y="1767"/>
                    <a:pt x="2627" y="1865"/>
                  </a:cubicBezTo>
                  <a:cubicBezTo>
                    <a:pt x="2366" y="1964"/>
                    <a:pt x="2104" y="2111"/>
                    <a:pt x="1872" y="2258"/>
                  </a:cubicBezTo>
                  <a:cubicBezTo>
                    <a:pt x="1756" y="2356"/>
                    <a:pt x="1669" y="2405"/>
                    <a:pt x="1611" y="2405"/>
                  </a:cubicBezTo>
                  <a:cubicBezTo>
                    <a:pt x="1553" y="2405"/>
                    <a:pt x="1524" y="2455"/>
                    <a:pt x="1495" y="2455"/>
                  </a:cubicBezTo>
                  <a:cubicBezTo>
                    <a:pt x="1408" y="2455"/>
                    <a:pt x="1350" y="2307"/>
                    <a:pt x="1350" y="2062"/>
                  </a:cubicBezTo>
                  <a:lnTo>
                    <a:pt x="1350" y="1473"/>
                  </a:lnTo>
                  <a:cubicBezTo>
                    <a:pt x="1350" y="1276"/>
                    <a:pt x="1379" y="1129"/>
                    <a:pt x="1408" y="1031"/>
                  </a:cubicBezTo>
                  <a:cubicBezTo>
                    <a:pt x="1437" y="933"/>
                    <a:pt x="1495" y="884"/>
                    <a:pt x="1611" y="785"/>
                  </a:cubicBezTo>
                  <a:cubicBezTo>
                    <a:pt x="1872" y="589"/>
                    <a:pt x="2163" y="393"/>
                    <a:pt x="2511" y="245"/>
                  </a:cubicBezTo>
                  <a:cubicBezTo>
                    <a:pt x="2859" y="98"/>
                    <a:pt x="3237" y="0"/>
                    <a:pt x="3614" y="0"/>
                  </a:cubicBezTo>
                  <a:close/>
                </a:path>
              </a:pathLst>
            </a:custGeom>
            <a:solidFill>
              <a:srgbClr val="FFFFFF"/>
            </a:solidFill>
            <a:ln w="12700" cap="flat">
              <a:noFill/>
              <a:miter lim="400000"/>
            </a:ln>
            <a:effectLst/>
          </p:spPr>
          <p:txBody>
            <a:bodyPr wrap="square" lIns="146304" tIns="146304" rIns="146304" bIns="146304" numCol="1" anchor="ctr">
              <a:noAutofit/>
            </a:bodyPr>
            <a:lstStyle/>
            <a:p>
              <a:pPr>
                <a:defRPr>
                  <a:solidFill>
                    <a:srgbClr val="FFFFFF"/>
                  </a:solidFill>
                </a:defRPr>
              </a:pPr>
              <a:endParaRPr/>
            </a:p>
          </p:txBody>
        </p:sp>
      </p:grpSp>
      <p:pic>
        <p:nvPicPr>
          <p:cNvPr id="464" name="CloudFront Network Map 05.07.2019.png" descr="CloudFront Network Map 05.07.2019.png"/>
          <p:cNvPicPr>
            <a:picLocks noChangeAspect="1"/>
          </p:cNvPicPr>
          <p:nvPr/>
        </p:nvPicPr>
        <p:blipFill>
          <a:blip r:embed="rId2">
            <a:extLst/>
          </a:blip>
          <a:stretch>
            <a:fillRect/>
          </a:stretch>
        </p:blipFill>
        <p:spPr>
          <a:xfrm>
            <a:off x="5424318" y="2194915"/>
            <a:ext cx="8811801" cy="4987812"/>
          </a:xfrm>
          <a:prstGeom prst="rect">
            <a:avLst/>
          </a:prstGeom>
          <a:ln w="12700">
            <a:miter lim="400000"/>
          </a:ln>
        </p:spPr>
      </p:pic>
      <p:sp>
        <p:nvSpPr>
          <p:cNvPr id="465" name="180 Points of Presence…"/>
          <p:cNvSpPr txBox="1">
            <a:spLocks noGrp="1"/>
          </p:cNvSpPr>
          <p:nvPr>
            <p:ph type="body" sz="quarter" idx="4294967295"/>
          </p:nvPr>
        </p:nvSpPr>
        <p:spPr>
          <a:xfrm>
            <a:off x="379251" y="2541927"/>
            <a:ext cx="5776620" cy="2277167"/>
          </a:xfrm>
          <a:prstGeom prst="rect">
            <a:avLst/>
          </a:prstGeom>
        </p:spPr>
        <p:txBody>
          <a:bodyPr lIns="146304" tIns="146304" rIns="146304" bIns="146304">
            <a:normAutofit/>
          </a:bodyPr>
          <a:lstStyle/>
          <a:p>
            <a:pPr marL="645440" lvl="1" indent="-342899" defTabSz="822958">
              <a:spcBef>
                <a:spcPts val="500"/>
              </a:spcBef>
              <a:buSzPct val="90000"/>
              <a:buFont typeface="Arial"/>
              <a:buChar char="•"/>
              <a:defRPr sz="2400"/>
            </a:pPr>
            <a:r>
              <a:t>180 Points of Presence</a:t>
            </a:r>
          </a:p>
          <a:p>
            <a:pPr marL="645440" lvl="1" indent="-342899" defTabSz="822958">
              <a:spcBef>
                <a:spcPts val="500"/>
              </a:spcBef>
              <a:buSzPct val="90000"/>
              <a:buFont typeface="Arial"/>
              <a:buChar char="•"/>
              <a:defRPr sz="2400"/>
            </a:pPr>
            <a:r>
              <a:t>169 Edge Lokacija</a:t>
            </a:r>
          </a:p>
          <a:p>
            <a:pPr marL="645440" lvl="1" indent="-342899" defTabSz="822958">
              <a:spcBef>
                <a:spcPts val="500"/>
              </a:spcBef>
              <a:buSzPct val="90000"/>
              <a:buFont typeface="Arial"/>
              <a:buChar char="•"/>
              <a:defRPr sz="2400"/>
            </a:pPr>
            <a:r>
              <a:t>11 Regional Edge Caches</a:t>
            </a:r>
          </a:p>
          <a:p>
            <a:pPr marL="645440" lvl="1" indent="-342899" defTabSz="822958">
              <a:spcBef>
                <a:spcPts val="500"/>
              </a:spcBef>
              <a:buSzPct val="90000"/>
              <a:buFont typeface="Arial"/>
              <a:buChar char="•"/>
              <a:defRPr sz="2400"/>
            </a:pPr>
            <a:r>
              <a:t>u 69 gradova </a:t>
            </a:r>
          </a:p>
          <a:p>
            <a:pPr marL="645440" lvl="1" indent="-342899" defTabSz="822958">
              <a:spcBef>
                <a:spcPts val="500"/>
              </a:spcBef>
              <a:buSzPct val="90000"/>
              <a:buFont typeface="Arial"/>
              <a:buChar char="•"/>
              <a:defRPr sz="2400"/>
            </a:pPr>
            <a:r>
              <a:t>30 zemalja</a:t>
            </a:r>
          </a:p>
        </p:txBody>
      </p:sp>
      <p:sp>
        <p:nvSpPr>
          <p:cNvPr id="466" name="Amazon CloudFront Global Edge Network"/>
          <p:cNvSpPr txBox="1"/>
          <p:nvPr/>
        </p:nvSpPr>
        <p:spPr>
          <a:xfrm>
            <a:off x="390423" y="1692130"/>
            <a:ext cx="6926623" cy="724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6304" tIns="146304" rIns="146304" bIns="146304">
            <a:spAutoFit/>
          </a:bodyPr>
          <a:lstStyle>
            <a:lvl1pPr defTabSz="1097277">
              <a:lnSpc>
                <a:spcPct val="90000"/>
              </a:lnSpc>
              <a:spcBef>
                <a:spcPts val="700"/>
              </a:spcBef>
              <a:defRPr sz="2800">
                <a:solidFill>
                  <a:srgbClr val="FFFFFF"/>
                </a:solidFill>
              </a:defRPr>
            </a:lvl1pPr>
          </a:lstStyle>
          <a:p>
            <a:r>
              <a:t>Amazon CloudFront Global Edge Network</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464"/>
                                        </p:tgtEl>
                                        <p:attrNameLst>
                                          <p:attrName>style.visibility</p:attrName>
                                        </p:attrNameLst>
                                      </p:cBhvr>
                                      <p:to>
                                        <p:strVal val="visible"/>
                                      </p:to>
                                    </p:set>
                                    <p:anim calcmode="lin" valueType="num">
                                      <p:cBhvr>
                                        <p:cTn id="7" dur="2500" fill="hold"/>
                                        <p:tgtEl>
                                          <p:spTgt spid="464"/>
                                        </p:tgtEl>
                                        <p:attrNameLst>
                                          <p:attrName>ppt_w</p:attrName>
                                        </p:attrNameLst>
                                      </p:cBhvr>
                                      <p:tavLst>
                                        <p:tav tm="0">
                                          <p:val>
                                            <p:fltVal val="0"/>
                                          </p:val>
                                        </p:tav>
                                        <p:tav tm="100000">
                                          <p:val>
                                            <p:strVal val="#ppt_w"/>
                                          </p:val>
                                        </p:tav>
                                      </p:tavLst>
                                    </p:anim>
                                    <p:anim calcmode="lin" valueType="num">
                                      <p:cBhvr>
                                        <p:cTn id="8" dur="2500" fill="hold"/>
                                        <p:tgtEl>
                                          <p:spTgt spid="46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465">
                                            <p:bg/>
                                          </p:spTgt>
                                        </p:tgtEl>
                                        <p:attrNameLst>
                                          <p:attrName>style.visibility</p:attrName>
                                        </p:attrNameLst>
                                      </p:cBhvr>
                                      <p:to>
                                        <p:strVal val="visible"/>
                                      </p:to>
                                    </p:set>
                                    <p:anim calcmode="lin" valueType="num">
                                      <p:cBhvr>
                                        <p:cTn id="13" dur="2000" fill="hold"/>
                                        <p:tgtEl>
                                          <p:spTgt spid="465">
                                            <p:bg/>
                                          </p:spTgt>
                                        </p:tgtEl>
                                        <p:attrNameLst>
                                          <p:attrName>ppt_x</p:attrName>
                                        </p:attrNameLst>
                                      </p:cBhvr>
                                      <p:tavLst>
                                        <p:tav tm="0">
                                          <p:val>
                                            <p:strVal val="0-#ppt_w/2"/>
                                          </p:val>
                                        </p:tav>
                                        <p:tav tm="100000">
                                          <p:val>
                                            <p:strVal val="#ppt_x"/>
                                          </p:val>
                                        </p:tav>
                                      </p:tavLst>
                                    </p:anim>
                                    <p:anim calcmode="lin" valueType="num">
                                      <p:cBhvr>
                                        <p:cTn id="14" dur="2000" fill="hold"/>
                                        <p:tgtEl>
                                          <p:spTgt spid="465">
                                            <p:bg/>
                                          </p:spTgt>
                                        </p:tgtEl>
                                        <p:attrNameLst>
                                          <p:attrName>ppt_y</p:attrName>
                                        </p:attrNameLst>
                                      </p:cBhvr>
                                      <p:tavLst>
                                        <p:tav tm="0">
                                          <p:val>
                                            <p:strVal val="#ppt_y"/>
                                          </p:val>
                                        </p:tav>
                                        <p:tav tm="100000">
                                          <p:val>
                                            <p:strVal val="#ppt_y"/>
                                          </p:val>
                                        </p:tav>
                                      </p:tavLst>
                                    </p:anim>
                                  </p:childTnLst>
                                </p:cTn>
                              </p:par>
                              <p:par>
                                <p:cTn id="15" presetID="2" presetClass="entr" presetSubtype="8" fill="hold" grpId="2" nodeType="withEffect">
                                  <p:stCondLst>
                                    <p:cond delay="0"/>
                                  </p:stCondLst>
                                  <p:iterate>
                                    <p:tmAbs val="0"/>
                                  </p:iterate>
                                  <p:childTnLst>
                                    <p:set>
                                      <p:cBhvr>
                                        <p:cTn id="16" fill="hold"/>
                                        <p:tgtEl>
                                          <p:spTgt spid="465">
                                            <p:txEl>
                                              <p:pRg st="0" end="0"/>
                                            </p:txEl>
                                          </p:spTgt>
                                        </p:tgtEl>
                                        <p:attrNameLst>
                                          <p:attrName>style.visibility</p:attrName>
                                        </p:attrNameLst>
                                      </p:cBhvr>
                                      <p:to>
                                        <p:strVal val="visible"/>
                                      </p:to>
                                    </p:set>
                                    <p:anim calcmode="lin" valueType="num">
                                      <p:cBhvr>
                                        <p:cTn id="17" dur="2000" fill="hold"/>
                                        <p:tgtEl>
                                          <p:spTgt spid="465">
                                            <p:txEl>
                                              <p:pRg st="0" end="0"/>
                                            </p:txEl>
                                          </p:spTgt>
                                        </p:tgtEl>
                                        <p:attrNameLst>
                                          <p:attrName>ppt_x</p:attrName>
                                        </p:attrNameLst>
                                      </p:cBhvr>
                                      <p:tavLst>
                                        <p:tav tm="0">
                                          <p:val>
                                            <p:strVal val="0-#ppt_w/2"/>
                                          </p:val>
                                        </p:tav>
                                        <p:tav tm="100000">
                                          <p:val>
                                            <p:strVal val="#ppt_x"/>
                                          </p:val>
                                        </p:tav>
                                      </p:tavLst>
                                    </p:anim>
                                    <p:anim calcmode="lin" valueType="num">
                                      <p:cBhvr>
                                        <p:cTn id="18" dur="2000" fill="hold"/>
                                        <p:tgtEl>
                                          <p:spTgt spid="46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2" nodeType="clickEffect">
                                  <p:stCondLst>
                                    <p:cond delay="0"/>
                                  </p:stCondLst>
                                  <p:iterate>
                                    <p:tmAbs val="0"/>
                                  </p:iterate>
                                  <p:childTnLst>
                                    <p:set>
                                      <p:cBhvr>
                                        <p:cTn id="22" fill="hold"/>
                                        <p:tgtEl>
                                          <p:spTgt spid="465">
                                            <p:txEl>
                                              <p:pRg st="1" end="1"/>
                                            </p:txEl>
                                          </p:spTgt>
                                        </p:tgtEl>
                                        <p:attrNameLst>
                                          <p:attrName>style.visibility</p:attrName>
                                        </p:attrNameLst>
                                      </p:cBhvr>
                                      <p:to>
                                        <p:strVal val="visible"/>
                                      </p:to>
                                    </p:set>
                                    <p:anim calcmode="lin" valueType="num">
                                      <p:cBhvr>
                                        <p:cTn id="23" dur="2000" fill="hold"/>
                                        <p:tgtEl>
                                          <p:spTgt spid="465">
                                            <p:txEl>
                                              <p:pRg st="1" end="1"/>
                                            </p:txEl>
                                          </p:spTgt>
                                        </p:tgtEl>
                                        <p:attrNameLst>
                                          <p:attrName>ppt_x</p:attrName>
                                        </p:attrNameLst>
                                      </p:cBhvr>
                                      <p:tavLst>
                                        <p:tav tm="0">
                                          <p:val>
                                            <p:strVal val="0-#ppt_w/2"/>
                                          </p:val>
                                        </p:tav>
                                        <p:tav tm="100000">
                                          <p:val>
                                            <p:strVal val="#ppt_x"/>
                                          </p:val>
                                        </p:tav>
                                      </p:tavLst>
                                    </p:anim>
                                    <p:anim calcmode="lin" valueType="num">
                                      <p:cBhvr>
                                        <p:cTn id="24" dur="2000" fill="hold"/>
                                        <p:tgtEl>
                                          <p:spTgt spid="46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2" nodeType="clickEffect">
                                  <p:stCondLst>
                                    <p:cond delay="0"/>
                                  </p:stCondLst>
                                  <p:iterate>
                                    <p:tmAbs val="0"/>
                                  </p:iterate>
                                  <p:childTnLst>
                                    <p:set>
                                      <p:cBhvr>
                                        <p:cTn id="28" fill="hold"/>
                                        <p:tgtEl>
                                          <p:spTgt spid="465">
                                            <p:txEl>
                                              <p:pRg st="2" end="2"/>
                                            </p:txEl>
                                          </p:spTgt>
                                        </p:tgtEl>
                                        <p:attrNameLst>
                                          <p:attrName>style.visibility</p:attrName>
                                        </p:attrNameLst>
                                      </p:cBhvr>
                                      <p:to>
                                        <p:strVal val="visible"/>
                                      </p:to>
                                    </p:set>
                                    <p:anim calcmode="lin" valueType="num">
                                      <p:cBhvr>
                                        <p:cTn id="29" dur="2000" fill="hold"/>
                                        <p:tgtEl>
                                          <p:spTgt spid="465">
                                            <p:txEl>
                                              <p:pRg st="2" end="2"/>
                                            </p:txEl>
                                          </p:spTgt>
                                        </p:tgtEl>
                                        <p:attrNameLst>
                                          <p:attrName>ppt_x</p:attrName>
                                        </p:attrNameLst>
                                      </p:cBhvr>
                                      <p:tavLst>
                                        <p:tav tm="0">
                                          <p:val>
                                            <p:strVal val="0-#ppt_w/2"/>
                                          </p:val>
                                        </p:tav>
                                        <p:tav tm="100000">
                                          <p:val>
                                            <p:strVal val="#ppt_x"/>
                                          </p:val>
                                        </p:tav>
                                      </p:tavLst>
                                    </p:anim>
                                    <p:anim calcmode="lin" valueType="num">
                                      <p:cBhvr>
                                        <p:cTn id="30" dur="2000" fill="hold"/>
                                        <p:tgtEl>
                                          <p:spTgt spid="46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2" nodeType="clickEffect">
                                  <p:stCondLst>
                                    <p:cond delay="0"/>
                                  </p:stCondLst>
                                  <p:iterate>
                                    <p:tmAbs val="0"/>
                                  </p:iterate>
                                  <p:childTnLst>
                                    <p:set>
                                      <p:cBhvr>
                                        <p:cTn id="34" fill="hold"/>
                                        <p:tgtEl>
                                          <p:spTgt spid="465">
                                            <p:txEl>
                                              <p:pRg st="3" end="3"/>
                                            </p:txEl>
                                          </p:spTgt>
                                        </p:tgtEl>
                                        <p:attrNameLst>
                                          <p:attrName>style.visibility</p:attrName>
                                        </p:attrNameLst>
                                      </p:cBhvr>
                                      <p:to>
                                        <p:strVal val="visible"/>
                                      </p:to>
                                    </p:set>
                                    <p:anim calcmode="lin" valueType="num">
                                      <p:cBhvr>
                                        <p:cTn id="35" dur="2000" fill="hold"/>
                                        <p:tgtEl>
                                          <p:spTgt spid="465">
                                            <p:txEl>
                                              <p:pRg st="3" end="3"/>
                                            </p:txEl>
                                          </p:spTgt>
                                        </p:tgtEl>
                                        <p:attrNameLst>
                                          <p:attrName>ppt_x</p:attrName>
                                        </p:attrNameLst>
                                      </p:cBhvr>
                                      <p:tavLst>
                                        <p:tav tm="0">
                                          <p:val>
                                            <p:strVal val="0-#ppt_w/2"/>
                                          </p:val>
                                        </p:tav>
                                        <p:tav tm="100000">
                                          <p:val>
                                            <p:strVal val="#ppt_x"/>
                                          </p:val>
                                        </p:tav>
                                      </p:tavLst>
                                    </p:anim>
                                    <p:anim calcmode="lin" valueType="num">
                                      <p:cBhvr>
                                        <p:cTn id="36" dur="2000" fill="hold"/>
                                        <p:tgtEl>
                                          <p:spTgt spid="46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2" nodeType="clickEffect">
                                  <p:stCondLst>
                                    <p:cond delay="0"/>
                                  </p:stCondLst>
                                  <p:iterate>
                                    <p:tmAbs val="0"/>
                                  </p:iterate>
                                  <p:childTnLst>
                                    <p:set>
                                      <p:cBhvr>
                                        <p:cTn id="40" fill="hold"/>
                                        <p:tgtEl>
                                          <p:spTgt spid="465">
                                            <p:txEl>
                                              <p:pRg st="4" end="4"/>
                                            </p:txEl>
                                          </p:spTgt>
                                        </p:tgtEl>
                                        <p:attrNameLst>
                                          <p:attrName>style.visibility</p:attrName>
                                        </p:attrNameLst>
                                      </p:cBhvr>
                                      <p:to>
                                        <p:strVal val="visible"/>
                                      </p:to>
                                    </p:set>
                                    <p:anim calcmode="lin" valueType="num">
                                      <p:cBhvr>
                                        <p:cTn id="41" dur="2000" fill="hold"/>
                                        <p:tgtEl>
                                          <p:spTgt spid="465">
                                            <p:txEl>
                                              <p:pRg st="4" end="4"/>
                                            </p:txEl>
                                          </p:spTgt>
                                        </p:tgtEl>
                                        <p:attrNameLst>
                                          <p:attrName>ppt_x</p:attrName>
                                        </p:attrNameLst>
                                      </p:cBhvr>
                                      <p:tavLst>
                                        <p:tav tm="0">
                                          <p:val>
                                            <p:strVal val="0-#ppt_w/2"/>
                                          </p:val>
                                        </p:tav>
                                        <p:tav tm="100000">
                                          <p:val>
                                            <p:strVal val="#ppt_x"/>
                                          </p:val>
                                        </p:tav>
                                      </p:tavLst>
                                    </p:anim>
                                    <p:anim calcmode="lin" valueType="num">
                                      <p:cBhvr>
                                        <p:cTn id="42" dur="2000" fill="hold"/>
                                        <p:tgtEl>
                                          <p:spTgt spid="46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 grpId="1" animBg="1" advAuto="0"/>
      <p:bldP spid="465" grpId="2"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Amazon CloudFront"/>
          <p:cNvSpPr txBox="1">
            <a:spLocks noGrp="1"/>
          </p:cNvSpPr>
          <p:nvPr>
            <p:ph type="title"/>
          </p:nvPr>
        </p:nvSpPr>
        <p:spPr>
          <a:prstGeom prst="rect">
            <a:avLst/>
          </a:prstGeom>
        </p:spPr>
        <p:txBody>
          <a:bodyPr/>
          <a:lstStyle/>
          <a:p>
            <a:r>
              <a:t>Amazon CloudFront</a:t>
            </a:r>
          </a:p>
        </p:txBody>
      </p:sp>
      <p:sp>
        <p:nvSpPr>
          <p:cNvPr id="469" name="Amazon CloudFront je content delivery network (CDN) servis koji na siguran način dostavlja podatke, video fajlove i aplikacije korisnicima širom sveta sa malom latentnošću (low latency) i velikom brzinom prenosa.…"/>
          <p:cNvSpPr txBox="1">
            <a:spLocks noGrp="1"/>
          </p:cNvSpPr>
          <p:nvPr>
            <p:ph type="body" idx="1"/>
          </p:nvPr>
        </p:nvSpPr>
        <p:spPr>
          <a:xfrm>
            <a:off x="323088" y="1427015"/>
            <a:ext cx="13984227" cy="4793274"/>
          </a:xfrm>
          <a:prstGeom prst="rect">
            <a:avLst/>
          </a:prstGeom>
        </p:spPr>
        <p:txBody>
          <a:bodyPr/>
          <a:lstStyle/>
          <a:p>
            <a:pPr defTabSz="811985">
              <a:spcBef>
                <a:spcPts val="500"/>
              </a:spcBef>
              <a:defRPr sz="2368"/>
            </a:pPr>
            <a:r>
              <a:t>Amazon CloudFront je content delivery network (CDN) servis koji na siguran način dostavlja podatke, video fajlove i aplikacije korisnicima širom sveta sa malom latentnošću (low latency) i velikom brzinom prenosa.</a:t>
            </a:r>
          </a:p>
          <a:p>
            <a:pPr defTabSz="811985">
              <a:spcBef>
                <a:spcPts val="500"/>
              </a:spcBef>
              <a:defRPr sz="2368"/>
            </a:pPr>
            <a:endParaRPr/>
          </a:p>
          <a:p>
            <a:pPr defTabSz="811985">
              <a:spcBef>
                <a:spcPts val="500"/>
              </a:spcBef>
              <a:defRPr sz="2368"/>
            </a:pPr>
            <a:r>
              <a:t>CloudFront je integrisan sa AWS – i na fizičkim lokacijama direktno povezanim na AWS globalnu infrastrukturu kao i sa ostalim AWS servisima.</a:t>
            </a:r>
          </a:p>
          <a:p>
            <a:pPr defTabSz="811985">
              <a:spcBef>
                <a:spcPts val="500"/>
              </a:spcBef>
              <a:defRPr sz="2368"/>
            </a:pPr>
            <a:endParaRPr/>
          </a:p>
          <a:p>
            <a:pPr defTabSz="811985">
              <a:spcBef>
                <a:spcPts val="500"/>
              </a:spcBef>
              <a:defRPr sz="2368"/>
            </a:pPr>
            <a:r>
              <a:t>CloudFront besprekorno funkcioniše sa servisima kao što su AWS Shield for DDoS mitigation.</a:t>
            </a:r>
          </a:p>
          <a:p>
            <a:pPr defTabSz="811985">
              <a:spcBef>
                <a:spcPts val="500"/>
              </a:spcBef>
              <a:defRPr sz="2368"/>
            </a:pPr>
            <a:r>
              <a:t>Kao i sa Amazon S3, Elastic Load Balancing ili Amazon EC2 kao izvor (origins) za vaše aplikacije.</a:t>
            </a:r>
          </a:p>
          <a:p>
            <a:pPr defTabSz="811985">
              <a:spcBef>
                <a:spcPts val="500"/>
              </a:spcBef>
              <a:defRPr sz="2368"/>
            </a:pPr>
            <a:endParaRPr/>
          </a:p>
          <a:p>
            <a:pPr defTabSz="811985">
              <a:spcBef>
                <a:spcPts val="500"/>
              </a:spcBef>
              <a:defRPr sz="2368"/>
            </a:pPr>
            <a:r>
              <a:t>AWS Free Tier nudi 50GB data transfer out, 2,000,000 HTTP and HTTPS Requests sa Amazon CloudFront.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Amazon CloudFront"/>
          <p:cNvSpPr txBox="1">
            <a:spLocks noGrp="1"/>
          </p:cNvSpPr>
          <p:nvPr>
            <p:ph type="title"/>
          </p:nvPr>
        </p:nvSpPr>
        <p:spPr>
          <a:prstGeom prst="rect">
            <a:avLst/>
          </a:prstGeom>
        </p:spPr>
        <p:txBody>
          <a:bodyPr/>
          <a:lstStyle/>
          <a:p>
            <a:r>
              <a:t>Amazon CloudFront</a:t>
            </a:r>
          </a:p>
        </p:txBody>
      </p:sp>
      <p:sp>
        <p:nvSpPr>
          <p:cNvPr id="472" name="Keširanje statičnog sadržaja…"/>
          <p:cNvSpPr txBox="1">
            <a:spLocks noGrp="1"/>
          </p:cNvSpPr>
          <p:nvPr>
            <p:ph type="body" idx="1"/>
          </p:nvPr>
        </p:nvSpPr>
        <p:spPr>
          <a:xfrm>
            <a:off x="323088" y="1427015"/>
            <a:ext cx="13984227" cy="5375570"/>
          </a:xfrm>
          <a:prstGeom prst="rect">
            <a:avLst/>
          </a:prstGeom>
        </p:spPr>
        <p:txBody>
          <a:bodyPr/>
          <a:lstStyle/>
          <a:p>
            <a:pPr defTabSz="691285">
              <a:spcBef>
                <a:spcPts val="400"/>
              </a:spcBef>
              <a:defRPr sz="2016"/>
            </a:pPr>
            <a:r>
              <a:t>Keširanje statičnog sadržaja</a:t>
            </a:r>
            <a:br/>
            <a:endParaRPr/>
          </a:p>
          <a:p>
            <a:pPr lvl="1" indent="254134" defTabSz="691285">
              <a:spcBef>
                <a:spcPts val="400"/>
              </a:spcBef>
              <a:defRPr sz="2016"/>
            </a:pPr>
            <a:r>
              <a:t>Amazon CloudFront može da ubrza isporuku Vašeg statičnog sadržaja (slike, style sheets(CSS), JavaScript) korisnicima širom sveta. </a:t>
            </a:r>
            <a:br/>
            <a:endParaRPr/>
          </a:p>
          <a:p>
            <a:pPr defTabSz="691285">
              <a:spcBef>
                <a:spcPts val="400"/>
              </a:spcBef>
              <a:defRPr sz="2016"/>
            </a:pPr>
            <a:r>
              <a:t>Sigurnost</a:t>
            </a:r>
            <a:br/>
            <a:endParaRPr/>
          </a:p>
          <a:p>
            <a:pPr lvl="1" indent="254134" defTabSz="691285">
              <a:spcBef>
                <a:spcPts val="400"/>
              </a:spcBef>
              <a:defRPr sz="2016"/>
            </a:pPr>
            <a:r>
              <a:t>CloudFront besprekorno funkcioniše sa servisima kao što su AWS Shield for DDoS mitigation kao i sa AWS WAF za Layer 7 protekciju. CloudFront podržava TLS konekcije kao i autentifikovanje posetilaca sa potpisanim linkovima (signed URLs). CloudFront je takođe povezan i sa Amazon Certificate Manager (ACM) za automatizovano obnavljanje SSL sertifikata.</a:t>
            </a:r>
            <a:br/>
            <a:endParaRPr/>
          </a:p>
          <a:p>
            <a:pPr defTabSz="691285">
              <a:spcBef>
                <a:spcPts val="400"/>
              </a:spcBef>
              <a:defRPr sz="2016"/>
            </a:pPr>
            <a:r>
              <a:t>Geo Restrictions</a:t>
            </a:r>
            <a:br/>
            <a:endParaRPr/>
          </a:p>
          <a:p>
            <a:pPr lvl="1" indent="254134" defTabSz="691285">
              <a:spcBef>
                <a:spcPts val="400"/>
              </a:spcBef>
              <a:defRPr sz="2016"/>
            </a:pPr>
            <a:r>
              <a:t>Ukoliko imate potrebu da onemogućite pristup svojim podacima korisnicima koji se nalaze u određenim zemljama, na raspolaganju Vam je whitelist (zemlje kojima je pristup dozvoljen) ili blacklist (zemlje kojima pristup nije dozvoljen).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472">
                                            <p:bg/>
                                          </p:spTgt>
                                        </p:tgtEl>
                                        <p:attrNameLst>
                                          <p:attrName>style.visibility</p:attrName>
                                        </p:attrNameLst>
                                      </p:cBhvr>
                                      <p:to>
                                        <p:strVal val="visible"/>
                                      </p:to>
                                    </p:set>
                                    <p:anim calcmode="lin" valueType="num">
                                      <p:cBhvr>
                                        <p:cTn id="7" dur="1000" fill="hold"/>
                                        <p:tgtEl>
                                          <p:spTgt spid="472">
                                            <p:bg/>
                                          </p:spTgt>
                                        </p:tgtEl>
                                        <p:attrNameLst>
                                          <p:attrName>ppt_x</p:attrName>
                                        </p:attrNameLst>
                                      </p:cBhvr>
                                      <p:tavLst>
                                        <p:tav tm="0">
                                          <p:val>
                                            <p:strVal val="0-#ppt_w/2"/>
                                          </p:val>
                                        </p:tav>
                                        <p:tav tm="100000">
                                          <p:val>
                                            <p:strVal val="#ppt_x"/>
                                          </p:val>
                                        </p:tav>
                                      </p:tavLst>
                                    </p:anim>
                                    <p:anim calcmode="lin" valueType="num">
                                      <p:cBhvr>
                                        <p:cTn id="8" dur="1000" fill="hold"/>
                                        <p:tgtEl>
                                          <p:spTgt spid="472">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472">
                                            <p:txEl>
                                              <p:pRg st="0" end="0"/>
                                            </p:txEl>
                                          </p:spTgt>
                                        </p:tgtEl>
                                        <p:attrNameLst>
                                          <p:attrName>style.visibility</p:attrName>
                                        </p:attrNameLst>
                                      </p:cBhvr>
                                      <p:to>
                                        <p:strVal val="visible"/>
                                      </p:to>
                                    </p:set>
                                    <p:anim calcmode="lin" valueType="num">
                                      <p:cBhvr>
                                        <p:cTn id="11" dur="1000" fill="hold"/>
                                        <p:tgtEl>
                                          <p:spTgt spid="472">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4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472">
                                            <p:txEl>
                                              <p:pRg st="1" end="1"/>
                                            </p:txEl>
                                          </p:spTgt>
                                        </p:tgtEl>
                                        <p:attrNameLst>
                                          <p:attrName>style.visibility</p:attrName>
                                        </p:attrNameLst>
                                      </p:cBhvr>
                                      <p:to>
                                        <p:strVal val="visible"/>
                                      </p:to>
                                    </p:set>
                                    <p:anim calcmode="lin" valueType="num">
                                      <p:cBhvr>
                                        <p:cTn id="17" dur="1000" fill="hold"/>
                                        <p:tgtEl>
                                          <p:spTgt spid="472">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47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p:tmAbs val="0"/>
                                  </p:iterate>
                                  <p:childTnLst>
                                    <p:set>
                                      <p:cBhvr>
                                        <p:cTn id="22" fill="hold"/>
                                        <p:tgtEl>
                                          <p:spTgt spid="472">
                                            <p:txEl>
                                              <p:pRg st="2" end="2"/>
                                            </p:txEl>
                                          </p:spTgt>
                                        </p:tgtEl>
                                        <p:attrNameLst>
                                          <p:attrName>style.visibility</p:attrName>
                                        </p:attrNameLst>
                                      </p:cBhvr>
                                      <p:to>
                                        <p:strVal val="visible"/>
                                      </p:to>
                                    </p:set>
                                    <p:anim calcmode="lin" valueType="num">
                                      <p:cBhvr>
                                        <p:cTn id="23" dur="1000" fill="hold"/>
                                        <p:tgtEl>
                                          <p:spTgt spid="472">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47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1" nodeType="clickEffect">
                                  <p:stCondLst>
                                    <p:cond delay="0"/>
                                  </p:stCondLst>
                                  <p:iterate>
                                    <p:tmAbs val="0"/>
                                  </p:iterate>
                                  <p:childTnLst>
                                    <p:set>
                                      <p:cBhvr>
                                        <p:cTn id="28" fill="hold"/>
                                        <p:tgtEl>
                                          <p:spTgt spid="472">
                                            <p:txEl>
                                              <p:pRg st="3" end="3"/>
                                            </p:txEl>
                                          </p:spTgt>
                                        </p:tgtEl>
                                        <p:attrNameLst>
                                          <p:attrName>style.visibility</p:attrName>
                                        </p:attrNameLst>
                                      </p:cBhvr>
                                      <p:to>
                                        <p:strVal val="visible"/>
                                      </p:to>
                                    </p:set>
                                    <p:anim calcmode="lin" valueType="num">
                                      <p:cBhvr>
                                        <p:cTn id="29" dur="1000" fill="hold"/>
                                        <p:tgtEl>
                                          <p:spTgt spid="472">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47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1" nodeType="clickEffect">
                                  <p:stCondLst>
                                    <p:cond delay="0"/>
                                  </p:stCondLst>
                                  <p:iterate>
                                    <p:tmAbs val="0"/>
                                  </p:iterate>
                                  <p:childTnLst>
                                    <p:set>
                                      <p:cBhvr>
                                        <p:cTn id="34" fill="hold"/>
                                        <p:tgtEl>
                                          <p:spTgt spid="472">
                                            <p:txEl>
                                              <p:pRg st="4" end="4"/>
                                            </p:txEl>
                                          </p:spTgt>
                                        </p:tgtEl>
                                        <p:attrNameLst>
                                          <p:attrName>style.visibility</p:attrName>
                                        </p:attrNameLst>
                                      </p:cBhvr>
                                      <p:to>
                                        <p:strVal val="visible"/>
                                      </p:to>
                                    </p:set>
                                    <p:anim calcmode="lin" valueType="num">
                                      <p:cBhvr>
                                        <p:cTn id="35" dur="1000" fill="hold"/>
                                        <p:tgtEl>
                                          <p:spTgt spid="472">
                                            <p:txEl>
                                              <p:pRg st="4" end="4"/>
                                            </p:txEl>
                                          </p:spTgt>
                                        </p:tgtEl>
                                        <p:attrNameLst>
                                          <p:attrName>ppt_x</p:attrName>
                                        </p:attrNameLst>
                                      </p:cBhvr>
                                      <p:tavLst>
                                        <p:tav tm="0">
                                          <p:val>
                                            <p:strVal val="0-#ppt_w/2"/>
                                          </p:val>
                                        </p:tav>
                                        <p:tav tm="100000">
                                          <p:val>
                                            <p:strVal val="#ppt_x"/>
                                          </p:val>
                                        </p:tav>
                                      </p:tavLst>
                                    </p:anim>
                                    <p:anim calcmode="lin" valueType="num">
                                      <p:cBhvr>
                                        <p:cTn id="36" dur="1000" fill="hold"/>
                                        <p:tgtEl>
                                          <p:spTgt spid="47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1" nodeType="clickEffect">
                                  <p:stCondLst>
                                    <p:cond delay="0"/>
                                  </p:stCondLst>
                                  <p:iterate>
                                    <p:tmAbs val="0"/>
                                  </p:iterate>
                                  <p:childTnLst>
                                    <p:set>
                                      <p:cBhvr>
                                        <p:cTn id="40" fill="hold"/>
                                        <p:tgtEl>
                                          <p:spTgt spid="472">
                                            <p:txEl>
                                              <p:pRg st="5" end="5"/>
                                            </p:txEl>
                                          </p:spTgt>
                                        </p:tgtEl>
                                        <p:attrNameLst>
                                          <p:attrName>style.visibility</p:attrName>
                                        </p:attrNameLst>
                                      </p:cBhvr>
                                      <p:to>
                                        <p:strVal val="visible"/>
                                      </p:to>
                                    </p:set>
                                    <p:anim calcmode="lin" valueType="num">
                                      <p:cBhvr>
                                        <p:cTn id="41" dur="1000" fill="hold"/>
                                        <p:tgtEl>
                                          <p:spTgt spid="472">
                                            <p:txEl>
                                              <p:pRg st="5" end="5"/>
                                            </p:txEl>
                                          </p:spTgt>
                                        </p:tgtEl>
                                        <p:attrNameLst>
                                          <p:attrName>ppt_x</p:attrName>
                                        </p:attrNameLst>
                                      </p:cBhvr>
                                      <p:tavLst>
                                        <p:tav tm="0">
                                          <p:val>
                                            <p:strVal val="0-#ppt_w/2"/>
                                          </p:val>
                                        </p:tav>
                                        <p:tav tm="100000">
                                          <p:val>
                                            <p:strVal val="#ppt_x"/>
                                          </p:val>
                                        </p:tav>
                                      </p:tavLst>
                                    </p:anim>
                                    <p:anim calcmode="lin" valueType="num">
                                      <p:cBhvr>
                                        <p:cTn id="42" dur="1000" fill="hold"/>
                                        <p:tgtEl>
                                          <p:spTgt spid="47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1"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Kako CloudFront funkcioniše - Regional Edge Cache"/>
          <p:cNvSpPr txBox="1">
            <a:spLocks noGrp="1"/>
          </p:cNvSpPr>
          <p:nvPr>
            <p:ph type="title"/>
          </p:nvPr>
        </p:nvSpPr>
        <p:spPr>
          <a:prstGeom prst="rect">
            <a:avLst/>
          </a:prstGeom>
        </p:spPr>
        <p:txBody>
          <a:bodyPr/>
          <a:lstStyle/>
          <a:p>
            <a:r>
              <a:t>Kako CloudFront funkcioniše - Regional Edge Cache</a:t>
            </a:r>
          </a:p>
        </p:txBody>
      </p:sp>
      <p:sp>
        <p:nvSpPr>
          <p:cNvPr id="475" name="Regional edge caches su CloudFront lokacije koje su postavljene globalno. Oni se nalaze između origin server ( ili s3) i Global Edge Lokacije koja isporučuje sadržaj direktno korisniku.…"/>
          <p:cNvSpPr txBox="1">
            <a:spLocks noGrp="1"/>
          </p:cNvSpPr>
          <p:nvPr>
            <p:ph type="body" sz="half" idx="1"/>
          </p:nvPr>
        </p:nvSpPr>
        <p:spPr>
          <a:xfrm>
            <a:off x="337129" y="879428"/>
            <a:ext cx="8298899" cy="4392722"/>
          </a:xfrm>
          <a:prstGeom prst="rect">
            <a:avLst/>
          </a:prstGeom>
        </p:spPr>
        <p:txBody>
          <a:bodyPr/>
          <a:lstStyle/>
          <a:p>
            <a:pPr defTabSz="592530">
              <a:spcBef>
                <a:spcPts val="400"/>
              </a:spcBef>
              <a:defRPr sz="1728"/>
            </a:pPr>
            <a:endParaRPr/>
          </a:p>
          <a:p>
            <a:pPr defTabSz="592530">
              <a:spcBef>
                <a:spcPts val="400"/>
              </a:spcBef>
              <a:defRPr sz="1728"/>
            </a:pPr>
            <a:endParaRPr/>
          </a:p>
          <a:p>
            <a:pPr defTabSz="592530">
              <a:spcBef>
                <a:spcPts val="400"/>
              </a:spcBef>
              <a:defRPr sz="1728"/>
            </a:pPr>
            <a:endParaRPr/>
          </a:p>
          <a:p>
            <a:pPr defTabSz="592530">
              <a:spcBef>
                <a:spcPts val="400"/>
              </a:spcBef>
              <a:defRPr sz="1728"/>
            </a:pPr>
            <a:r>
              <a:t>Regional edge caches su CloudFront lokacije koje su postavljene globalno. Oni se nalaze između origin server ( ili s3) i Global Edge Lokacije koja isporučuje sadržaj direktno korisniku.</a:t>
            </a:r>
          </a:p>
          <a:p>
            <a:pPr defTabSz="592530">
              <a:spcBef>
                <a:spcPts val="400"/>
              </a:spcBef>
              <a:defRPr sz="1728"/>
            </a:pPr>
            <a:endParaRPr/>
          </a:p>
          <a:p>
            <a:pPr defTabSz="592530">
              <a:spcBef>
                <a:spcPts val="400"/>
              </a:spcBef>
              <a:defRPr sz="1728"/>
            </a:pPr>
            <a:r>
              <a:t>Kada objekat postane manje popularan, lokalne edge lokacije mogu taj objekat da obrišu kako bi napravile mesta za neke druge popularnije objekte.</a:t>
            </a:r>
          </a:p>
          <a:p>
            <a:pPr defTabSz="592530">
              <a:spcBef>
                <a:spcPts val="400"/>
              </a:spcBef>
              <a:defRPr sz="1728"/>
            </a:pPr>
            <a:endParaRPr/>
          </a:p>
          <a:p>
            <a:pPr defTabSz="592530">
              <a:spcBef>
                <a:spcPts val="400"/>
              </a:spcBef>
              <a:defRPr sz="1728"/>
            </a:pPr>
            <a:r>
              <a:t>Regionalni Edge Location ima veći keš pa objekat ostaje duže u njemu. Na ovaj način sadržaj ostaje bliže korisniku i smanjuje se potreba da CloudFront sadržaj preuzima sa web servera.</a:t>
            </a:r>
          </a:p>
          <a:p>
            <a:pPr defTabSz="592530">
              <a:spcBef>
                <a:spcPts val="400"/>
              </a:spcBef>
              <a:defRPr sz="1728"/>
            </a:pPr>
            <a:endParaRPr/>
          </a:p>
        </p:txBody>
      </p:sp>
      <p:sp>
        <p:nvSpPr>
          <p:cNvPr id="476" name="180 Points of Presence…"/>
          <p:cNvSpPr txBox="1"/>
          <p:nvPr/>
        </p:nvSpPr>
        <p:spPr>
          <a:xfrm>
            <a:off x="8832378" y="1685445"/>
            <a:ext cx="5776619" cy="14316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6304" tIns="146304" rIns="146304" bIns="146304">
            <a:normAutofit/>
          </a:bodyPr>
          <a:lstStyle/>
          <a:p>
            <a:pPr marL="636835" lvl="1" indent="-338327" defTabSz="811985">
              <a:lnSpc>
                <a:spcPct val="90000"/>
              </a:lnSpc>
              <a:spcBef>
                <a:spcPts val="500"/>
              </a:spcBef>
              <a:buSzPct val="90000"/>
              <a:buFont typeface="Arial"/>
              <a:buChar char="•"/>
              <a:defRPr sz="2368">
                <a:solidFill>
                  <a:srgbClr val="FFFFFF"/>
                </a:solidFill>
              </a:defRPr>
            </a:pPr>
            <a:r>
              <a:t>180 Points of Presence</a:t>
            </a:r>
          </a:p>
          <a:p>
            <a:pPr marL="636835" lvl="1" indent="-338327" defTabSz="811985">
              <a:lnSpc>
                <a:spcPct val="90000"/>
              </a:lnSpc>
              <a:spcBef>
                <a:spcPts val="500"/>
              </a:spcBef>
              <a:buSzPct val="90000"/>
              <a:buFont typeface="Arial"/>
              <a:buChar char="•"/>
              <a:defRPr sz="2368">
                <a:solidFill>
                  <a:srgbClr val="FFFFFF"/>
                </a:solidFill>
              </a:defRPr>
            </a:pPr>
            <a:r>
              <a:t>169 Edge Lokacija</a:t>
            </a:r>
          </a:p>
          <a:p>
            <a:pPr marL="636835" lvl="1" indent="-338327" defTabSz="811985">
              <a:lnSpc>
                <a:spcPct val="90000"/>
              </a:lnSpc>
              <a:spcBef>
                <a:spcPts val="500"/>
              </a:spcBef>
              <a:buSzPct val="90000"/>
              <a:buFont typeface="Arial"/>
              <a:buChar char="•"/>
              <a:defRPr sz="2368">
                <a:solidFill>
                  <a:srgbClr val="FFFFFF"/>
                </a:solidFill>
              </a:defRPr>
            </a:pPr>
            <a:r>
              <a:t>11 Regional Edge Caches</a:t>
            </a:r>
          </a:p>
        </p:txBody>
      </p:sp>
      <p:pic>
        <p:nvPicPr>
          <p:cNvPr id="477" name="cloudcraft (2).png" descr="cloudcraft (2).png"/>
          <p:cNvPicPr>
            <a:picLocks noChangeAspect="1"/>
          </p:cNvPicPr>
          <p:nvPr/>
        </p:nvPicPr>
        <p:blipFill>
          <a:blip r:embed="rId2">
            <a:extLst/>
          </a:blip>
          <a:stretch>
            <a:fillRect/>
          </a:stretch>
        </p:blipFill>
        <p:spPr>
          <a:xfrm>
            <a:off x="1081133" y="1670842"/>
            <a:ext cx="14630401" cy="82296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476">
                                            <p:bg/>
                                          </p:spTgt>
                                        </p:tgtEl>
                                        <p:attrNameLst>
                                          <p:attrName>style.visibility</p:attrName>
                                        </p:attrNameLst>
                                      </p:cBhvr>
                                      <p:to>
                                        <p:strVal val="visible"/>
                                      </p:to>
                                    </p:set>
                                    <p:anim calcmode="lin" valueType="num">
                                      <p:cBhvr>
                                        <p:cTn id="7" dur="2000" fill="hold"/>
                                        <p:tgtEl>
                                          <p:spTgt spid="476">
                                            <p:bg/>
                                          </p:spTgt>
                                        </p:tgtEl>
                                        <p:attrNameLst>
                                          <p:attrName>ppt_x</p:attrName>
                                        </p:attrNameLst>
                                      </p:cBhvr>
                                      <p:tavLst>
                                        <p:tav tm="0">
                                          <p:val>
                                            <p:strVal val="0-#ppt_w/2"/>
                                          </p:val>
                                        </p:tav>
                                        <p:tav tm="100000">
                                          <p:val>
                                            <p:strVal val="#ppt_x"/>
                                          </p:val>
                                        </p:tav>
                                      </p:tavLst>
                                    </p:anim>
                                    <p:anim calcmode="lin" valueType="num">
                                      <p:cBhvr>
                                        <p:cTn id="8" dur="2000" fill="hold"/>
                                        <p:tgtEl>
                                          <p:spTgt spid="476">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476">
                                            <p:txEl>
                                              <p:pRg st="0" end="0"/>
                                            </p:txEl>
                                          </p:spTgt>
                                        </p:tgtEl>
                                        <p:attrNameLst>
                                          <p:attrName>style.visibility</p:attrName>
                                        </p:attrNameLst>
                                      </p:cBhvr>
                                      <p:to>
                                        <p:strVal val="visible"/>
                                      </p:to>
                                    </p:set>
                                    <p:anim calcmode="lin" valueType="num">
                                      <p:cBhvr>
                                        <p:cTn id="11" dur="2000" fill="hold"/>
                                        <p:tgtEl>
                                          <p:spTgt spid="476">
                                            <p:txEl>
                                              <p:pRg st="0" end="0"/>
                                            </p:txEl>
                                          </p:spTgt>
                                        </p:tgtEl>
                                        <p:attrNameLst>
                                          <p:attrName>ppt_x</p:attrName>
                                        </p:attrNameLst>
                                      </p:cBhvr>
                                      <p:tavLst>
                                        <p:tav tm="0">
                                          <p:val>
                                            <p:strVal val="0-#ppt_w/2"/>
                                          </p:val>
                                        </p:tav>
                                        <p:tav tm="100000">
                                          <p:val>
                                            <p:strVal val="#ppt_x"/>
                                          </p:val>
                                        </p:tav>
                                      </p:tavLst>
                                    </p:anim>
                                    <p:anim calcmode="lin" valueType="num">
                                      <p:cBhvr>
                                        <p:cTn id="12" dur="2000" fill="hold"/>
                                        <p:tgtEl>
                                          <p:spTgt spid="4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476">
                                            <p:txEl>
                                              <p:pRg st="1" end="1"/>
                                            </p:txEl>
                                          </p:spTgt>
                                        </p:tgtEl>
                                        <p:attrNameLst>
                                          <p:attrName>style.visibility</p:attrName>
                                        </p:attrNameLst>
                                      </p:cBhvr>
                                      <p:to>
                                        <p:strVal val="visible"/>
                                      </p:to>
                                    </p:set>
                                    <p:anim calcmode="lin" valueType="num">
                                      <p:cBhvr>
                                        <p:cTn id="17" dur="2000" fill="hold"/>
                                        <p:tgtEl>
                                          <p:spTgt spid="476">
                                            <p:txEl>
                                              <p:pRg st="1" end="1"/>
                                            </p:txEl>
                                          </p:spTgt>
                                        </p:tgtEl>
                                        <p:attrNameLst>
                                          <p:attrName>ppt_x</p:attrName>
                                        </p:attrNameLst>
                                      </p:cBhvr>
                                      <p:tavLst>
                                        <p:tav tm="0">
                                          <p:val>
                                            <p:strVal val="0-#ppt_w/2"/>
                                          </p:val>
                                        </p:tav>
                                        <p:tav tm="100000">
                                          <p:val>
                                            <p:strVal val="#ppt_x"/>
                                          </p:val>
                                        </p:tav>
                                      </p:tavLst>
                                    </p:anim>
                                    <p:anim calcmode="lin" valueType="num">
                                      <p:cBhvr>
                                        <p:cTn id="18" dur="2000" fill="hold"/>
                                        <p:tgtEl>
                                          <p:spTgt spid="4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p:tmAbs val="0"/>
                                  </p:iterate>
                                  <p:childTnLst>
                                    <p:set>
                                      <p:cBhvr>
                                        <p:cTn id="22" fill="hold"/>
                                        <p:tgtEl>
                                          <p:spTgt spid="476">
                                            <p:txEl>
                                              <p:pRg st="2" end="2"/>
                                            </p:txEl>
                                          </p:spTgt>
                                        </p:tgtEl>
                                        <p:attrNameLst>
                                          <p:attrName>style.visibility</p:attrName>
                                        </p:attrNameLst>
                                      </p:cBhvr>
                                      <p:to>
                                        <p:strVal val="visible"/>
                                      </p:to>
                                    </p:set>
                                    <p:anim calcmode="lin" valueType="num">
                                      <p:cBhvr>
                                        <p:cTn id="23" dur="2000" fill="hold"/>
                                        <p:tgtEl>
                                          <p:spTgt spid="476">
                                            <p:txEl>
                                              <p:pRg st="2" end="2"/>
                                            </p:txEl>
                                          </p:spTgt>
                                        </p:tgtEl>
                                        <p:attrNameLst>
                                          <p:attrName>ppt_x</p:attrName>
                                        </p:attrNameLst>
                                      </p:cBhvr>
                                      <p:tavLst>
                                        <p:tav tm="0">
                                          <p:val>
                                            <p:strVal val="0-#ppt_w/2"/>
                                          </p:val>
                                        </p:tav>
                                        <p:tav tm="100000">
                                          <p:val>
                                            <p:strVal val="#ppt_x"/>
                                          </p:val>
                                        </p:tav>
                                      </p:tavLst>
                                    </p:anim>
                                    <p:anim calcmode="lin" valueType="num">
                                      <p:cBhvr>
                                        <p:cTn id="24" dur="2000" fill="hold"/>
                                        <p:tgtEl>
                                          <p:spTgt spid="47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 grpId="1"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Dynamic Whole Site Delivery with Amazon CloudFront"/>
          <p:cNvSpPr txBox="1">
            <a:spLocks noGrp="1"/>
          </p:cNvSpPr>
          <p:nvPr>
            <p:ph type="title"/>
          </p:nvPr>
        </p:nvSpPr>
        <p:spPr>
          <a:prstGeom prst="rect">
            <a:avLst/>
          </a:prstGeom>
        </p:spPr>
        <p:txBody>
          <a:bodyPr/>
          <a:lstStyle>
            <a:lvl1pPr>
              <a:defRPr sz="4000" spc="-100"/>
            </a:lvl1pPr>
          </a:lstStyle>
          <a:p>
            <a:r>
              <a:t>Dynamic Whole Site Delivery with Amazon CloudFront</a:t>
            </a:r>
          </a:p>
        </p:txBody>
      </p:sp>
      <p:sp>
        <p:nvSpPr>
          <p:cNvPr id="480" name="Statički sadržaj je smešten na S3…"/>
          <p:cNvSpPr txBox="1">
            <a:spLocks noGrp="1"/>
          </p:cNvSpPr>
          <p:nvPr>
            <p:ph type="body" sz="half" idx="1"/>
          </p:nvPr>
        </p:nvSpPr>
        <p:spPr>
          <a:xfrm>
            <a:off x="340022" y="1525636"/>
            <a:ext cx="4907968" cy="5415395"/>
          </a:xfrm>
          <a:prstGeom prst="rect">
            <a:avLst/>
          </a:prstGeom>
        </p:spPr>
        <p:txBody>
          <a:bodyPr/>
          <a:lstStyle/>
          <a:p>
            <a:pPr defTabSz="844904">
              <a:spcBef>
                <a:spcPts val="500"/>
              </a:spcBef>
              <a:defRPr sz="2464"/>
            </a:pPr>
            <a:r>
              <a:t>Statički sadržaj je smešten na S3</a:t>
            </a:r>
          </a:p>
          <a:p>
            <a:pPr defTabSz="844904">
              <a:spcBef>
                <a:spcPts val="500"/>
              </a:spcBef>
              <a:defRPr sz="2464"/>
            </a:pPr>
            <a:r>
              <a:t>Wordpress se opsluđuje sa EC2 instance, Lightsail ili nekog drugog hosting servera.</a:t>
            </a:r>
          </a:p>
          <a:p>
            <a:pPr defTabSz="844904">
              <a:spcBef>
                <a:spcPts val="500"/>
              </a:spcBef>
              <a:defRPr sz="2464"/>
            </a:pPr>
            <a:endParaRPr/>
          </a:p>
          <a:p>
            <a:pPr defTabSz="844904">
              <a:spcBef>
                <a:spcPts val="500"/>
              </a:spcBef>
              <a:defRPr sz="2464"/>
            </a:pPr>
            <a:r>
              <a:t>Postoji nekoliko plugin-a koji pojednostavljuju prenos statičkog sadržaja na S3. Jedan primer je W3 Total Cache.</a:t>
            </a:r>
          </a:p>
          <a:p>
            <a:pPr defTabSz="844904">
              <a:spcBef>
                <a:spcPts val="500"/>
              </a:spcBef>
              <a:defRPr sz="2464"/>
            </a:pPr>
            <a:endParaRPr/>
          </a:p>
          <a:p>
            <a:pPr defTabSz="844904">
              <a:spcBef>
                <a:spcPts val="500"/>
              </a:spcBef>
              <a:defRPr sz="2464"/>
            </a:pPr>
            <a:r>
              <a:t>Vaš website će postati brži bilo da koristite S3 za smeštanje statičkog sadržaja ili ne.</a:t>
            </a:r>
          </a:p>
        </p:txBody>
      </p:sp>
      <p:pic>
        <p:nvPicPr>
          <p:cNvPr id="481" name="Cloudfront-schema.png" descr="Cloudfront-schema.png"/>
          <p:cNvPicPr>
            <a:picLocks noChangeAspect="1"/>
          </p:cNvPicPr>
          <p:nvPr/>
        </p:nvPicPr>
        <p:blipFill>
          <a:blip r:embed="rId2">
            <a:extLst/>
          </a:blip>
          <a:stretch>
            <a:fillRect/>
          </a:stretch>
        </p:blipFill>
        <p:spPr>
          <a:xfrm>
            <a:off x="5479264" y="1679155"/>
            <a:ext cx="8660070" cy="4871290"/>
          </a:xfrm>
          <a:prstGeom prst="rect">
            <a:avLst/>
          </a:prstGeom>
          <a:ln w="12700">
            <a:miter lim="400000"/>
          </a:ln>
        </p:spPr>
      </p:pic>
      <p:sp>
        <p:nvSpPr>
          <p:cNvPr id="482" name="Uobičajenu Wordpress arhitektura"/>
          <p:cNvSpPr txBox="1"/>
          <p:nvPr/>
        </p:nvSpPr>
        <p:spPr>
          <a:xfrm>
            <a:off x="7002671" y="6741677"/>
            <a:ext cx="4907967" cy="660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6304" tIns="146304" rIns="146304" bIns="146304">
            <a:spAutoFit/>
          </a:bodyPr>
          <a:lstStyle>
            <a:lvl1pPr defTabSz="1097277">
              <a:lnSpc>
                <a:spcPct val="90000"/>
              </a:lnSpc>
              <a:spcBef>
                <a:spcPts val="700"/>
              </a:spcBef>
              <a:defRPr sz="2400">
                <a:solidFill>
                  <a:srgbClr val="FFFFFF"/>
                </a:solidFill>
              </a:defRPr>
            </a:lvl1pPr>
          </a:lstStyle>
          <a:p>
            <a:r>
              <a:t>Uobičajenu Wordpress arhitektura</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Statični Website"/>
          <p:cNvSpPr txBox="1">
            <a:spLocks noGrp="1"/>
          </p:cNvSpPr>
          <p:nvPr>
            <p:ph type="title"/>
          </p:nvPr>
        </p:nvSpPr>
        <p:spPr>
          <a:xfrm>
            <a:off x="321695" y="2366090"/>
            <a:ext cx="13987010" cy="1079599"/>
          </a:xfrm>
          <a:prstGeom prst="rect">
            <a:avLst/>
          </a:prstGeom>
        </p:spPr>
        <p:txBody>
          <a:bodyPr/>
          <a:lstStyle>
            <a:lvl1pPr defTabSz="1064359">
              <a:defRPr sz="5238" spc="-130"/>
            </a:lvl1pPr>
          </a:lstStyle>
          <a:p>
            <a:r>
              <a:t>Statični Website</a:t>
            </a:r>
          </a:p>
        </p:txBody>
      </p:sp>
      <p:sp>
        <p:nvSpPr>
          <p:cNvPr id="485" name="Text"/>
          <p:cNvSpPr txBox="1"/>
          <p:nvPr/>
        </p:nvSpPr>
        <p:spPr>
          <a:xfrm>
            <a:off x="464652" y="1630144"/>
            <a:ext cx="356109" cy="533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6304" tIns="146304" rIns="146304" bIns="146304">
            <a:spAutoFit/>
          </a:bodyPr>
          <a:lstStyle>
            <a:lvl1pPr defTabSz="457200">
              <a:lnSpc>
                <a:spcPts val="3300"/>
              </a:lnSpc>
              <a:defRPr sz="1600" u="sng">
                <a:solidFill>
                  <a:srgbClr val="FFFFFF"/>
                </a:solidFill>
                <a:uFill>
                  <a:solidFill>
                    <a:srgbClr val="2D93AA"/>
                  </a:solidFill>
                </a:uFill>
                <a:latin typeface="Times"/>
                <a:ea typeface="Times"/>
                <a:cs typeface="Times"/>
                <a:sym typeface="Times"/>
                <a:hlinkClick r:id="rId2"/>
              </a:defRPr>
            </a:lvl1pPr>
          </a:lstStyle>
          <a:p>
            <a:pPr>
              <a:defRPr>
                <a:uFillTx/>
              </a:defRPr>
            </a:pPr>
            <a:r>
              <a:rPr>
                <a:uFill>
                  <a:solidFill>
                    <a:srgbClr val="2D93AA"/>
                  </a:solidFill>
                </a:uFill>
                <a:hlinkClick r:id="rId2"/>
              </a:rPr>
              <a:t> </a:t>
            </a:r>
          </a:p>
        </p:txBody>
      </p:sp>
      <p:sp>
        <p:nvSpPr>
          <p:cNvPr id="486" name="Text"/>
          <p:cNvSpPr txBox="1"/>
          <p:nvPr/>
        </p:nvSpPr>
        <p:spPr>
          <a:xfrm>
            <a:off x="513195" y="2239724"/>
            <a:ext cx="356109" cy="533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6304" tIns="146304" rIns="146304" bIns="146304">
            <a:spAutoFit/>
          </a:bodyPr>
          <a:lstStyle>
            <a:lvl1pPr defTabSz="457200">
              <a:lnSpc>
                <a:spcPts val="3300"/>
              </a:lnSpc>
              <a:defRPr sz="1600" u="sng">
                <a:solidFill>
                  <a:srgbClr val="FFFFFF"/>
                </a:solidFill>
                <a:uFill>
                  <a:solidFill>
                    <a:srgbClr val="2D93AA"/>
                  </a:solidFill>
                </a:uFill>
                <a:latin typeface="Times"/>
                <a:ea typeface="Times"/>
                <a:cs typeface="Times"/>
                <a:sym typeface="Times"/>
                <a:hlinkClick r:id="rId3"/>
              </a:defRPr>
            </a:lvl1pPr>
          </a:lstStyle>
          <a:p>
            <a:pPr>
              <a:defRPr>
                <a:uFillTx/>
              </a:defRPr>
            </a:pPr>
            <a:r>
              <a:rPr>
                <a:uFill>
                  <a:solidFill>
                    <a:srgbClr val="2D93AA"/>
                  </a:solidFill>
                </a:uFill>
                <a:hlinkClick r:id="rId3"/>
              </a:rPr>
              <a:t> </a:t>
            </a:r>
          </a:p>
        </p:txBody>
      </p:sp>
      <p:sp>
        <p:nvSpPr>
          <p:cNvPr id="487" name="Text"/>
          <p:cNvSpPr txBox="1"/>
          <p:nvPr/>
        </p:nvSpPr>
        <p:spPr>
          <a:xfrm>
            <a:off x="496327" y="2849304"/>
            <a:ext cx="356110" cy="533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6304" tIns="146304" rIns="146304" bIns="146304">
            <a:spAutoFit/>
          </a:bodyPr>
          <a:lstStyle>
            <a:lvl1pPr defTabSz="457200">
              <a:lnSpc>
                <a:spcPts val="3300"/>
              </a:lnSpc>
              <a:defRPr sz="1600" u="sng">
                <a:solidFill>
                  <a:srgbClr val="FFFFFF"/>
                </a:solidFill>
                <a:uFill>
                  <a:solidFill>
                    <a:srgbClr val="2D93AA"/>
                  </a:solidFill>
                </a:uFill>
                <a:latin typeface="Times"/>
                <a:ea typeface="Times"/>
                <a:cs typeface="Times"/>
                <a:sym typeface="Times"/>
                <a:hlinkClick r:id="rId4"/>
              </a:defRPr>
            </a:lvl1pPr>
          </a:lstStyle>
          <a:p>
            <a:pPr>
              <a:defRPr>
                <a:uFillTx/>
              </a:defRPr>
            </a:pPr>
            <a:r>
              <a:rPr>
                <a:uFill>
                  <a:solidFill>
                    <a:srgbClr val="2D93AA"/>
                  </a:solidFill>
                </a:uFill>
                <a:hlinkClick r:id="rId4"/>
              </a:rPr>
              <a:t>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Hostovanje statičnog website-a na Amazon S3"/>
          <p:cNvSpPr txBox="1">
            <a:spLocks noGrp="1"/>
          </p:cNvSpPr>
          <p:nvPr>
            <p:ph type="title"/>
          </p:nvPr>
        </p:nvSpPr>
        <p:spPr>
          <a:prstGeom prst="rect">
            <a:avLst/>
          </a:prstGeom>
        </p:spPr>
        <p:txBody>
          <a:bodyPr/>
          <a:lstStyle/>
          <a:p>
            <a:r>
              <a:t>Hostovanje statičnog website-a na Amazon S3</a:t>
            </a:r>
          </a:p>
        </p:txBody>
      </p:sp>
      <p:sp>
        <p:nvSpPr>
          <p:cNvPr id="490" name="Možete hostovati statični website na Amazon Simple Storage Service (Amazon S3).…"/>
          <p:cNvSpPr txBox="1">
            <a:spLocks noGrp="1"/>
          </p:cNvSpPr>
          <p:nvPr>
            <p:ph type="body" sz="half" idx="1"/>
          </p:nvPr>
        </p:nvSpPr>
        <p:spPr>
          <a:xfrm>
            <a:off x="294597" y="2110811"/>
            <a:ext cx="6688781" cy="4431150"/>
          </a:xfrm>
          <a:prstGeom prst="rect">
            <a:avLst/>
          </a:prstGeom>
        </p:spPr>
        <p:txBody>
          <a:bodyPr>
            <a:normAutofit lnSpcReduction="10000"/>
          </a:bodyPr>
          <a:lstStyle/>
          <a:p>
            <a:pPr defTabSz="724203">
              <a:spcBef>
                <a:spcPts val="500"/>
              </a:spcBef>
              <a:defRPr sz="2112"/>
            </a:pPr>
            <a:r>
              <a:t>Možete hostovati statični website na Amazon Simple Storage Service (Amazon S3).</a:t>
            </a:r>
          </a:p>
          <a:p>
            <a:pPr defTabSz="724203">
              <a:spcBef>
                <a:spcPts val="500"/>
              </a:spcBef>
              <a:defRPr sz="2112"/>
            </a:pPr>
            <a:endParaRPr/>
          </a:p>
          <a:p>
            <a:pPr defTabSz="724203">
              <a:spcBef>
                <a:spcPts val="500"/>
              </a:spcBef>
              <a:defRPr sz="2112"/>
            </a:pPr>
            <a:r>
              <a:t>Sve stranice statičnog website-a sadrže statični sadržaj. Takođe, mogu sadržati client-side skript. </a:t>
            </a:r>
          </a:p>
          <a:p>
            <a:pPr defTabSz="724203">
              <a:spcBef>
                <a:spcPts val="500"/>
              </a:spcBef>
              <a:defRPr sz="2112"/>
            </a:pPr>
            <a:endParaRPr/>
          </a:p>
          <a:p>
            <a:pPr defTabSz="724203">
              <a:spcBef>
                <a:spcPts val="500"/>
              </a:spcBef>
              <a:defRPr sz="2112"/>
            </a:pPr>
            <a:r>
              <a:t>Nasuprot njima, dinamični satovi se oslanjaju na serversko procesuiranje koje ukjučuje i skriptove kao što su PHP, JSP, ili ASP.NET. Amazon S3 ne podržava server-side skriptove. </a:t>
            </a:r>
          </a:p>
          <a:p>
            <a:pPr defTabSz="724203">
              <a:spcBef>
                <a:spcPts val="500"/>
              </a:spcBef>
              <a:defRPr sz="2112"/>
            </a:pPr>
            <a:endParaRPr/>
          </a:p>
          <a:p>
            <a:pPr defTabSz="724203">
              <a:spcBef>
                <a:spcPts val="500"/>
              </a:spcBef>
              <a:defRPr sz="2112"/>
            </a:pPr>
            <a:r>
              <a:t>U kombinaciji sa Amazon CloudFront servisom, omogućeno je korišćenje HTTPS protokola.</a:t>
            </a:r>
          </a:p>
        </p:txBody>
      </p:sp>
      <p:pic>
        <p:nvPicPr>
          <p:cNvPr id="491" name="Static-Website.png" descr="Static-Website.png"/>
          <p:cNvPicPr>
            <a:picLocks noChangeAspect="1"/>
          </p:cNvPicPr>
          <p:nvPr/>
        </p:nvPicPr>
        <p:blipFill>
          <a:blip r:embed="rId2">
            <a:extLst/>
          </a:blip>
          <a:stretch>
            <a:fillRect/>
          </a:stretch>
        </p:blipFill>
        <p:spPr>
          <a:xfrm>
            <a:off x="8629156" y="1755047"/>
            <a:ext cx="4636982" cy="514267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sp>
        <p:nvSpPr>
          <p:cNvPr id="494" name="Serverless-Static WordPress Hosting"/>
          <p:cNvSpPr txBox="1">
            <a:spLocks noGrp="1"/>
          </p:cNvSpPr>
          <p:nvPr>
            <p:ph type="title"/>
          </p:nvPr>
        </p:nvSpPr>
        <p:spPr>
          <a:prstGeom prst="rect">
            <a:avLst/>
          </a:prstGeom>
        </p:spPr>
        <p:txBody>
          <a:bodyPr/>
          <a:lstStyle/>
          <a:p>
            <a:r>
              <a:t>Serverless-Static WordPress Hosting</a:t>
            </a:r>
          </a:p>
        </p:txBody>
      </p:sp>
      <p:grpSp>
        <p:nvGrpSpPr>
          <p:cNvPr id="497" name="Group 10"/>
          <p:cNvGrpSpPr/>
          <p:nvPr/>
        </p:nvGrpSpPr>
        <p:grpSpPr>
          <a:xfrm>
            <a:off x="534104" y="7437954"/>
            <a:ext cx="13627938" cy="321253"/>
            <a:chOff x="520874" y="-20926"/>
            <a:chExt cx="13627936" cy="321252"/>
          </a:xfrm>
        </p:grpSpPr>
        <p:sp>
          <p:nvSpPr>
            <p:cNvPr id="495" name="TextBox 11"/>
            <p:cNvSpPr txBox="1"/>
            <p:nvPr/>
          </p:nvSpPr>
          <p:spPr>
            <a:xfrm>
              <a:off x="520874" y="-1"/>
              <a:ext cx="3692929"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t>WordCamp Niš 2019</a:t>
              </a:r>
            </a:p>
          </p:txBody>
        </p:sp>
        <p:sp>
          <p:nvSpPr>
            <p:cNvPr id="496" name="Freeform: Shape 12"/>
            <p:cNvSpPr/>
            <p:nvPr/>
          </p:nvSpPr>
          <p:spPr>
            <a:xfrm>
              <a:off x="13613327" y="-20927"/>
              <a:ext cx="535485" cy="321254"/>
            </a:xfrm>
            <a:custGeom>
              <a:avLst/>
              <a:gdLst/>
              <a:ahLst/>
              <a:cxnLst>
                <a:cxn ang="0">
                  <a:pos x="wd2" y="hd2"/>
                </a:cxn>
                <a:cxn ang="5400000">
                  <a:pos x="wd2" y="hd2"/>
                </a:cxn>
                <a:cxn ang="10800000">
                  <a:pos x="wd2" y="hd2"/>
                </a:cxn>
                <a:cxn ang="16200000">
                  <a:pos x="wd2" y="hd2"/>
                </a:cxn>
              </a:cxnLst>
              <a:rect l="0" t="0" r="r" b="b"/>
              <a:pathLst>
                <a:path w="21293" h="21600" extrusionOk="0">
                  <a:moveTo>
                    <a:pt x="334" y="14285"/>
                  </a:moveTo>
                  <a:cubicBezTo>
                    <a:pt x="3324" y="17231"/>
                    <a:pt x="7040" y="18998"/>
                    <a:pt x="10872" y="18998"/>
                  </a:cubicBezTo>
                  <a:cubicBezTo>
                    <a:pt x="13456" y="18998"/>
                    <a:pt x="16301" y="18115"/>
                    <a:pt x="18914" y="16200"/>
                  </a:cubicBezTo>
                  <a:cubicBezTo>
                    <a:pt x="19321" y="15955"/>
                    <a:pt x="19640" y="16642"/>
                    <a:pt x="19263" y="17133"/>
                  </a:cubicBezTo>
                  <a:cubicBezTo>
                    <a:pt x="16940" y="20029"/>
                    <a:pt x="13543" y="21600"/>
                    <a:pt x="10640" y="21600"/>
                  </a:cubicBezTo>
                  <a:cubicBezTo>
                    <a:pt x="6575" y="21600"/>
                    <a:pt x="2888" y="19047"/>
                    <a:pt x="101" y="14825"/>
                  </a:cubicBezTo>
                  <a:cubicBezTo>
                    <a:pt x="-131" y="14482"/>
                    <a:pt x="72" y="14040"/>
                    <a:pt x="334" y="14285"/>
                  </a:cubicBezTo>
                  <a:close/>
                  <a:moveTo>
                    <a:pt x="19723" y="13494"/>
                  </a:moveTo>
                  <a:cubicBezTo>
                    <a:pt x="20467" y="13475"/>
                    <a:pt x="21077" y="13721"/>
                    <a:pt x="21208" y="13991"/>
                  </a:cubicBezTo>
                  <a:cubicBezTo>
                    <a:pt x="21469" y="14531"/>
                    <a:pt x="21150" y="18213"/>
                    <a:pt x="19901" y="19980"/>
                  </a:cubicBezTo>
                  <a:cubicBezTo>
                    <a:pt x="19698" y="20275"/>
                    <a:pt x="19524" y="20127"/>
                    <a:pt x="19611" y="19735"/>
                  </a:cubicBezTo>
                  <a:cubicBezTo>
                    <a:pt x="19901" y="18556"/>
                    <a:pt x="20540" y="15905"/>
                    <a:pt x="20221" y="15267"/>
                  </a:cubicBezTo>
                  <a:cubicBezTo>
                    <a:pt x="19930" y="14629"/>
                    <a:pt x="18246" y="14973"/>
                    <a:pt x="17492" y="15120"/>
                  </a:cubicBezTo>
                  <a:cubicBezTo>
                    <a:pt x="17259" y="15169"/>
                    <a:pt x="17230" y="14825"/>
                    <a:pt x="17433" y="14580"/>
                  </a:cubicBezTo>
                  <a:cubicBezTo>
                    <a:pt x="18101" y="13795"/>
                    <a:pt x="18979" y="13512"/>
                    <a:pt x="19723" y="13494"/>
                  </a:cubicBezTo>
                  <a:close/>
                  <a:moveTo>
                    <a:pt x="3527" y="6087"/>
                  </a:moveTo>
                  <a:cubicBezTo>
                    <a:pt x="3063" y="6087"/>
                    <a:pt x="2714" y="6235"/>
                    <a:pt x="2482" y="6578"/>
                  </a:cubicBezTo>
                  <a:cubicBezTo>
                    <a:pt x="2250" y="6922"/>
                    <a:pt x="2134" y="7364"/>
                    <a:pt x="2134" y="7953"/>
                  </a:cubicBezTo>
                  <a:cubicBezTo>
                    <a:pt x="2134" y="8493"/>
                    <a:pt x="2221" y="8935"/>
                    <a:pt x="2395" y="9229"/>
                  </a:cubicBezTo>
                  <a:cubicBezTo>
                    <a:pt x="2569" y="9475"/>
                    <a:pt x="2830" y="9622"/>
                    <a:pt x="3150" y="9622"/>
                  </a:cubicBezTo>
                  <a:cubicBezTo>
                    <a:pt x="3382" y="9622"/>
                    <a:pt x="3614" y="9573"/>
                    <a:pt x="3875" y="9425"/>
                  </a:cubicBezTo>
                  <a:cubicBezTo>
                    <a:pt x="4137" y="9278"/>
                    <a:pt x="4340" y="9033"/>
                    <a:pt x="4543" y="8640"/>
                  </a:cubicBezTo>
                  <a:cubicBezTo>
                    <a:pt x="4659" y="8395"/>
                    <a:pt x="4746" y="8149"/>
                    <a:pt x="4775" y="7855"/>
                  </a:cubicBezTo>
                  <a:cubicBezTo>
                    <a:pt x="4834" y="7560"/>
                    <a:pt x="4834" y="7216"/>
                    <a:pt x="4834" y="6824"/>
                  </a:cubicBezTo>
                  <a:lnTo>
                    <a:pt x="4834" y="6333"/>
                  </a:lnTo>
                  <a:cubicBezTo>
                    <a:pt x="4630" y="6235"/>
                    <a:pt x="4398" y="6185"/>
                    <a:pt x="4195" y="6136"/>
                  </a:cubicBezTo>
                  <a:cubicBezTo>
                    <a:pt x="3963" y="6087"/>
                    <a:pt x="3759" y="6087"/>
                    <a:pt x="3527" y="6087"/>
                  </a:cubicBezTo>
                  <a:close/>
                  <a:moveTo>
                    <a:pt x="6866" y="295"/>
                  </a:moveTo>
                  <a:lnTo>
                    <a:pt x="7563" y="295"/>
                  </a:lnTo>
                  <a:cubicBezTo>
                    <a:pt x="7708" y="295"/>
                    <a:pt x="7795" y="344"/>
                    <a:pt x="7853" y="393"/>
                  </a:cubicBezTo>
                  <a:cubicBezTo>
                    <a:pt x="7911" y="491"/>
                    <a:pt x="7940" y="638"/>
                    <a:pt x="7998" y="884"/>
                  </a:cubicBezTo>
                  <a:lnTo>
                    <a:pt x="9188" y="8787"/>
                  </a:lnTo>
                  <a:lnTo>
                    <a:pt x="10292" y="884"/>
                  </a:lnTo>
                  <a:cubicBezTo>
                    <a:pt x="10321" y="638"/>
                    <a:pt x="10379" y="491"/>
                    <a:pt x="10437" y="393"/>
                  </a:cubicBezTo>
                  <a:cubicBezTo>
                    <a:pt x="10495" y="295"/>
                    <a:pt x="10582" y="295"/>
                    <a:pt x="10727" y="295"/>
                  </a:cubicBezTo>
                  <a:lnTo>
                    <a:pt x="11308" y="295"/>
                  </a:lnTo>
                  <a:cubicBezTo>
                    <a:pt x="11453" y="295"/>
                    <a:pt x="11540" y="344"/>
                    <a:pt x="11598" y="393"/>
                  </a:cubicBezTo>
                  <a:cubicBezTo>
                    <a:pt x="11656" y="491"/>
                    <a:pt x="11714" y="638"/>
                    <a:pt x="11743" y="884"/>
                  </a:cubicBezTo>
                  <a:lnTo>
                    <a:pt x="12788" y="8935"/>
                  </a:lnTo>
                  <a:lnTo>
                    <a:pt x="14008" y="933"/>
                  </a:lnTo>
                  <a:cubicBezTo>
                    <a:pt x="14037" y="687"/>
                    <a:pt x="14095" y="540"/>
                    <a:pt x="14153" y="442"/>
                  </a:cubicBezTo>
                  <a:cubicBezTo>
                    <a:pt x="14211" y="344"/>
                    <a:pt x="14298" y="344"/>
                    <a:pt x="14443" y="344"/>
                  </a:cubicBezTo>
                  <a:lnTo>
                    <a:pt x="15111" y="344"/>
                  </a:lnTo>
                  <a:cubicBezTo>
                    <a:pt x="15227" y="344"/>
                    <a:pt x="15285" y="442"/>
                    <a:pt x="15285" y="638"/>
                  </a:cubicBezTo>
                  <a:cubicBezTo>
                    <a:pt x="15285" y="687"/>
                    <a:pt x="15285" y="736"/>
                    <a:pt x="15285" y="835"/>
                  </a:cubicBezTo>
                  <a:cubicBezTo>
                    <a:pt x="15285" y="884"/>
                    <a:pt x="15256" y="982"/>
                    <a:pt x="15227" y="1129"/>
                  </a:cubicBezTo>
                  <a:lnTo>
                    <a:pt x="13514" y="10407"/>
                  </a:lnTo>
                  <a:cubicBezTo>
                    <a:pt x="13485" y="10653"/>
                    <a:pt x="13427" y="10800"/>
                    <a:pt x="13369" y="10898"/>
                  </a:cubicBezTo>
                  <a:cubicBezTo>
                    <a:pt x="13311" y="10996"/>
                    <a:pt x="13224" y="10996"/>
                    <a:pt x="13108" y="10996"/>
                  </a:cubicBezTo>
                  <a:lnTo>
                    <a:pt x="12498" y="10996"/>
                  </a:lnTo>
                  <a:cubicBezTo>
                    <a:pt x="12353" y="10996"/>
                    <a:pt x="12266" y="10947"/>
                    <a:pt x="12208" y="10849"/>
                  </a:cubicBezTo>
                  <a:cubicBezTo>
                    <a:pt x="12150" y="10751"/>
                    <a:pt x="12092" y="10604"/>
                    <a:pt x="12063" y="10358"/>
                  </a:cubicBezTo>
                  <a:lnTo>
                    <a:pt x="10959" y="2651"/>
                  </a:lnTo>
                  <a:lnTo>
                    <a:pt x="9856" y="10358"/>
                  </a:lnTo>
                  <a:cubicBezTo>
                    <a:pt x="9827" y="10604"/>
                    <a:pt x="9769" y="10751"/>
                    <a:pt x="9711" y="10849"/>
                  </a:cubicBezTo>
                  <a:cubicBezTo>
                    <a:pt x="9653" y="10947"/>
                    <a:pt x="9566" y="10996"/>
                    <a:pt x="9421" y="10996"/>
                  </a:cubicBezTo>
                  <a:lnTo>
                    <a:pt x="8840" y="10996"/>
                  </a:lnTo>
                  <a:lnTo>
                    <a:pt x="8840" y="10947"/>
                  </a:lnTo>
                  <a:cubicBezTo>
                    <a:pt x="8724" y="10947"/>
                    <a:pt x="8637" y="10898"/>
                    <a:pt x="8579" y="10849"/>
                  </a:cubicBezTo>
                  <a:cubicBezTo>
                    <a:pt x="8521" y="10751"/>
                    <a:pt x="8463" y="10604"/>
                    <a:pt x="8433" y="10358"/>
                  </a:cubicBezTo>
                  <a:lnTo>
                    <a:pt x="6779" y="1080"/>
                  </a:lnTo>
                  <a:cubicBezTo>
                    <a:pt x="6692" y="835"/>
                    <a:pt x="6692" y="687"/>
                    <a:pt x="6692" y="589"/>
                  </a:cubicBezTo>
                  <a:cubicBezTo>
                    <a:pt x="6692" y="393"/>
                    <a:pt x="6750" y="295"/>
                    <a:pt x="6866" y="295"/>
                  </a:cubicBezTo>
                  <a:close/>
                  <a:moveTo>
                    <a:pt x="18188" y="49"/>
                  </a:moveTo>
                  <a:cubicBezTo>
                    <a:pt x="18334" y="49"/>
                    <a:pt x="18508" y="49"/>
                    <a:pt x="18653" y="98"/>
                  </a:cubicBezTo>
                  <a:cubicBezTo>
                    <a:pt x="18827" y="147"/>
                    <a:pt x="18972" y="196"/>
                    <a:pt x="19117" y="245"/>
                  </a:cubicBezTo>
                  <a:cubicBezTo>
                    <a:pt x="19263" y="295"/>
                    <a:pt x="19408" y="344"/>
                    <a:pt x="19524" y="442"/>
                  </a:cubicBezTo>
                  <a:cubicBezTo>
                    <a:pt x="19640" y="491"/>
                    <a:pt x="19756" y="589"/>
                    <a:pt x="19814" y="638"/>
                  </a:cubicBezTo>
                  <a:cubicBezTo>
                    <a:pt x="19901" y="736"/>
                    <a:pt x="19988" y="835"/>
                    <a:pt x="20017" y="933"/>
                  </a:cubicBezTo>
                  <a:cubicBezTo>
                    <a:pt x="20046" y="1031"/>
                    <a:pt x="20075" y="1178"/>
                    <a:pt x="20075" y="1325"/>
                  </a:cubicBezTo>
                  <a:lnTo>
                    <a:pt x="20075" y="1915"/>
                  </a:lnTo>
                  <a:cubicBezTo>
                    <a:pt x="20075" y="2160"/>
                    <a:pt x="20017" y="2307"/>
                    <a:pt x="19901" y="2307"/>
                  </a:cubicBezTo>
                  <a:cubicBezTo>
                    <a:pt x="19843" y="2307"/>
                    <a:pt x="19756" y="2258"/>
                    <a:pt x="19640" y="2160"/>
                  </a:cubicBezTo>
                  <a:cubicBezTo>
                    <a:pt x="19234" y="1865"/>
                    <a:pt x="18769" y="1718"/>
                    <a:pt x="18275" y="1718"/>
                  </a:cubicBezTo>
                  <a:cubicBezTo>
                    <a:pt x="17869" y="1718"/>
                    <a:pt x="17550" y="1816"/>
                    <a:pt x="17346" y="2062"/>
                  </a:cubicBezTo>
                  <a:cubicBezTo>
                    <a:pt x="17114" y="2307"/>
                    <a:pt x="16998" y="2651"/>
                    <a:pt x="16998" y="3142"/>
                  </a:cubicBezTo>
                  <a:cubicBezTo>
                    <a:pt x="16998" y="3485"/>
                    <a:pt x="17056" y="3780"/>
                    <a:pt x="17201" y="3976"/>
                  </a:cubicBezTo>
                  <a:cubicBezTo>
                    <a:pt x="17346" y="4222"/>
                    <a:pt x="17608" y="4418"/>
                    <a:pt x="17985" y="4615"/>
                  </a:cubicBezTo>
                  <a:lnTo>
                    <a:pt x="19001" y="5155"/>
                  </a:lnTo>
                  <a:cubicBezTo>
                    <a:pt x="19524" y="5449"/>
                    <a:pt x="19872" y="5842"/>
                    <a:pt x="20104" y="6284"/>
                  </a:cubicBezTo>
                  <a:cubicBezTo>
                    <a:pt x="20337" y="6775"/>
                    <a:pt x="20424" y="7315"/>
                    <a:pt x="20424" y="7953"/>
                  </a:cubicBezTo>
                  <a:cubicBezTo>
                    <a:pt x="20424" y="8493"/>
                    <a:pt x="20366" y="8935"/>
                    <a:pt x="20250" y="9327"/>
                  </a:cubicBezTo>
                  <a:cubicBezTo>
                    <a:pt x="20133" y="9720"/>
                    <a:pt x="19959" y="10113"/>
                    <a:pt x="19727" y="10407"/>
                  </a:cubicBezTo>
                  <a:cubicBezTo>
                    <a:pt x="19495" y="10702"/>
                    <a:pt x="19234" y="10947"/>
                    <a:pt x="18943" y="11095"/>
                  </a:cubicBezTo>
                  <a:cubicBezTo>
                    <a:pt x="18624" y="11193"/>
                    <a:pt x="18275" y="11242"/>
                    <a:pt x="17927" y="11242"/>
                  </a:cubicBezTo>
                  <a:cubicBezTo>
                    <a:pt x="17550" y="11242"/>
                    <a:pt x="17201" y="11193"/>
                    <a:pt x="16824" y="11045"/>
                  </a:cubicBezTo>
                  <a:cubicBezTo>
                    <a:pt x="16475" y="10898"/>
                    <a:pt x="16185" y="10751"/>
                    <a:pt x="16011" y="10555"/>
                  </a:cubicBezTo>
                  <a:cubicBezTo>
                    <a:pt x="15895" y="10456"/>
                    <a:pt x="15837" y="10309"/>
                    <a:pt x="15808" y="10211"/>
                  </a:cubicBezTo>
                  <a:cubicBezTo>
                    <a:pt x="15779" y="10113"/>
                    <a:pt x="15779" y="9965"/>
                    <a:pt x="15779" y="9867"/>
                  </a:cubicBezTo>
                  <a:lnTo>
                    <a:pt x="15779" y="9278"/>
                  </a:lnTo>
                  <a:cubicBezTo>
                    <a:pt x="15779" y="9033"/>
                    <a:pt x="15837" y="8885"/>
                    <a:pt x="15953" y="8885"/>
                  </a:cubicBezTo>
                  <a:cubicBezTo>
                    <a:pt x="15982" y="8885"/>
                    <a:pt x="16040" y="8885"/>
                    <a:pt x="16069" y="8935"/>
                  </a:cubicBezTo>
                  <a:cubicBezTo>
                    <a:pt x="16127" y="8984"/>
                    <a:pt x="16185" y="8984"/>
                    <a:pt x="16243" y="9082"/>
                  </a:cubicBezTo>
                  <a:cubicBezTo>
                    <a:pt x="16475" y="9278"/>
                    <a:pt x="16737" y="9425"/>
                    <a:pt x="17027" y="9524"/>
                  </a:cubicBezTo>
                  <a:cubicBezTo>
                    <a:pt x="17317" y="9622"/>
                    <a:pt x="17579" y="9671"/>
                    <a:pt x="17869" y="9671"/>
                  </a:cubicBezTo>
                  <a:cubicBezTo>
                    <a:pt x="18304" y="9671"/>
                    <a:pt x="18653" y="9524"/>
                    <a:pt x="18914" y="9278"/>
                  </a:cubicBezTo>
                  <a:cubicBezTo>
                    <a:pt x="19146" y="9033"/>
                    <a:pt x="19292" y="8640"/>
                    <a:pt x="19292" y="8149"/>
                  </a:cubicBezTo>
                  <a:cubicBezTo>
                    <a:pt x="19292" y="7805"/>
                    <a:pt x="19234" y="7511"/>
                    <a:pt x="19088" y="7315"/>
                  </a:cubicBezTo>
                  <a:cubicBezTo>
                    <a:pt x="18972" y="7069"/>
                    <a:pt x="18711" y="6873"/>
                    <a:pt x="18363" y="6676"/>
                  </a:cubicBezTo>
                  <a:lnTo>
                    <a:pt x="17346" y="6136"/>
                  </a:lnTo>
                  <a:cubicBezTo>
                    <a:pt x="16824" y="5842"/>
                    <a:pt x="16446" y="5449"/>
                    <a:pt x="16214" y="4909"/>
                  </a:cubicBezTo>
                  <a:cubicBezTo>
                    <a:pt x="15982" y="4369"/>
                    <a:pt x="15866" y="3780"/>
                    <a:pt x="15866" y="3191"/>
                  </a:cubicBezTo>
                  <a:cubicBezTo>
                    <a:pt x="15866" y="2700"/>
                    <a:pt x="15924" y="2258"/>
                    <a:pt x="16069" y="1865"/>
                  </a:cubicBezTo>
                  <a:cubicBezTo>
                    <a:pt x="16185" y="1473"/>
                    <a:pt x="16359" y="1129"/>
                    <a:pt x="16563" y="884"/>
                  </a:cubicBezTo>
                  <a:cubicBezTo>
                    <a:pt x="16766" y="589"/>
                    <a:pt x="17027" y="393"/>
                    <a:pt x="17288" y="245"/>
                  </a:cubicBezTo>
                  <a:cubicBezTo>
                    <a:pt x="17579" y="98"/>
                    <a:pt x="17869" y="49"/>
                    <a:pt x="18188" y="49"/>
                  </a:cubicBezTo>
                  <a:close/>
                  <a:moveTo>
                    <a:pt x="3614" y="0"/>
                  </a:moveTo>
                  <a:cubicBezTo>
                    <a:pt x="4456" y="0"/>
                    <a:pt x="5066" y="344"/>
                    <a:pt x="5472" y="982"/>
                  </a:cubicBezTo>
                  <a:cubicBezTo>
                    <a:pt x="5879" y="1620"/>
                    <a:pt x="6053" y="2602"/>
                    <a:pt x="6053" y="3927"/>
                  </a:cubicBezTo>
                  <a:lnTo>
                    <a:pt x="6053" y="7805"/>
                  </a:lnTo>
                  <a:lnTo>
                    <a:pt x="6024" y="7805"/>
                  </a:lnTo>
                  <a:cubicBezTo>
                    <a:pt x="6024" y="8247"/>
                    <a:pt x="6053" y="8591"/>
                    <a:pt x="6111" y="8885"/>
                  </a:cubicBezTo>
                  <a:cubicBezTo>
                    <a:pt x="6169" y="9131"/>
                    <a:pt x="6227" y="9425"/>
                    <a:pt x="6343" y="9720"/>
                  </a:cubicBezTo>
                  <a:cubicBezTo>
                    <a:pt x="6372" y="9818"/>
                    <a:pt x="6401" y="9916"/>
                    <a:pt x="6401" y="10015"/>
                  </a:cubicBezTo>
                  <a:cubicBezTo>
                    <a:pt x="6401" y="10162"/>
                    <a:pt x="6343" y="10260"/>
                    <a:pt x="6256" y="10358"/>
                  </a:cubicBezTo>
                  <a:lnTo>
                    <a:pt x="5821" y="10849"/>
                  </a:lnTo>
                  <a:cubicBezTo>
                    <a:pt x="5763" y="10898"/>
                    <a:pt x="5704" y="10947"/>
                    <a:pt x="5646" y="10947"/>
                  </a:cubicBezTo>
                  <a:cubicBezTo>
                    <a:pt x="5559" y="10947"/>
                    <a:pt x="5501" y="10898"/>
                    <a:pt x="5443" y="10800"/>
                  </a:cubicBezTo>
                  <a:cubicBezTo>
                    <a:pt x="5356" y="10653"/>
                    <a:pt x="5269" y="10456"/>
                    <a:pt x="5182" y="10260"/>
                  </a:cubicBezTo>
                  <a:cubicBezTo>
                    <a:pt x="5124" y="10064"/>
                    <a:pt x="5037" y="9818"/>
                    <a:pt x="4979" y="9573"/>
                  </a:cubicBezTo>
                  <a:cubicBezTo>
                    <a:pt x="4427" y="10653"/>
                    <a:pt x="3730" y="11242"/>
                    <a:pt x="2888" y="11242"/>
                  </a:cubicBezTo>
                  <a:cubicBezTo>
                    <a:pt x="2308" y="11242"/>
                    <a:pt x="1814" y="10947"/>
                    <a:pt x="1466" y="10407"/>
                  </a:cubicBezTo>
                  <a:cubicBezTo>
                    <a:pt x="1117" y="9818"/>
                    <a:pt x="943" y="9082"/>
                    <a:pt x="943" y="8100"/>
                  </a:cubicBezTo>
                  <a:cubicBezTo>
                    <a:pt x="943" y="7069"/>
                    <a:pt x="1146" y="6284"/>
                    <a:pt x="1582" y="5645"/>
                  </a:cubicBezTo>
                  <a:cubicBezTo>
                    <a:pt x="2017" y="5007"/>
                    <a:pt x="2598" y="4713"/>
                    <a:pt x="3324" y="4713"/>
                  </a:cubicBezTo>
                  <a:cubicBezTo>
                    <a:pt x="3556" y="4713"/>
                    <a:pt x="3817" y="4762"/>
                    <a:pt x="4079" y="4811"/>
                  </a:cubicBezTo>
                  <a:cubicBezTo>
                    <a:pt x="4340" y="4860"/>
                    <a:pt x="4601" y="4958"/>
                    <a:pt x="4892" y="5056"/>
                  </a:cubicBezTo>
                  <a:lnTo>
                    <a:pt x="4892" y="4173"/>
                  </a:lnTo>
                  <a:cubicBezTo>
                    <a:pt x="4892" y="3289"/>
                    <a:pt x="4775" y="2602"/>
                    <a:pt x="4543" y="2258"/>
                  </a:cubicBezTo>
                  <a:cubicBezTo>
                    <a:pt x="4311" y="1865"/>
                    <a:pt x="3934" y="1718"/>
                    <a:pt x="3382" y="1718"/>
                  </a:cubicBezTo>
                  <a:cubicBezTo>
                    <a:pt x="3121" y="1718"/>
                    <a:pt x="2888" y="1767"/>
                    <a:pt x="2627" y="1865"/>
                  </a:cubicBezTo>
                  <a:cubicBezTo>
                    <a:pt x="2366" y="1964"/>
                    <a:pt x="2104" y="2111"/>
                    <a:pt x="1872" y="2258"/>
                  </a:cubicBezTo>
                  <a:cubicBezTo>
                    <a:pt x="1756" y="2356"/>
                    <a:pt x="1669" y="2405"/>
                    <a:pt x="1611" y="2405"/>
                  </a:cubicBezTo>
                  <a:cubicBezTo>
                    <a:pt x="1553" y="2405"/>
                    <a:pt x="1524" y="2455"/>
                    <a:pt x="1495" y="2455"/>
                  </a:cubicBezTo>
                  <a:cubicBezTo>
                    <a:pt x="1408" y="2455"/>
                    <a:pt x="1350" y="2307"/>
                    <a:pt x="1350" y="2062"/>
                  </a:cubicBezTo>
                  <a:lnTo>
                    <a:pt x="1350" y="1473"/>
                  </a:lnTo>
                  <a:cubicBezTo>
                    <a:pt x="1350" y="1276"/>
                    <a:pt x="1379" y="1129"/>
                    <a:pt x="1408" y="1031"/>
                  </a:cubicBezTo>
                  <a:cubicBezTo>
                    <a:pt x="1437" y="933"/>
                    <a:pt x="1495" y="884"/>
                    <a:pt x="1611" y="785"/>
                  </a:cubicBezTo>
                  <a:cubicBezTo>
                    <a:pt x="1872" y="589"/>
                    <a:pt x="2163" y="393"/>
                    <a:pt x="2511" y="245"/>
                  </a:cubicBezTo>
                  <a:cubicBezTo>
                    <a:pt x="2859" y="98"/>
                    <a:pt x="3237" y="0"/>
                    <a:pt x="3614" y="0"/>
                  </a:cubicBezTo>
                  <a:close/>
                </a:path>
              </a:pathLst>
            </a:custGeom>
            <a:solidFill>
              <a:srgbClr val="FFFFFF"/>
            </a:solidFill>
            <a:ln w="12700" cap="flat">
              <a:noFill/>
              <a:miter lim="400000"/>
            </a:ln>
            <a:effectLst/>
          </p:spPr>
          <p:txBody>
            <a:bodyPr wrap="square" lIns="146304" tIns="146304" rIns="146304" bIns="146304" numCol="1" anchor="ctr">
              <a:noAutofit/>
            </a:bodyPr>
            <a:lstStyle/>
            <a:p>
              <a:pPr>
                <a:defRPr>
                  <a:solidFill>
                    <a:srgbClr val="FFFFFF"/>
                  </a:solidFill>
                </a:defRPr>
              </a:pPr>
              <a:endParaRPr/>
            </a:p>
          </p:txBody>
        </p:sp>
      </p:grpSp>
      <p:pic>
        <p:nvPicPr>
          <p:cNvPr id="498" name="Shifter_Primary_KO_rgb.png" descr="Shifter_Primary_KO_rgb.png"/>
          <p:cNvPicPr>
            <a:picLocks noChangeAspect="1"/>
          </p:cNvPicPr>
          <p:nvPr/>
        </p:nvPicPr>
        <p:blipFill>
          <a:blip r:embed="rId2">
            <a:extLst/>
          </a:blip>
          <a:stretch>
            <a:fillRect/>
          </a:stretch>
        </p:blipFill>
        <p:spPr>
          <a:xfrm>
            <a:off x="574115" y="1858816"/>
            <a:ext cx="2509122" cy="856774"/>
          </a:xfrm>
          <a:prstGeom prst="rect">
            <a:avLst/>
          </a:prstGeom>
          <a:ln w="12700">
            <a:miter lim="400000"/>
          </a:ln>
        </p:spPr>
      </p:pic>
      <p:sp>
        <p:nvSpPr>
          <p:cNvPr id="499" name="Deploy secure sites that scale and end downtime with Shifter, the serverless hosting solution and static site generator for WordPress.…"/>
          <p:cNvSpPr txBox="1"/>
          <p:nvPr/>
        </p:nvSpPr>
        <p:spPr>
          <a:xfrm>
            <a:off x="6661242" y="2216908"/>
            <a:ext cx="6688781" cy="44311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6304" tIns="146304" rIns="146304" bIns="146304">
            <a:normAutofit/>
          </a:bodyPr>
          <a:lstStyle/>
          <a:p>
            <a:pPr defTabSz="1097277">
              <a:lnSpc>
                <a:spcPct val="90000"/>
              </a:lnSpc>
              <a:spcBef>
                <a:spcPts val="700"/>
              </a:spcBef>
              <a:defRPr sz="3200">
                <a:solidFill>
                  <a:srgbClr val="FFFFFF"/>
                </a:solidFill>
              </a:defRPr>
            </a:pPr>
            <a:r>
              <a:t>Deploy secure sites that scale and end downtime with Shifter, the serverless hosting solution and static site generator for WordPress.</a:t>
            </a:r>
          </a:p>
          <a:p>
            <a:pPr defTabSz="1097277">
              <a:lnSpc>
                <a:spcPct val="90000"/>
              </a:lnSpc>
              <a:spcBef>
                <a:spcPts val="700"/>
              </a:spcBef>
              <a:defRPr sz="3200">
                <a:solidFill>
                  <a:srgbClr val="FFFFFF"/>
                </a:solidFill>
              </a:defRPr>
            </a:pPr>
            <a:endParaRPr/>
          </a:p>
          <a:p>
            <a:pPr defTabSz="1097277">
              <a:lnSpc>
                <a:spcPct val="90000"/>
              </a:lnSpc>
              <a:spcBef>
                <a:spcPts val="700"/>
              </a:spcBef>
              <a:defRPr sz="3200">
                <a:solidFill>
                  <a:srgbClr val="FFFFFF"/>
                </a:solidFill>
              </a:defRPr>
            </a:pPr>
            <a:r>
              <a:t>WP plugin serverless forma </a:t>
            </a:r>
          </a:p>
          <a:p>
            <a:pPr defTabSz="457200">
              <a:lnSpc>
                <a:spcPts val="3500"/>
              </a:lnSpc>
              <a:defRPr sz="1800" u="sng">
                <a:solidFill>
                  <a:schemeClr val="accent2">
                    <a:lumOff val="8480"/>
                  </a:schemeClr>
                </a:solidFill>
                <a:latin typeface="Times"/>
                <a:ea typeface="Times"/>
                <a:cs typeface="Times"/>
                <a:sym typeface="Times"/>
              </a:defRPr>
            </a:pPr>
            <a:r>
              <a:rPr>
                <a:uFill>
                  <a:solidFill>
                    <a:srgbClr val="2D93AA"/>
                  </a:solidFill>
                </a:uFill>
                <a:hlinkClick r:id="rId3"/>
              </a:rPr>
              <a:t>https://wordpress.org/plugins/wp-serverless-forms/</a:t>
            </a:r>
          </a:p>
        </p:txBody>
      </p:sp>
      <p:pic>
        <p:nvPicPr>
          <p:cNvPr id="500" name="Northstack.png" descr="Northstack.png"/>
          <p:cNvPicPr>
            <a:picLocks noChangeAspect="1"/>
          </p:cNvPicPr>
          <p:nvPr/>
        </p:nvPicPr>
        <p:blipFill>
          <a:blip r:embed="rId4">
            <a:extLst/>
          </a:blip>
          <a:stretch>
            <a:fillRect/>
          </a:stretch>
        </p:blipFill>
        <p:spPr>
          <a:xfrm>
            <a:off x="679759" y="3749529"/>
            <a:ext cx="2463082" cy="29755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look on AWS?</a:t>
            </a:r>
            <a:endParaRPr lang="en-US" dirty="0"/>
          </a:p>
        </p:txBody>
      </p:sp>
    </p:spTree>
    <p:extLst>
      <p:ext uri="{BB962C8B-B14F-4D97-AF65-F5344CB8AC3E}">
        <p14:creationId xmlns:p14="http://schemas.microsoft.com/office/powerpoint/2010/main" val="22870079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AWS WordPress Reference Architecture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595" y="1746128"/>
            <a:ext cx="9919210" cy="4737343"/>
          </a:xfrm>
          <a:prstGeom prst="rect">
            <a:avLst/>
          </a:prstGeom>
        </p:spPr>
      </p:pic>
    </p:spTree>
    <p:extLst>
      <p:ext uri="{BB962C8B-B14F-4D97-AF65-F5344CB8AC3E}">
        <p14:creationId xmlns:p14="http://schemas.microsoft.com/office/powerpoint/2010/main" val="11200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a:blip r:embed="rId3" cstate="screen">
            <a:clrChange>
              <a:clrFrom>
                <a:srgbClr val="FFFEFF"/>
              </a:clrFrom>
              <a:clrTo>
                <a:srgbClr val="FFFEFF">
                  <a:alpha val="0"/>
                </a:srgbClr>
              </a:clrTo>
            </a:clrChange>
            <a:extLst>
              <a:ext uri="{28A0092B-C50C-407E-A947-70E740481C1C}">
                <a14:useLocalDpi xmlns:a14="http://schemas.microsoft.com/office/drawing/2010/main"/>
              </a:ext>
            </a:extLst>
          </a:blip>
          <a:stretch>
            <a:fillRect/>
          </a:stretch>
        </p:blipFill>
        <p:spPr>
          <a:xfrm>
            <a:off x="223185" y="3084985"/>
            <a:ext cx="3675416" cy="1867508"/>
          </a:xfrm>
          <a:prstGeom prst="rect">
            <a:avLst/>
          </a:prstGeom>
        </p:spPr>
      </p:pic>
      <p:pic>
        <p:nvPicPr>
          <p:cNvPr id="50" name="Picture 49" descr="Deck_App2.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17720" y="2574763"/>
            <a:ext cx="2682240" cy="2682240"/>
          </a:xfrm>
          <a:prstGeom prst="rect">
            <a:avLst/>
          </a:prstGeom>
        </p:spPr>
      </p:pic>
      <p:sp>
        <p:nvSpPr>
          <p:cNvPr id="51" name="TextBox 50"/>
          <p:cNvSpPr txBox="1"/>
          <p:nvPr/>
        </p:nvSpPr>
        <p:spPr>
          <a:xfrm>
            <a:off x="10674776" y="5060068"/>
            <a:ext cx="3072384" cy="781752"/>
          </a:xfrm>
          <a:prstGeom prst="rect">
            <a:avLst/>
          </a:prstGeom>
          <a:noFill/>
        </p:spPr>
        <p:txBody>
          <a:bodyPr wrap="square" rtlCol="0">
            <a:spAutoFit/>
          </a:bodyPr>
          <a:lstStyle/>
          <a:p>
            <a:r>
              <a:rPr lang="en-US" sz="2240" dirty="0">
                <a:solidFill>
                  <a:srgbClr val="FFFFFF"/>
                </a:solidFill>
              </a:rPr>
              <a:t>Run applications – </a:t>
            </a:r>
            <a:r>
              <a:rPr lang="en-US" sz="2240" b="1" dirty="0">
                <a:solidFill>
                  <a:srgbClr val="FFFFFF"/>
                </a:solidFill>
              </a:rPr>
              <a:t>reliably</a:t>
            </a:r>
            <a:r>
              <a:rPr lang="en-US" sz="2240" dirty="0">
                <a:solidFill>
                  <a:srgbClr val="FFFFFF"/>
                </a:solidFill>
              </a:rPr>
              <a:t> and </a:t>
            </a:r>
            <a:r>
              <a:rPr lang="en-US" sz="2240" b="1" dirty="0">
                <a:solidFill>
                  <a:srgbClr val="FFFFFF"/>
                </a:solidFill>
              </a:rPr>
              <a:t>securely</a:t>
            </a:r>
          </a:p>
        </p:txBody>
      </p:sp>
      <p:sp>
        <p:nvSpPr>
          <p:cNvPr id="59" name="TextBox 58"/>
          <p:cNvSpPr txBox="1"/>
          <p:nvPr/>
        </p:nvSpPr>
        <p:spPr>
          <a:xfrm>
            <a:off x="4702576" y="6228261"/>
            <a:ext cx="4990592" cy="1126462"/>
          </a:xfrm>
          <a:prstGeom prst="rect">
            <a:avLst/>
          </a:prstGeom>
          <a:noFill/>
        </p:spPr>
        <p:txBody>
          <a:bodyPr wrap="square" rtlCol="0">
            <a:spAutoFit/>
          </a:bodyPr>
          <a:lstStyle/>
          <a:p>
            <a:r>
              <a:rPr lang="en-US" sz="2240" b="1" dirty="0">
                <a:solidFill>
                  <a:srgbClr val="FFFFFF"/>
                </a:solidFill>
              </a:rPr>
              <a:t>Provision </a:t>
            </a:r>
            <a:r>
              <a:rPr lang="en-US" sz="2240" dirty="0">
                <a:solidFill>
                  <a:srgbClr val="FFFFFF"/>
                </a:solidFill>
              </a:rPr>
              <a:t>network, compute, storage and database services in the cloud with the click of a button</a:t>
            </a:r>
            <a:endParaRPr lang="en-US" sz="2240" b="1" dirty="0">
              <a:solidFill>
                <a:srgbClr val="FFFFFF"/>
              </a:solidFill>
            </a:endParaRPr>
          </a:p>
        </p:txBody>
      </p:sp>
      <p:cxnSp>
        <p:nvCxnSpPr>
          <p:cNvPr id="54" name="Curved Connector 53"/>
          <p:cNvCxnSpPr/>
          <p:nvPr/>
        </p:nvCxnSpPr>
        <p:spPr>
          <a:xfrm flipV="1">
            <a:off x="6068233" y="4783190"/>
            <a:ext cx="1723136" cy="780288"/>
          </a:xfrm>
          <a:prstGeom prst="curvedConnector3">
            <a:avLst>
              <a:gd name="adj1" fmla="val 119811"/>
            </a:avLst>
          </a:prstGeom>
          <a:ln w="1905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pic>
        <p:nvPicPr>
          <p:cNvPr id="45" name="Picture 44" descr="Deck_Cloud-Blu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64552" y="1011798"/>
            <a:ext cx="4779264" cy="4779264"/>
          </a:xfrm>
          <a:prstGeom prst="rect">
            <a:avLst/>
          </a:prstGeom>
        </p:spPr>
      </p:pic>
      <p:pic>
        <p:nvPicPr>
          <p:cNvPr id="46" name="Picture 45" descr="Deck_Laptop-Light.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34007" y="3905684"/>
            <a:ext cx="2747264" cy="2747264"/>
          </a:xfrm>
          <a:prstGeom prst="rect">
            <a:avLst/>
          </a:prstGeom>
        </p:spPr>
      </p:pic>
      <p:pic>
        <p:nvPicPr>
          <p:cNvPr id="60" name="Picture 59" descr="Deck_Server-Storage.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15960" y="2572374"/>
            <a:ext cx="1658112" cy="1658112"/>
          </a:xfrm>
          <a:prstGeom prst="rect">
            <a:avLst/>
          </a:prstGeom>
        </p:spPr>
      </p:pic>
      <p:pic>
        <p:nvPicPr>
          <p:cNvPr id="61" name="Picture 60" descr="Deck_Databases.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46920" y="2718679"/>
            <a:ext cx="1576832" cy="1576832"/>
          </a:xfrm>
          <a:prstGeom prst="rect">
            <a:avLst/>
          </a:prstGeom>
        </p:spPr>
      </p:pic>
      <p:pic>
        <p:nvPicPr>
          <p:cNvPr id="62" name="Picture 61" descr="Deck_Browser-Console.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95702" y="4180003"/>
            <a:ext cx="2048256" cy="2048256"/>
          </a:xfrm>
          <a:prstGeom prst="rect">
            <a:avLst/>
          </a:prstGeom>
        </p:spPr>
      </p:pic>
      <p:sp>
        <p:nvSpPr>
          <p:cNvPr id="66" name="Right Triangle 65"/>
          <p:cNvSpPr/>
          <p:nvPr/>
        </p:nvSpPr>
        <p:spPr>
          <a:xfrm rot="13576052">
            <a:off x="3430972" y="3517115"/>
            <a:ext cx="877824" cy="829056"/>
          </a:xfrm>
          <a:prstGeom prst="rtTriangl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9" dirty="0"/>
          </a:p>
        </p:txBody>
      </p:sp>
      <p:sp>
        <p:nvSpPr>
          <p:cNvPr id="69" name="Right Triangle 68"/>
          <p:cNvSpPr/>
          <p:nvPr/>
        </p:nvSpPr>
        <p:spPr>
          <a:xfrm rot="13576052">
            <a:off x="9146370" y="3517115"/>
            <a:ext cx="877824" cy="829056"/>
          </a:xfrm>
          <a:prstGeom prst="rtTriangl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9" dirty="0"/>
          </a:p>
        </p:txBody>
      </p:sp>
      <p:sp>
        <p:nvSpPr>
          <p:cNvPr id="71" name="TextBox 70"/>
          <p:cNvSpPr txBox="1"/>
          <p:nvPr/>
        </p:nvSpPr>
        <p:spPr>
          <a:xfrm>
            <a:off x="219518" y="5060069"/>
            <a:ext cx="3998976" cy="781752"/>
          </a:xfrm>
          <a:prstGeom prst="rect">
            <a:avLst/>
          </a:prstGeom>
          <a:noFill/>
        </p:spPr>
        <p:txBody>
          <a:bodyPr wrap="square" rtlCol="0">
            <a:spAutoFit/>
          </a:bodyPr>
          <a:lstStyle/>
          <a:p>
            <a:r>
              <a:rPr lang="en-US" sz="2240" b="1" dirty="0">
                <a:solidFill>
                  <a:srgbClr val="FFFFFF"/>
                </a:solidFill>
              </a:rPr>
              <a:t>Everything </a:t>
            </a:r>
            <a:r>
              <a:rPr lang="en-US" sz="2240" dirty="0">
                <a:solidFill>
                  <a:srgbClr val="FFFFFF"/>
                </a:solidFill>
              </a:rPr>
              <a:t>you’d want to do in a traditional datacenter</a:t>
            </a:r>
          </a:p>
        </p:txBody>
      </p:sp>
      <p:sp>
        <p:nvSpPr>
          <p:cNvPr id="78" name="Title 77"/>
          <p:cNvSpPr>
            <a:spLocks noGrp="1"/>
          </p:cNvSpPr>
          <p:nvPr>
            <p:ph type="title"/>
          </p:nvPr>
        </p:nvSpPr>
        <p:spPr>
          <a:xfrm>
            <a:off x="0" y="230926"/>
            <a:ext cx="14630400" cy="1210271"/>
          </a:xfrm>
        </p:spPr>
        <p:txBody>
          <a:bodyPr>
            <a:normAutofit/>
          </a:bodyPr>
          <a:lstStyle/>
          <a:p>
            <a:pPr algn="ctr"/>
            <a:r>
              <a:rPr lang="en-US" b="0" dirty="0" smtClean="0">
                <a:solidFill>
                  <a:srgbClr val="FFFFFF"/>
                </a:solidFill>
              </a:rPr>
              <a:t>What is </a:t>
            </a:r>
            <a:r>
              <a:rPr lang="en-US" dirty="0">
                <a:solidFill>
                  <a:srgbClr val="FAA634"/>
                </a:solidFill>
              </a:rPr>
              <a:t>Amazon</a:t>
            </a:r>
            <a:r>
              <a:rPr lang="en-US" dirty="0" smtClean="0">
                <a:solidFill>
                  <a:srgbClr val="FAA634"/>
                </a:solidFill>
              </a:rPr>
              <a:t> </a:t>
            </a:r>
            <a:r>
              <a:rPr lang="en-US" dirty="0">
                <a:solidFill>
                  <a:srgbClr val="FAA634"/>
                </a:solidFill>
              </a:rPr>
              <a:t>Web Services (AWS</a:t>
            </a:r>
            <a:r>
              <a:rPr lang="en-US" dirty="0" smtClean="0">
                <a:solidFill>
                  <a:srgbClr val="FAA634"/>
                </a:solidFill>
              </a:rPr>
              <a:t>)?</a:t>
            </a:r>
            <a:endParaRPr lang="en-US" dirty="0">
              <a:solidFill>
                <a:schemeClr val="accent1"/>
              </a:solidFill>
            </a:endParaRPr>
          </a:p>
        </p:txBody>
      </p:sp>
    </p:spTree>
    <p:extLst>
      <p:ext uri="{BB962C8B-B14F-4D97-AF65-F5344CB8AC3E}">
        <p14:creationId xmlns:p14="http://schemas.microsoft.com/office/powerpoint/2010/main" val="3118673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Store WordPress on a shared file system</a:t>
            </a:r>
            <a:endParaRPr lang="en-US" dirty="0"/>
          </a:p>
        </p:txBody>
      </p:sp>
      <p:sp>
        <p:nvSpPr>
          <p:cNvPr id="7" name="Content Placeholder 2"/>
          <p:cNvSpPr>
            <a:spLocks noGrp="1"/>
          </p:cNvSpPr>
          <p:nvPr>
            <p:ph type="body" sz="half" idx="1"/>
          </p:nvPr>
        </p:nvSpPr>
        <p:spPr>
          <a:prstGeom prst="rect">
            <a:avLst/>
          </a:prstGeom>
        </p:spPr>
        <p:txBody>
          <a:bodyPr/>
          <a:lstStyle/>
          <a:p>
            <a:pPr marL="548640" indent="-548640">
              <a:buFont typeface="Arial" charset="0"/>
              <a:buChar char="•"/>
            </a:pPr>
            <a:r>
              <a:rPr lang="en-US" dirty="0" smtClean="0">
                <a:latin typeface="Amazon Ember Thin" charset="0"/>
                <a:ea typeface="Amazon Ember Thin" charset="0"/>
                <a:cs typeface="Amazon Ember Thin" charset="0"/>
              </a:rPr>
              <a:t>All web servers will access the same file system</a:t>
            </a:r>
          </a:p>
          <a:p>
            <a:pPr marL="548640" indent="-548640">
              <a:buFont typeface="Arial" charset="0"/>
              <a:buChar char="•"/>
            </a:pPr>
            <a:r>
              <a:rPr lang="en-US" dirty="0" smtClean="0">
                <a:latin typeface="Amazon Ember Thin" charset="0"/>
                <a:ea typeface="Amazon Ember Thin" charset="0"/>
                <a:cs typeface="Amazon Ember Thin" charset="0"/>
              </a:rPr>
              <a:t>Achieve high availability and durability</a:t>
            </a:r>
          </a:p>
          <a:p>
            <a:pPr marL="548640" indent="-548640">
              <a:buFont typeface="Arial" charset="0"/>
              <a:buChar char="•"/>
            </a:pPr>
            <a:r>
              <a:rPr lang="en-US" dirty="0" smtClean="0">
                <a:latin typeface="Amazon Ember Thin" charset="0"/>
                <a:ea typeface="Amazon Ember Thin" charset="0"/>
                <a:cs typeface="Amazon Ember Thin" charset="0"/>
              </a:rPr>
              <a:t>Scale out with multiple threads and connections</a:t>
            </a:r>
          </a:p>
          <a:p>
            <a:pPr marL="548640" indent="-548640">
              <a:buFont typeface="Arial" charset="0"/>
              <a:buChar char="•"/>
            </a:pPr>
            <a:endParaRPr lang="en-US" dirty="0">
              <a:latin typeface="Amazon Ember Thin" charset="0"/>
              <a:ea typeface="Amazon Ember Thin" charset="0"/>
              <a:cs typeface="Amazon Ember Thin" charset="0"/>
            </a:endParaRPr>
          </a:p>
          <a:p>
            <a:pPr marL="548640" indent="-548640">
              <a:buFont typeface="Arial" charset="0"/>
              <a:buChar char="•"/>
            </a:pPr>
            <a:endParaRPr lang="en-US" dirty="0" smtClean="0">
              <a:latin typeface="Amazon Ember Thin" charset="0"/>
              <a:ea typeface="Amazon Ember Thin" charset="0"/>
              <a:cs typeface="Amazon Ember Thin" charset="0"/>
            </a:endParaRPr>
          </a:p>
          <a:p>
            <a:pPr marL="548640" indent="-548640">
              <a:buFont typeface="Arial" charset="0"/>
              <a:buChar char="•"/>
            </a:pPr>
            <a:endParaRPr lang="en-US" dirty="0" smtClean="0">
              <a:latin typeface="Amazon Ember Thin" charset="0"/>
              <a:ea typeface="Amazon Ember Thin" charset="0"/>
              <a:cs typeface="Amazon Ember Thin" charset="0"/>
            </a:endParaRPr>
          </a:p>
          <a:p>
            <a:pPr marL="548640" indent="-548640">
              <a:buFont typeface="Arial" charset="0"/>
              <a:buChar char="•"/>
            </a:pPr>
            <a:endParaRPr lang="en-US" dirty="0" smtClean="0">
              <a:latin typeface="Amazon Ember Thin" charset="0"/>
              <a:ea typeface="Amazon Ember Thin" charset="0"/>
              <a:cs typeface="Amazon Ember Thin" charset="0"/>
            </a:endParaRPr>
          </a:p>
          <a:p>
            <a:pPr marL="548640" indent="-548640">
              <a:buFont typeface="Arial" charset="0"/>
              <a:buChar char="•"/>
            </a:pPr>
            <a:endParaRPr lang="en-US" dirty="0" smtClean="0">
              <a:latin typeface="Amazon Ember Thin" charset="0"/>
              <a:ea typeface="Amazon Ember Thin" charset="0"/>
              <a:cs typeface="Amazon Ember Thin" charset="0"/>
            </a:endParaRPr>
          </a:p>
          <a:p>
            <a:pPr marL="548640" indent="-548640">
              <a:buFont typeface="Arial" charset="0"/>
              <a:buChar char="•"/>
            </a:pPr>
            <a:endParaRPr lang="en-US" dirty="0" smtClean="0">
              <a:latin typeface="Amazon Ember Thin" charset="0"/>
              <a:ea typeface="Amazon Ember Thin" charset="0"/>
              <a:cs typeface="Amazon Ember Thin"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474" y="1677276"/>
            <a:ext cx="3264602" cy="5515283"/>
          </a:xfrm>
          <a:prstGeom prst="rect">
            <a:avLst/>
          </a:prstGeom>
        </p:spPr>
      </p:pic>
    </p:spTree>
    <p:extLst>
      <p:ext uri="{BB962C8B-B14F-4D97-AF65-F5344CB8AC3E}">
        <p14:creationId xmlns:p14="http://schemas.microsoft.com/office/powerpoint/2010/main" val="663316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Use relational database as a service</a:t>
            </a:r>
            <a:endParaRPr lang="en-US" dirty="0"/>
          </a:p>
        </p:txBody>
      </p:sp>
      <p:sp>
        <p:nvSpPr>
          <p:cNvPr id="5" name="Content Placeholder 2"/>
          <p:cNvSpPr>
            <a:spLocks noGrp="1"/>
          </p:cNvSpPr>
          <p:nvPr>
            <p:ph type="body" sz="half" idx="1"/>
          </p:nvPr>
        </p:nvSpPr>
        <p:spPr>
          <a:prstGeom prst="rect">
            <a:avLst/>
          </a:prstGeom>
        </p:spPr>
        <p:txBody>
          <a:bodyPr>
            <a:normAutofit lnSpcReduction="10000"/>
          </a:bodyPr>
          <a:lstStyle/>
          <a:p>
            <a:pPr marL="548640" indent="-548640">
              <a:buFont typeface="Arial" charset="0"/>
              <a:buChar char="•"/>
            </a:pPr>
            <a:r>
              <a:rPr lang="en-US" dirty="0" smtClean="0">
                <a:latin typeface="Amazon Ember Thin" charset="0"/>
                <a:ea typeface="Amazon Ember Thin" charset="0"/>
                <a:cs typeface="Amazon Ember Thin" charset="0"/>
              </a:rPr>
              <a:t>Allow AWS to manage database tier</a:t>
            </a:r>
          </a:p>
          <a:p>
            <a:pPr marL="548640" indent="-548640">
              <a:buFont typeface="Arial" charset="0"/>
              <a:buChar char="•"/>
            </a:pPr>
            <a:r>
              <a:rPr lang="en-US" dirty="0" smtClean="0">
                <a:latin typeface="Amazon Ember Thin" charset="0"/>
                <a:ea typeface="Amazon Ember Thin" charset="0"/>
                <a:cs typeface="Amazon Ember Thin" charset="0"/>
              </a:rPr>
              <a:t>Achieve high availability and high durability</a:t>
            </a:r>
          </a:p>
          <a:p>
            <a:pPr marL="548640" indent="-548640">
              <a:buFont typeface="Arial" charset="0"/>
              <a:buChar char="•"/>
            </a:pPr>
            <a:r>
              <a:rPr lang="en-US" dirty="0" smtClean="0">
                <a:latin typeface="Amazon Ember Thin" charset="0"/>
                <a:ea typeface="Amazon Ember Thin" charset="0"/>
                <a:cs typeface="Amazon Ember Thin" charset="0"/>
              </a:rPr>
              <a:t>Scale out with Amazon Aurora </a:t>
            </a:r>
            <a:r>
              <a:rPr lang="en-US" dirty="0">
                <a:latin typeface="Amazon Ember Thin" charset="0"/>
                <a:ea typeface="Amazon Ember Thin" charset="0"/>
                <a:cs typeface="Amazon Ember Thin" charset="0"/>
              </a:rPr>
              <a:t>r</a:t>
            </a:r>
            <a:r>
              <a:rPr lang="en-US" dirty="0" smtClean="0">
                <a:latin typeface="Amazon Ember Thin" charset="0"/>
                <a:ea typeface="Amazon Ember Thin" charset="0"/>
                <a:cs typeface="Amazon Ember Thin" charset="0"/>
              </a:rPr>
              <a:t>eplicas</a:t>
            </a:r>
          </a:p>
          <a:p>
            <a:pPr marL="548640" indent="-548640">
              <a:buFont typeface="Arial" charset="0"/>
              <a:buChar char="•"/>
            </a:pPr>
            <a:r>
              <a:rPr lang="en-US" dirty="0">
                <a:latin typeface="Amazon Ember Thin" charset="0"/>
                <a:ea typeface="Amazon Ember Thin" charset="0"/>
                <a:cs typeface="Amazon Ember Thin" charset="0"/>
              </a:rPr>
              <a:t>Automatically grows </a:t>
            </a:r>
            <a:r>
              <a:rPr lang="en-US" dirty="0" smtClean="0">
                <a:latin typeface="Amazon Ember Thin" charset="0"/>
                <a:ea typeface="Amazon Ember Thin" charset="0"/>
                <a:cs typeface="Amazon Ember Thin" charset="0"/>
              </a:rPr>
              <a:t>storage as needed</a:t>
            </a:r>
            <a:endParaRPr lang="en-US" dirty="0">
              <a:latin typeface="Amazon Ember Thin" charset="0"/>
              <a:ea typeface="Amazon Ember Thin" charset="0"/>
              <a:cs typeface="Amazon Ember Thin" charset="0"/>
            </a:endParaRPr>
          </a:p>
          <a:p>
            <a:pPr marL="548640" indent="-548640">
              <a:buFont typeface="Arial" charset="0"/>
              <a:buChar char="•"/>
            </a:pPr>
            <a:endParaRPr lang="en-US" dirty="0" smtClean="0">
              <a:latin typeface="Amazon Ember Thin" charset="0"/>
              <a:ea typeface="Amazon Ember Thin" charset="0"/>
              <a:cs typeface="Amazon Ember Thin"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2949" y="1427011"/>
            <a:ext cx="4261498" cy="5466080"/>
          </a:xfrm>
          <a:prstGeom prst="rect">
            <a:avLst/>
          </a:prstGeom>
        </p:spPr>
      </p:pic>
    </p:spTree>
    <p:extLst>
      <p:ext uri="{BB962C8B-B14F-4D97-AF65-F5344CB8AC3E}">
        <p14:creationId xmlns:p14="http://schemas.microsoft.com/office/powerpoint/2010/main" val="4231164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Load balance with </a:t>
            </a:r>
            <a:r>
              <a:rPr lang="en-US" dirty="0"/>
              <a:t>A</a:t>
            </a:r>
            <a:r>
              <a:rPr lang="en-US" dirty="0" smtClean="0"/>
              <a:t>uto </a:t>
            </a:r>
            <a:r>
              <a:rPr lang="en-US" dirty="0"/>
              <a:t>S</a:t>
            </a:r>
            <a:r>
              <a:rPr lang="en-US" dirty="0" smtClean="0"/>
              <a:t>caling web servers</a:t>
            </a:r>
            <a:endParaRPr lang="en-US" dirty="0"/>
          </a:p>
        </p:txBody>
      </p:sp>
      <p:sp>
        <p:nvSpPr>
          <p:cNvPr id="7" name="Content Placeholder 2"/>
          <p:cNvSpPr>
            <a:spLocks noGrp="1"/>
          </p:cNvSpPr>
          <p:nvPr>
            <p:ph type="body" sz="half" idx="1"/>
          </p:nvPr>
        </p:nvSpPr>
        <p:spPr>
          <a:xfrm>
            <a:off x="323088" y="1427015"/>
            <a:ext cx="8372497" cy="2265236"/>
          </a:xfrm>
          <a:prstGeom prst="rect">
            <a:avLst/>
          </a:prstGeom>
        </p:spPr>
        <p:txBody>
          <a:bodyPr>
            <a:normAutofit fontScale="77500" lnSpcReduction="20000"/>
          </a:bodyPr>
          <a:lstStyle/>
          <a:p>
            <a:pPr marL="548640" indent="-548640">
              <a:buFont typeface="Arial" charset="0"/>
              <a:buChar char="•"/>
            </a:pPr>
            <a:r>
              <a:rPr lang="en-US" dirty="0" smtClean="0">
                <a:latin typeface="Amazon Ember Thin" charset="0"/>
                <a:ea typeface="Amazon Ember Thin" charset="0"/>
                <a:cs typeface="Amazon Ember Thin" charset="0"/>
              </a:rPr>
              <a:t>Allow AWS to manage load balancing across multiple AZs</a:t>
            </a:r>
          </a:p>
          <a:p>
            <a:pPr marL="548640" indent="-548640">
              <a:buFont typeface="Arial" charset="0"/>
              <a:buChar char="•"/>
            </a:pPr>
            <a:r>
              <a:rPr lang="en-US" dirty="0" smtClean="0">
                <a:latin typeface="Amazon Ember Thin" charset="0"/>
                <a:ea typeface="Amazon Ember Thin" charset="0"/>
                <a:cs typeface="Amazon Ember Thin" charset="0"/>
              </a:rPr>
              <a:t>Achieve better fault tolerance</a:t>
            </a:r>
          </a:p>
          <a:p>
            <a:pPr marL="548640" indent="-548640">
              <a:buFont typeface="Arial" charset="0"/>
              <a:buChar char="•"/>
            </a:pPr>
            <a:r>
              <a:rPr lang="en-US" dirty="0" smtClean="0">
                <a:latin typeface="Amazon Ember Thin" charset="0"/>
                <a:ea typeface="Amazon Ember Thin" charset="0"/>
                <a:cs typeface="Amazon Ember Thin" charset="0"/>
              </a:rPr>
              <a:t>Trigger Auto Scaling to scale out and in on demand</a:t>
            </a:r>
          </a:p>
          <a:p>
            <a:pPr marL="548640" indent="-548640">
              <a:buFont typeface="Arial" charset="0"/>
              <a:buChar char="•"/>
            </a:pPr>
            <a:r>
              <a:rPr lang="en-US" dirty="0" smtClean="0">
                <a:latin typeface="Amazon Ember Thin" charset="0"/>
                <a:ea typeface="Amazon Ember Thin" charset="0"/>
                <a:cs typeface="Amazon Ember Thin" charset="0"/>
              </a:rPr>
              <a:t>Run web servers in private subnets and NAT Gateway for public outbound access</a:t>
            </a:r>
          </a:p>
          <a:p>
            <a:pPr marL="548640" indent="-548640">
              <a:buFont typeface="Arial" charset="0"/>
              <a:buChar char="•"/>
            </a:pPr>
            <a:endParaRPr lang="en-US" dirty="0">
              <a:latin typeface="Amazon Ember Thin" charset="0"/>
              <a:ea typeface="Amazon Ember Thin" charset="0"/>
              <a:cs typeface="Amazon Ember Thin" charset="0"/>
            </a:endParaRPr>
          </a:p>
          <a:p>
            <a:pPr marL="548640" indent="-548640">
              <a:buFont typeface="Arial" charset="0"/>
              <a:buChar char="•"/>
            </a:pPr>
            <a:endParaRPr lang="en-US" dirty="0" smtClean="0">
              <a:latin typeface="Amazon Ember Thin" charset="0"/>
              <a:ea typeface="Amazon Ember Thin" charset="0"/>
              <a:cs typeface="Amazon Ember Thin" charset="0"/>
            </a:endParaRPr>
          </a:p>
          <a:p>
            <a:pPr marL="548640" indent="-548640">
              <a:buFont typeface="Arial" charset="0"/>
              <a:buChar char="•"/>
            </a:pPr>
            <a:endParaRPr lang="en-US" dirty="0" smtClean="0">
              <a:latin typeface="Amazon Ember Thin" charset="0"/>
              <a:ea typeface="Amazon Ember Thin" charset="0"/>
              <a:cs typeface="Amazon Ember Thin" charset="0"/>
            </a:endParaRPr>
          </a:p>
          <a:p>
            <a:pPr marL="548640" indent="-548640">
              <a:buFont typeface="Arial" charset="0"/>
              <a:buChar char="•"/>
            </a:pPr>
            <a:endParaRPr lang="en-US" dirty="0" smtClean="0">
              <a:latin typeface="Amazon Ember Thin" charset="0"/>
              <a:ea typeface="Amazon Ember Thin" charset="0"/>
              <a:cs typeface="Amazon Ember Thin" charset="0"/>
            </a:endParaRPr>
          </a:p>
          <a:p>
            <a:pPr marL="548640" indent="-548640">
              <a:buFont typeface="Arial" charset="0"/>
              <a:buChar char="•"/>
            </a:pPr>
            <a:endParaRPr lang="en-US" dirty="0" smtClean="0">
              <a:latin typeface="Amazon Ember Thin" charset="0"/>
              <a:ea typeface="Amazon Ember Thin" charset="0"/>
              <a:cs typeface="Amazon Ember Thin" charset="0"/>
            </a:endParaRPr>
          </a:p>
          <a:p>
            <a:pPr marL="548640" indent="-548640">
              <a:buFont typeface="Arial" charset="0"/>
              <a:buChar char="•"/>
            </a:pPr>
            <a:endParaRPr lang="en-US" dirty="0" smtClean="0">
              <a:latin typeface="Amazon Ember Thin" charset="0"/>
              <a:ea typeface="Amazon Ember Thin" charset="0"/>
              <a:cs typeface="Amazon Ember Thin"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5585" y="1614931"/>
            <a:ext cx="4277941" cy="5479197"/>
          </a:xfrm>
          <a:prstGeom prst="rect">
            <a:avLst/>
          </a:prstGeom>
        </p:spPr>
      </p:pic>
    </p:spTree>
    <p:extLst>
      <p:ext uri="{BB962C8B-B14F-4D97-AF65-F5344CB8AC3E}">
        <p14:creationId xmlns:p14="http://schemas.microsoft.com/office/powerpoint/2010/main" val="4110549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Cache content close to end users</a:t>
            </a:r>
            <a:endParaRPr lang="en-US" dirty="0"/>
          </a:p>
        </p:txBody>
      </p:sp>
      <p:sp>
        <p:nvSpPr>
          <p:cNvPr id="5" name="Content Placeholder 2"/>
          <p:cNvSpPr>
            <a:spLocks noGrp="1"/>
          </p:cNvSpPr>
          <p:nvPr>
            <p:ph type="body" sz="half" idx="1"/>
          </p:nvPr>
        </p:nvSpPr>
        <p:spPr>
          <a:xfrm>
            <a:off x="5517573" y="1427015"/>
            <a:ext cx="8789742" cy="2265236"/>
          </a:xfrm>
          <a:prstGeom prst="rect">
            <a:avLst/>
          </a:prstGeom>
        </p:spPr>
        <p:txBody>
          <a:bodyPr/>
          <a:lstStyle/>
          <a:p>
            <a:pPr marL="548640" indent="-548640">
              <a:buFont typeface="Arial" charset="0"/>
              <a:buChar char="•"/>
            </a:pPr>
            <a:r>
              <a:rPr lang="is-IS" dirty="0" smtClean="0">
                <a:latin typeface="Amazon Ember Thin" charset="0"/>
                <a:ea typeface="Amazon Ember Thin" charset="0"/>
                <a:cs typeface="Amazon Ember Thin" charset="0"/>
              </a:rPr>
              <a:t>For a good user experience</a:t>
            </a:r>
            <a:endParaRPr lang="en-US" dirty="0" smtClean="0">
              <a:latin typeface="Amazon Ember Thin" charset="0"/>
              <a:ea typeface="Amazon Ember Thin" charset="0"/>
              <a:cs typeface="Amazon Ember Thin" charset="0"/>
            </a:endParaRPr>
          </a:p>
          <a:p>
            <a:pPr marL="548640" indent="-548640">
              <a:buFont typeface="Arial" charset="0"/>
              <a:buChar char="•"/>
            </a:pPr>
            <a:r>
              <a:rPr lang="en-US" dirty="0" smtClean="0">
                <a:latin typeface="Amazon Ember Thin" charset="0"/>
                <a:ea typeface="Amazon Ember Thin" charset="0"/>
                <a:cs typeface="Amazon Ember Thin" charset="0"/>
              </a:rPr>
              <a:t>Use CloudFront</a:t>
            </a:r>
            <a:r>
              <a:rPr lang="en-US" dirty="0">
                <a:latin typeface="Amazon Ember Thin" charset="0"/>
                <a:ea typeface="Amazon Ember Thin" charset="0"/>
                <a:cs typeface="Amazon Ember Thin" charset="0"/>
              </a:rPr>
              <a:t> </a:t>
            </a:r>
            <a:r>
              <a:rPr lang="en-US" dirty="0" smtClean="0">
                <a:latin typeface="Amazon Ember Thin" charset="0"/>
                <a:ea typeface="Amazon Ember Thin" charset="0"/>
                <a:cs typeface="Amazon Ember Thin" charset="0"/>
              </a:rPr>
              <a:t>to cache content</a:t>
            </a:r>
          </a:p>
          <a:p>
            <a:pPr marL="548640" indent="-548640">
              <a:buFont typeface="Arial" charset="0"/>
              <a:buChar char="•"/>
            </a:pPr>
            <a:r>
              <a:rPr lang="en-US" dirty="0" smtClean="0">
                <a:latin typeface="Amazon Ember Thin" charset="0"/>
                <a:ea typeface="Amazon Ember Thin" charset="0"/>
                <a:cs typeface="Amazon Ember Thin" charset="0"/>
              </a:rPr>
              <a:t>CloudFront has </a:t>
            </a:r>
            <a:r>
              <a:rPr lang="sr-Latn-RS" dirty="0" smtClean="0">
                <a:latin typeface="Amazon Ember Thin" charset="0"/>
                <a:ea typeface="Amazon Ember Thin" charset="0"/>
                <a:cs typeface="Amazon Ember Thin" charset="0"/>
              </a:rPr>
              <a:t>180</a:t>
            </a:r>
            <a:r>
              <a:rPr lang="en-US" dirty="0" smtClean="0">
                <a:latin typeface="Amazon Ember Thin" charset="0"/>
                <a:ea typeface="Amazon Ember Thin" charset="0"/>
                <a:cs typeface="Amazon Ember Thin" charset="0"/>
              </a:rPr>
              <a:t> edge locations worldwide, as of </a:t>
            </a:r>
            <a:r>
              <a:rPr lang="sr-Latn-RS" dirty="0" smtClean="0">
                <a:latin typeface="Amazon Ember Thin" charset="0"/>
                <a:ea typeface="Amazon Ember Thin" charset="0"/>
                <a:cs typeface="Amazon Ember Thin" charset="0"/>
              </a:rPr>
              <a:t>May</a:t>
            </a:r>
            <a:r>
              <a:rPr lang="en-US" dirty="0" smtClean="0">
                <a:latin typeface="Amazon Ember Thin" charset="0"/>
                <a:ea typeface="Amazon Ember Thin" charset="0"/>
                <a:cs typeface="Amazon Ember Thin" charset="0"/>
              </a:rPr>
              <a:t> 2019</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811" y="1614931"/>
            <a:ext cx="2881869" cy="5466080"/>
          </a:xfrm>
          <a:prstGeom prst="rect">
            <a:avLst/>
          </a:prstGeom>
        </p:spPr>
      </p:pic>
    </p:spTree>
    <p:extLst>
      <p:ext uri="{BB962C8B-B14F-4D97-AF65-F5344CB8AC3E}">
        <p14:creationId xmlns:p14="http://schemas.microsoft.com/office/powerpoint/2010/main" val="3835964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AWS WordPress Reference Architecture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595" y="1746128"/>
            <a:ext cx="9919210" cy="4737343"/>
          </a:xfrm>
          <a:prstGeom prst="rect">
            <a:avLst/>
          </a:prstGeom>
        </p:spPr>
      </p:pic>
    </p:spTree>
    <p:extLst>
      <p:ext uri="{BB962C8B-B14F-4D97-AF65-F5344CB8AC3E}">
        <p14:creationId xmlns:p14="http://schemas.microsoft.com/office/powerpoint/2010/main" val="14531764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deploy all that?</a:t>
            </a:r>
            <a:endParaRPr lang="en-US" dirty="0"/>
          </a:p>
        </p:txBody>
      </p:sp>
    </p:spTree>
    <p:extLst>
      <p:ext uri="{BB962C8B-B14F-4D97-AF65-F5344CB8AC3E}">
        <p14:creationId xmlns:p14="http://schemas.microsoft.com/office/powerpoint/2010/main" val="2695193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CloudFormation 101"/>
          <p:cNvSpPr txBox="1">
            <a:spLocks noGrp="1"/>
          </p:cNvSpPr>
          <p:nvPr>
            <p:ph type="title"/>
          </p:nvPr>
        </p:nvSpPr>
        <p:spPr>
          <a:prstGeom prst="rect">
            <a:avLst/>
          </a:prstGeom>
        </p:spPr>
        <p:txBody>
          <a:bodyPr/>
          <a:lstStyle/>
          <a:p>
            <a:r>
              <a:rPr lang="en-US" dirty="0" smtClean="0"/>
              <a:t>AWS </a:t>
            </a:r>
            <a:r>
              <a:rPr dirty="0" err="1" smtClean="0"/>
              <a:t>CloudFormation</a:t>
            </a:r>
            <a:r>
              <a:rPr dirty="0" smtClean="0"/>
              <a:t> </a:t>
            </a:r>
            <a:r>
              <a:rPr dirty="0"/>
              <a:t>101</a:t>
            </a:r>
          </a:p>
        </p:txBody>
      </p:sp>
      <p:grpSp>
        <p:nvGrpSpPr>
          <p:cNvPr id="366" name="Group"/>
          <p:cNvGrpSpPr/>
          <p:nvPr/>
        </p:nvGrpSpPr>
        <p:grpSpPr>
          <a:xfrm>
            <a:off x="696842" y="3280638"/>
            <a:ext cx="2710335" cy="3264847"/>
            <a:chOff x="0" y="0"/>
            <a:chExt cx="2710333" cy="3264845"/>
          </a:xfrm>
        </p:grpSpPr>
        <p:grpSp>
          <p:nvGrpSpPr>
            <p:cNvPr id="364" name="Group"/>
            <p:cNvGrpSpPr/>
            <p:nvPr/>
          </p:nvGrpSpPr>
          <p:grpSpPr>
            <a:xfrm>
              <a:off x="121028" y="0"/>
              <a:ext cx="2491569" cy="2371219"/>
              <a:chOff x="0" y="0"/>
              <a:chExt cx="2491567" cy="2371218"/>
            </a:xfrm>
          </p:grpSpPr>
          <p:pic>
            <p:nvPicPr>
              <p:cNvPr id="362" name="Deck_File-Code2.png" descr="Deck_File-Code2.png"/>
              <p:cNvPicPr>
                <a:picLocks noChangeAspect="1"/>
              </p:cNvPicPr>
              <p:nvPr/>
            </p:nvPicPr>
            <p:blipFill>
              <a:blip r:embed="rId3">
                <a:extLst/>
              </a:blip>
              <a:stretch>
                <a:fillRect/>
              </a:stretch>
            </p:blipFill>
            <p:spPr>
              <a:xfrm>
                <a:off x="1126179" y="0"/>
                <a:ext cx="1365389" cy="1365388"/>
              </a:xfrm>
              <a:prstGeom prst="rect">
                <a:avLst/>
              </a:prstGeom>
              <a:ln w="12700" cap="flat">
                <a:noFill/>
                <a:miter lim="400000"/>
              </a:ln>
              <a:effectLst/>
            </p:spPr>
          </p:pic>
          <p:pic>
            <p:nvPicPr>
              <p:cNvPr id="363" name="Deck_Laptop-Dark-CodeSplit.png" descr="Deck_Laptop-Dark-CodeSplit.png"/>
              <p:cNvPicPr>
                <a:picLocks noChangeAspect="1"/>
              </p:cNvPicPr>
              <p:nvPr/>
            </p:nvPicPr>
            <p:blipFill>
              <a:blip r:embed="rId4">
                <a:extLst/>
              </a:blip>
              <a:stretch>
                <a:fillRect/>
              </a:stretch>
            </p:blipFill>
            <p:spPr>
              <a:xfrm>
                <a:off x="0" y="365664"/>
                <a:ext cx="2005553" cy="2005555"/>
              </a:xfrm>
              <a:prstGeom prst="rect">
                <a:avLst/>
              </a:prstGeom>
              <a:ln w="12700" cap="flat">
                <a:noFill/>
                <a:miter lim="400000"/>
              </a:ln>
              <a:effectLst/>
            </p:spPr>
          </p:pic>
        </p:grpSp>
        <p:sp>
          <p:nvSpPr>
            <p:cNvPr id="365" name="Code your infrastructure…"/>
            <p:cNvSpPr txBox="1"/>
            <p:nvPr/>
          </p:nvSpPr>
          <p:spPr>
            <a:xfrm>
              <a:off x="0" y="2286945"/>
              <a:ext cx="2710334" cy="977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ctr" defTabSz="825500">
                <a:defRPr sz="2000">
                  <a:solidFill>
                    <a:srgbClr val="FFFFFF"/>
                  </a:solidFill>
                  <a:latin typeface="Amazon Ember Light"/>
                  <a:ea typeface="Amazon Ember Light"/>
                  <a:cs typeface="Amazon Ember Light"/>
                  <a:sym typeface="Amazon Ember Light"/>
                </a:defRPr>
              </a:lvl1pPr>
            </a:lstStyle>
            <a:p>
              <a:r>
                <a:t>Code in YAML or JSON directly or use sample templates</a:t>
              </a:r>
            </a:p>
          </p:txBody>
        </p:sp>
      </p:grpSp>
      <p:grpSp>
        <p:nvGrpSpPr>
          <p:cNvPr id="373" name="Group"/>
          <p:cNvGrpSpPr/>
          <p:nvPr/>
        </p:nvGrpSpPr>
        <p:grpSpPr>
          <a:xfrm>
            <a:off x="3169092" y="3360764"/>
            <a:ext cx="2602075" cy="3184721"/>
            <a:chOff x="0" y="0"/>
            <a:chExt cx="2602073" cy="3184719"/>
          </a:xfrm>
        </p:grpSpPr>
        <p:pic>
          <p:nvPicPr>
            <p:cNvPr id="367" name="Deck_File-Code2.png" descr="Deck_File-Code2.png"/>
            <p:cNvPicPr>
              <a:picLocks noChangeAspect="1"/>
            </p:cNvPicPr>
            <p:nvPr/>
          </p:nvPicPr>
          <p:blipFill>
            <a:blip r:embed="rId3">
              <a:extLst/>
            </a:blip>
            <a:stretch>
              <a:fillRect/>
            </a:stretch>
          </p:blipFill>
          <p:spPr>
            <a:xfrm>
              <a:off x="1172634" y="0"/>
              <a:ext cx="1035066" cy="1035066"/>
            </a:xfrm>
            <a:prstGeom prst="rect">
              <a:avLst/>
            </a:prstGeom>
            <a:ln w="12700" cap="flat">
              <a:noFill/>
              <a:miter lim="400000"/>
            </a:ln>
            <a:effectLst/>
          </p:spPr>
        </p:pic>
        <p:pic>
          <p:nvPicPr>
            <p:cNvPr id="368" name="Deck_S3Bucket1.png" descr="Deck_S3Bucket1.png"/>
            <p:cNvPicPr>
              <a:picLocks noChangeAspect="1"/>
            </p:cNvPicPr>
            <p:nvPr/>
          </p:nvPicPr>
          <p:blipFill>
            <a:blip r:embed="rId5">
              <a:extLst/>
            </a:blip>
            <a:stretch>
              <a:fillRect/>
            </a:stretch>
          </p:blipFill>
          <p:spPr>
            <a:xfrm>
              <a:off x="1007475" y="633271"/>
              <a:ext cx="1365385" cy="1365388"/>
            </a:xfrm>
            <a:prstGeom prst="rect">
              <a:avLst/>
            </a:prstGeom>
            <a:ln w="12700" cap="flat">
              <a:noFill/>
              <a:miter lim="400000"/>
            </a:ln>
            <a:effectLst/>
          </p:spPr>
        </p:pic>
        <p:sp>
          <p:nvSpPr>
            <p:cNvPr id="369" name="Check out your template…"/>
            <p:cNvSpPr txBox="1"/>
            <p:nvPr/>
          </p:nvSpPr>
          <p:spPr>
            <a:xfrm>
              <a:off x="912844" y="2206819"/>
              <a:ext cx="1689230" cy="977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ctr" defTabSz="825500">
                <a:defRPr sz="2000">
                  <a:solidFill>
                    <a:srgbClr val="FFFFFF"/>
                  </a:solidFill>
                  <a:latin typeface="Amazon Ember Light"/>
                  <a:ea typeface="Amazon Ember Light"/>
                  <a:cs typeface="Amazon Ember Light"/>
                  <a:sym typeface="Amazon Ember Light"/>
                </a:defRPr>
              </a:lvl1pPr>
            </a:lstStyle>
            <a:p>
              <a:r>
                <a:t>Upload local files or from an S3 bucket</a:t>
              </a:r>
            </a:p>
          </p:txBody>
        </p:sp>
        <p:grpSp>
          <p:nvGrpSpPr>
            <p:cNvPr id="372" name="Group"/>
            <p:cNvGrpSpPr/>
            <p:nvPr/>
          </p:nvGrpSpPr>
          <p:grpSpPr>
            <a:xfrm>
              <a:off x="-1" y="678470"/>
              <a:ext cx="1025855" cy="130676"/>
              <a:chOff x="-1" y="-1"/>
              <a:chExt cx="1025853" cy="130675"/>
            </a:xfrm>
          </p:grpSpPr>
          <p:sp>
            <p:nvSpPr>
              <p:cNvPr id="370" name="Line"/>
              <p:cNvSpPr/>
              <p:nvPr/>
            </p:nvSpPr>
            <p:spPr>
              <a:xfrm flipV="1">
                <a:off x="-2" y="65396"/>
                <a:ext cx="960968" cy="2"/>
              </a:xfrm>
              <a:prstGeom prst="line">
                <a:avLst/>
              </a:prstGeom>
              <a:noFill/>
              <a:ln w="38100" cap="rnd">
                <a:solidFill>
                  <a:srgbClr val="FFFFFF"/>
                </a:solidFill>
                <a:custDash>
                  <a:ds d="100000" sp="200000"/>
                </a:custDash>
                <a:miter lim="400000"/>
              </a:ln>
              <a:effectLst/>
            </p:spPr>
            <p:txBody>
              <a:bodyPr wrap="square" lIns="45718" tIns="45718" rIns="45718" bIns="45718" numCol="1" anchor="t">
                <a:noAutofit/>
              </a:bodyPr>
              <a:lstStyle/>
              <a:p>
                <a:pPr defTabSz="457200">
                  <a:defRPr sz="1800">
                    <a:solidFill>
                      <a:srgbClr val="474746"/>
                    </a:solidFill>
                  </a:defRPr>
                </a:pPr>
                <a:endParaRPr/>
              </a:p>
            </p:txBody>
          </p:sp>
          <p:sp>
            <p:nvSpPr>
              <p:cNvPr id="371" name="Triangle"/>
              <p:cNvSpPr/>
              <p:nvPr/>
            </p:nvSpPr>
            <p:spPr>
              <a:xfrm rot="5397070">
                <a:off x="898344" y="3168"/>
                <a:ext cx="130570" cy="124336"/>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lnTo>
                      <a:pt x="21600" y="21593"/>
                    </a:lnTo>
                    <a:lnTo>
                      <a:pt x="0" y="21600"/>
                    </a:lnTo>
                    <a:close/>
                  </a:path>
                </a:pathLst>
              </a:custGeom>
              <a:solidFill>
                <a:srgbClr val="E5E5E5"/>
              </a:solidFill>
              <a:ln w="38100" cap="flat">
                <a:solidFill>
                  <a:srgbClr val="808080"/>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AmazonEmber-Medium"/>
                    <a:ea typeface="AmazonEmber-Medium"/>
                    <a:cs typeface="AmazonEmber-Medium"/>
                    <a:sym typeface="AmazonEmber-Medium"/>
                  </a:defRPr>
                </a:pPr>
                <a:endParaRPr/>
              </a:p>
            </p:txBody>
          </p:sp>
        </p:grpSp>
      </p:grpSp>
      <p:grpSp>
        <p:nvGrpSpPr>
          <p:cNvPr id="382" name="Group"/>
          <p:cNvGrpSpPr/>
          <p:nvPr/>
        </p:nvGrpSpPr>
        <p:grpSpPr>
          <a:xfrm>
            <a:off x="5401040" y="3296072"/>
            <a:ext cx="3652178" cy="3249413"/>
            <a:chOff x="0" y="0"/>
            <a:chExt cx="3652177" cy="3249412"/>
          </a:xfrm>
        </p:grpSpPr>
        <p:pic>
          <p:nvPicPr>
            <p:cNvPr id="374" name="Deck_Browser-Console.png" descr="Deck_Browser-Console.png"/>
            <p:cNvPicPr>
              <a:picLocks noChangeAspect="1"/>
            </p:cNvPicPr>
            <p:nvPr/>
          </p:nvPicPr>
          <p:blipFill>
            <a:blip r:embed="rId6">
              <a:extLst/>
            </a:blip>
            <a:stretch>
              <a:fillRect/>
            </a:stretch>
          </p:blipFill>
          <p:spPr>
            <a:xfrm>
              <a:off x="1525419" y="0"/>
              <a:ext cx="1748369" cy="1748370"/>
            </a:xfrm>
            <a:prstGeom prst="rect">
              <a:avLst/>
            </a:prstGeom>
            <a:ln w="12700" cap="flat">
              <a:noFill/>
              <a:miter lim="400000"/>
            </a:ln>
            <a:effectLst/>
          </p:spPr>
        </p:pic>
        <p:pic>
          <p:nvPicPr>
            <p:cNvPr id="375" name="Deck_Browser-Generic1.png" descr="Deck_Browser-Generic1.png"/>
            <p:cNvPicPr>
              <a:picLocks noChangeAspect="1"/>
            </p:cNvPicPr>
            <p:nvPr/>
          </p:nvPicPr>
          <p:blipFill>
            <a:blip r:embed="rId7">
              <a:extLst/>
            </a:blip>
            <a:stretch>
              <a:fillRect/>
            </a:stretch>
          </p:blipFill>
          <p:spPr>
            <a:xfrm>
              <a:off x="1050101" y="408313"/>
              <a:ext cx="1889387" cy="1889389"/>
            </a:xfrm>
            <a:prstGeom prst="rect">
              <a:avLst/>
            </a:prstGeom>
            <a:ln w="12700" cap="flat">
              <a:noFill/>
              <a:miter lim="400000"/>
            </a:ln>
            <a:effectLst/>
          </p:spPr>
        </p:pic>
        <p:pic>
          <p:nvPicPr>
            <p:cNvPr id="376" name="benefits-of-aws-cloudformation.png" descr="benefits-of-aws-cloudformation.png"/>
            <p:cNvPicPr>
              <a:picLocks noChangeAspect="1"/>
            </p:cNvPicPr>
            <p:nvPr/>
          </p:nvPicPr>
          <p:blipFill>
            <a:blip r:embed="rId8">
              <a:extLst/>
            </a:blip>
            <a:stretch>
              <a:fillRect/>
            </a:stretch>
          </p:blipFill>
          <p:spPr>
            <a:xfrm>
              <a:off x="1142624" y="1130786"/>
              <a:ext cx="680879" cy="680878"/>
            </a:xfrm>
            <a:prstGeom prst="rect">
              <a:avLst/>
            </a:prstGeom>
            <a:ln w="12700" cap="flat">
              <a:noFill/>
              <a:miter lim="400000"/>
            </a:ln>
            <a:effectLst/>
          </p:spPr>
        </p:pic>
        <p:pic>
          <p:nvPicPr>
            <p:cNvPr id="377" name="Deck_Operating-System-Suse2.png" descr="Deck_Operating-System-Suse2.png"/>
            <p:cNvPicPr>
              <a:picLocks noChangeAspect="1"/>
            </p:cNvPicPr>
            <p:nvPr/>
          </p:nvPicPr>
          <p:blipFill>
            <a:blip r:embed="rId9">
              <a:extLst/>
            </a:blip>
            <a:stretch>
              <a:fillRect/>
            </a:stretch>
          </p:blipFill>
          <p:spPr>
            <a:xfrm>
              <a:off x="2280384" y="1004173"/>
              <a:ext cx="1371794" cy="1371794"/>
            </a:xfrm>
            <a:prstGeom prst="rect">
              <a:avLst/>
            </a:prstGeom>
            <a:ln w="12700" cap="flat">
              <a:noFill/>
              <a:miter lim="400000"/>
            </a:ln>
            <a:effectLst/>
          </p:spPr>
        </p:pic>
        <p:sp>
          <p:nvSpPr>
            <p:cNvPr id="378" name="Use AWS CloudFormation…"/>
            <p:cNvSpPr txBox="1"/>
            <p:nvPr/>
          </p:nvSpPr>
          <p:spPr>
            <a:xfrm>
              <a:off x="1396827" y="2271512"/>
              <a:ext cx="2005553" cy="977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ctr" defTabSz="825500">
                <a:defRPr sz="2000">
                  <a:solidFill>
                    <a:srgbClr val="FFFFFF"/>
                  </a:solidFill>
                  <a:latin typeface="Amazon Ember Light"/>
                  <a:ea typeface="Amazon Ember Light"/>
                  <a:cs typeface="Amazon Ember Light"/>
                  <a:sym typeface="Amazon Ember Light"/>
                </a:defRPr>
              </a:lvl1pPr>
            </a:lstStyle>
            <a:p>
              <a:r>
                <a:t>Create stack using console, API or CLI</a:t>
              </a:r>
            </a:p>
          </p:txBody>
        </p:sp>
        <p:grpSp>
          <p:nvGrpSpPr>
            <p:cNvPr id="381" name="Group"/>
            <p:cNvGrpSpPr/>
            <p:nvPr/>
          </p:nvGrpSpPr>
          <p:grpSpPr>
            <a:xfrm>
              <a:off x="-1" y="743162"/>
              <a:ext cx="1025855" cy="130676"/>
              <a:chOff x="-1" y="-1"/>
              <a:chExt cx="1025853" cy="130675"/>
            </a:xfrm>
          </p:grpSpPr>
          <p:sp>
            <p:nvSpPr>
              <p:cNvPr id="379" name="Line"/>
              <p:cNvSpPr/>
              <p:nvPr/>
            </p:nvSpPr>
            <p:spPr>
              <a:xfrm flipV="1">
                <a:off x="-2" y="65396"/>
                <a:ext cx="960968" cy="2"/>
              </a:xfrm>
              <a:prstGeom prst="line">
                <a:avLst/>
              </a:prstGeom>
              <a:noFill/>
              <a:ln w="38100" cap="rnd">
                <a:solidFill>
                  <a:srgbClr val="FFFFFF"/>
                </a:solidFill>
                <a:custDash>
                  <a:ds d="100000" sp="200000"/>
                </a:custDash>
                <a:miter lim="400000"/>
              </a:ln>
              <a:effectLst/>
            </p:spPr>
            <p:txBody>
              <a:bodyPr wrap="square" lIns="45718" tIns="45718" rIns="45718" bIns="45718" numCol="1" anchor="t">
                <a:noAutofit/>
              </a:bodyPr>
              <a:lstStyle/>
              <a:p>
                <a:pPr defTabSz="457200">
                  <a:defRPr sz="1800">
                    <a:solidFill>
                      <a:srgbClr val="474746"/>
                    </a:solidFill>
                  </a:defRPr>
                </a:pPr>
                <a:endParaRPr/>
              </a:p>
            </p:txBody>
          </p:sp>
          <p:sp>
            <p:nvSpPr>
              <p:cNvPr id="380" name="Triangle"/>
              <p:cNvSpPr/>
              <p:nvPr/>
            </p:nvSpPr>
            <p:spPr>
              <a:xfrm rot="5397070">
                <a:off x="898344" y="3168"/>
                <a:ext cx="130570" cy="124336"/>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lnTo>
                      <a:pt x="21600" y="21593"/>
                    </a:lnTo>
                    <a:lnTo>
                      <a:pt x="0" y="21600"/>
                    </a:lnTo>
                    <a:close/>
                  </a:path>
                </a:pathLst>
              </a:custGeom>
              <a:solidFill>
                <a:srgbClr val="E5E5E5"/>
              </a:solidFill>
              <a:ln w="38100" cap="flat">
                <a:solidFill>
                  <a:srgbClr val="808080"/>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AmazonEmber-Medium"/>
                    <a:ea typeface="AmazonEmber-Medium"/>
                    <a:cs typeface="AmazonEmber-Medium"/>
                    <a:sym typeface="AmazonEmber-Medium"/>
                  </a:defRPr>
                </a:pPr>
                <a:endParaRPr/>
              </a:p>
            </p:txBody>
          </p:sp>
        </p:grpSp>
      </p:grpSp>
      <p:grpSp>
        <p:nvGrpSpPr>
          <p:cNvPr id="412" name="Group"/>
          <p:cNvGrpSpPr/>
          <p:nvPr/>
        </p:nvGrpSpPr>
        <p:grpSpPr>
          <a:xfrm>
            <a:off x="8617392" y="2101425"/>
            <a:ext cx="5122478" cy="4444060"/>
            <a:chOff x="0" y="-75"/>
            <a:chExt cx="5122476" cy="4444058"/>
          </a:xfrm>
        </p:grpSpPr>
        <p:pic>
          <p:nvPicPr>
            <p:cNvPr id="383" name="Image" descr="Image"/>
            <p:cNvPicPr>
              <a:picLocks noChangeAspect="1"/>
            </p:cNvPicPr>
            <p:nvPr/>
          </p:nvPicPr>
          <p:blipFill>
            <a:blip r:embed="rId10">
              <a:extLst/>
            </a:blip>
            <a:srcRect l="3921" t="14" b="1680"/>
            <a:stretch>
              <a:fillRect/>
            </a:stretch>
          </p:blipFill>
          <p:spPr>
            <a:xfrm>
              <a:off x="632325" y="-76"/>
              <a:ext cx="3617461" cy="3227861"/>
            </a:xfrm>
            <a:custGeom>
              <a:avLst/>
              <a:gdLst/>
              <a:ahLst/>
              <a:cxnLst>
                <a:cxn ang="0">
                  <a:pos x="wd2" y="hd2"/>
                </a:cxn>
                <a:cxn ang="5400000">
                  <a:pos x="wd2" y="hd2"/>
                </a:cxn>
                <a:cxn ang="10800000">
                  <a:pos x="wd2" y="hd2"/>
                </a:cxn>
                <a:cxn ang="16200000">
                  <a:pos x="wd2" y="hd2"/>
                </a:cxn>
              </a:cxnLst>
              <a:rect l="0" t="0" r="r" b="b"/>
              <a:pathLst>
                <a:path w="21600" h="21587" extrusionOk="0">
                  <a:moveTo>
                    <a:pt x="14195" y="3"/>
                  </a:moveTo>
                  <a:cubicBezTo>
                    <a:pt x="14072" y="19"/>
                    <a:pt x="13955" y="94"/>
                    <a:pt x="13910" y="221"/>
                  </a:cubicBezTo>
                  <a:cubicBezTo>
                    <a:pt x="13867" y="344"/>
                    <a:pt x="13714" y="609"/>
                    <a:pt x="13571" y="807"/>
                  </a:cubicBezTo>
                  <a:cubicBezTo>
                    <a:pt x="13429" y="1006"/>
                    <a:pt x="11842" y="3787"/>
                    <a:pt x="10045" y="6986"/>
                  </a:cubicBezTo>
                  <a:cubicBezTo>
                    <a:pt x="8248" y="10186"/>
                    <a:pt x="6394" y="13477"/>
                    <a:pt x="5924" y="14301"/>
                  </a:cubicBezTo>
                  <a:cubicBezTo>
                    <a:pt x="5455" y="15126"/>
                    <a:pt x="5069" y="15825"/>
                    <a:pt x="5069" y="15857"/>
                  </a:cubicBezTo>
                  <a:cubicBezTo>
                    <a:pt x="5069" y="16047"/>
                    <a:pt x="6366" y="15137"/>
                    <a:pt x="6514" y="14843"/>
                  </a:cubicBezTo>
                  <a:cubicBezTo>
                    <a:pt x="7655" y="12578"/>
                    <a:pt x="8424" y="11230"/>
                    <a:pt x="8514" y="11331"/>
                  </a:cubicBezTo>
                  <a:cubicBezTo>
                    <a:pt x="8582" y="11407"/>
                    <a:pt x="8377" y="12129"/>
                    <a:pt x="7946" y="13340"/>
                  </a:cubicBezTo>
                  <a:cubicBezTo>
                    <a:pt x="7575" y="14381"/>
                    <a:pt x="7272" y="15267"/>
                    <a:pt x="7273" y="15307"/>
                  </a:cubicBezTo>
                  <a:cubicBezTo>
                    <a:pt x="7273" y="15401"/>
                    <a:pt x="8144" y="15844"/>
                    <a:pt x="8194" y="15777"/>
                  </a:cubicBezTo>
                  <a:cubicBezTo>
                    <a:pt x="8215" y="15749"/>
                    <a:pt x="8621" y="14949"/>
                    <a:pt x="9095" y="13999"/>
                  </a:cubicBezTo>
                  <a:cubicBezTo>
                    <a:pt x="9569" y="13049"/>
                    <a:pt x="10069" y="12048"/>
                    <a:pt x="10206" y="11777"/>
                  </a:cubicBezTo>
                  <a:cubicBezTo>
                    <a:pt x="10344" y="11506"/>
                    <a:pt x="11156" y="9258"/>
                    <a:pt x="12012" y="6782"/>
                  </a:cubicBezTo>
                  <a:cubicBezTo>
                    <a:pt x="13448" y="2626"/>
                    <a:pt x="13872" y="1624"/>
                    <a:pt x="14121" y="1797"/>
                  </a:cubicBezTo>
                  <a:cubicBezTo>
                    <a:pt x="14284" y="1910"/>
                    <a:pt x="14233" y="4280"/>
                    <a:pt x="14057" y="4751"/>
                  </a:cubicBezTo>
                  <a:cubicBezTo>
                    <a:pt x="13920" y="5118"/>
                    <a:pt x="13919" y="5250"/>
                    <a:pt x="14048" y="5659"/>
                  </a:cubicBezTo>
                  <a:cubicBezTo>
                    <a:pt x="14148" y="5978"/>
                    <a:pt x="14161" y="6177"/>
                    <a:pt x="14088" y="6259"/>
                  </a:cubicBezTo>
                  <a:cubicBezTo>
                    <a:pt x="14027" y="6327"/>
                    <a:pt x="13994" y="6515"/>
                    <a:pt x="14015" y="6676"/>
                  </a:cubicBezTo>
                  <a:cubicBezTo>
                    <a:pt x="14042" y="6891"/>
                    <a:pt x="14122" y="6968"/>
                    <a:pt x="14318" y="6968"/>
                  </a:cubicBezTo>
                  <a:cubicBezTo>
                    <a:pt x="14464" y="6968"/>
                    <a:pt x="14608" y="6884"/>
                    <a:pt x="14638" y="6782"/>
                  </a:cubicBezTo>
                  <a:cubicBezTo>
                    <a:pt x="14684" y="6625"/>
                    <a:pt x="14666" y="6621"/>
                    <a:pt x="14515" y="6761"/>
                  </a:cubicBezTo>
                  <a:cubicBezTo>
                    <a:pt x="14320" y="6940"/>
                    <a:pt x="14107" y="6860"/>
                    <a:pt x="14107" y="6607"/>
                  </a:cubicBezTo>
                  <a:cubicBezTo>
                    <a:pt x="14107" y="6519"/>
                    <a:pt x="14241" y="6288"/>
                    <a:pt x="14406" y="6092"/>
                  </a:cubicBezTo>
                  <a:cubicBezTo>
                    <a:pt x="14644" y="5806"/>
                    <a:pt x="14697" y="5634"/>
                    <a:pt x="14673" y="5240"/>
                  </a:cubicBezTo>
                  <a:cubicBezTo>
                    <a:pt x="14657" y="4968"/>
                    <a:pt x="14632" y="3744"/>
                    <a:pt x="14616" y="2519"/>
                  </a:cubicBezTo>
                  <a:cubicBezTo>
                    <a:pt x="14600" y="1294"/>
                    <a:pt x="14550" y="225"/>
                    <a:pt x="14505" y="144"/>
                  </a:cubicBezTo>
                  <a:cubicBezTo>
                    <a:pt x="14443" y="31"/>
                    <a:pt x="14317" y="-13"/>
                    <a:pt x="14195" y="3"/>
                  </a:cubicBezTo>
                  <a:close/>
                  <a:moveTo>
                    <a:pt x="13564" y="7671"/>
                  </a:moveTo>
                  <a:cubicBezTo>
                    <a:pt x="13419" y="7687"/>
                    <a:pt x="13282" y="7820"/>
                    <a:pt x="13055" y="8074"/>
                  </a:cubicBezTo>
                  <a:lnTo>
                    <a:pt x="12673" y="8502"/>
                  </a:lnTo>
                  <a:lnTo>
                    <a:pt x="12673" y="14715"/>
                  </a:lnTo>
                  <a:cubicBezTo>
                    <a:pt x="12673" y="18133"/>
                    <a:pt x="12708" y="20965"/>
                    <a:pt x="12749" y="21011"/>
                  </a:cubicBezTo>
                  <a:cubicBezTo>
                    <a:pt x="12790" y="21057"/>
                    <a:pt x="14637" y="21082"/>
                    <a:pt x="16853" y="21064"/>
                  </a:cubicBezTo>
                  <a:lnTo>
                    <a:pt x="20884" y="21030"/>
                  </a:lnTo>
                  <a:lnTo>
                    <a:pt x="20913" y="18569"/>
                  </a:lnTo>
                  <a:lnTo>
                    <a:pt x="20944" y="16109"/>
                  </a:lnTo>
                  <a:lnTo>
                    <a:pt x="21287" y="15788"/>
                  </a:lnTo>
                  <a:lnTo>
                    <a:pt x="21600" y="15496"/>
                  </a:lnTo>
                  <a:lnTo>
                    <a:pt x="21600" y="15435"/>
                  </a:lnTo>
                  <a:lnTo>
                    <a:pt x="21313" y="15182"/>
                  </a:lnTo>
                  <a:lnTo>
                    <a:pt x="20993" y="14901"/>
                  </a:lnTo>
                  <a:lnTo>
                    <a:pt x="20939" y="11612"/>
                  </a:lnTo>
                  <a:lnTo>
                    <a:pt x="20884" y="8324"/>
                  </a:lnTo>
                  <a:lnTo>
                    <a:pt x="17707" y="8292"/>
                  </a:lnTo>
                  <a:lnTo>
                    <a:pt x="14531" y="8258"/>
                  </a:lnTo>
                  <a:lnTo>
                    <a:pt x="14126" y="7952"/>
                  </a:lnTo>
                  <a:cubicBezTo>
                    <a:pt x="13864" y="7753"/>
                    <a:pt x="13710" y="7655"/>
                    <a:pt x="13564" y="7671"/>
                  </a:cubicBezTo>
                  <a:close/>
                  <a:moveTo>
                    <a:pt x="0" y="14431"/>
                  </a:moveTo>
                  <a:lnTo>
                    <a:pt x="0" y="16467"/>
                  </a:lnTo>
                  <a:lnTo>
                    <a:pt x="0" y="18503"/>
                  </a:lnTo>
                  <a:lnTo>
                    <a:pt x="1543" y="18503"/>
                  </a:lnTo>
                  <a:lnTo>
                    <a:pt x="3085" y="18503"/>
                  </a:lnTo>
                  <a:lnTo>
                    <a:pt x="3085" y="16467"/>
                  </a:lnTo>
                  <a:lnTo>
                    <a:pt x="3085" y="14431"/>
                  </a:lnTo>
                  <a:lnTo>
                    <a:pt x="1543" y="14431"/>
                  </a:lnTo>
                  <a:lnTo>
                    <a:pt x="0" y="14431"/>
                  </a:lnTo>
                  <a:close/>
                  <a:moveTo>
                    <a:pt x="6612" y="15488"/>
                  </a:moveTo>
                  <a:lnTo>
                    <a:pt x="5784" y="15944"/>
                  </a:lnTo>
                  <a:lnTo>
                    <a:pt x="4960" y="16403"/>
                  </a:lnTo>
                  <a:lnTo>
                    <a:pt x="4960" y="17760"/>
                  </a:lnTo>
                  <a:lnTo>
                    <a:pt x="4960" y="19116"/>
                  </a:lnTo>
                  <a:lnTo>
                    <a:pt x="5626" y="19490"/>
                  </a:lnTo>
                  <a:cubicBezTo>
                    <a:pt x="5992" y="19697"/>
                    <a:pt x="6261" y="19921"/>
                    <a:pt x="6225" y="19987"/>
                  </a:cubicBezTo>
                  <a:cubicBezTo>
                    <a:pt x="6189" y="20052"/>
                    <a:pt x="5744" y="20106"/>
                    <a:pt x="5237" y="20106"/>
                  </a:cubicBezTo>
                  <a:cubicBezTo>
                    <a:pt x="4546" y="20106"/>
                    <a:pt x="4270" y="20154"/>
                    <a:pt x="4140" y="20300"/>
                  </a:cubicBezTo>
                  <a:cubicBezTo>
                    <a:pt x="3917" y="20549"/>
                    <a:pt x="3917" y="21144"/>
                    <a:pt x="4140" y="21393"/>
                  </a:cubicBezTo>
                  <a:cubicBezTo>
                    <a:pt x="4287" y="21558"/>
                    <a:pt x="4680" y="21587"/>
                    <a:pt x="6723" y="21587"/>
                  </a:cubicBezTo>
                  <a:cubicBezTo>
                    <a:pt x="9369" y="21587"/>
                    <a:pt x="9477" y="21558"/>
                    <a:pt x="9477" y="20846"/>
                  </a:cubicBezTo>
                  <a:cubicBezTo>
                    <a:pt x="9477" y="20229"/>
                    <a:pt x="9248" y="20106"/>
                    <a:pt x="8097" y="20106"/>
                  </a:cubicBezTo>
                  <a:cubicBezTo>
                    <a:pt x="7529" y="20106"/>
                    <a:pt x="7036" y="20052"/>
                    <a:pt x="7000" y="19987"/>
                  </a:cubicBezTo>
                  <a:cubicBezTo>
                    <a:pt x="6964" y="19921"/>
                    <a:pt x="7234" y="19697"/>
                    <a:pt x="7600" y="19490"/>
                  </a:cubicBezTo>
                  <a:lnTo>
                    <a:pt x="8266" y="19116"/>
                  </a:lnTo>
                  <a:lnTo>
                    <a:pt x="8266" y="17760"/>
                  </a:lnTo>
                  <a:lnTo>
                    <a:pt x="8266" y="16403"/>
                  </a:lnTo>
                  <a:lnTo>
                    <a:pt x="7439" y="15944"/>
                  </a:lnTo>
                  <a:lnTo>
                    <a:pt x="6612" y="15488"/>
                  </a:lnTo>
                  <a:close/>
                </a:path>
              </a:pathLst>
            </a:custGeom>
            <a:ln w="12700" cap="flat">
              <a:noFill/>
              <a:miter lim="400000"/>
            </a:ln>
            <a:effectLst/>
          </p:spPr>
        </p:pic>
        <p:sp>
          <p:nvSpPr>
            <p:cNvPr id="384" name="Rectangle"/>
            <p:cNvSpPr/>
            <p:nvPr/>
          </p:nvSpPr>
          <p:spPr>
            <a:xfrm>
              <a:off x="2752218" y="891543"/>
              <a:ext cx="1889386" cy="2271126"/>
            </a:xfrm>
            <a:prstGeom prst="rect">
              <a:avLst/>
            </a:prstGeom>
            <a:solidFill>
              <a:srgbClr val="282828"/>
            </a:solidFill>
            <a:ln w="12700" cap="flat">
              <a:noFill/>
              <a:miter lim="400000"/>
            </a:ln>
            <a:effectLst/>
          </p:spPr>
          <p:txBody>
            <a:bodyPr wrap="square" lIns="45718" tIns="45718" rIns="45718" bIns="45718" numCol="1" anchor="ctr">
              <a:noAutofit/>
            </a:bodyPr>
            <a:lstStyle/>
            <a:p>
              <a:pPr algn="ctr" defTabSz="825500">
                <a:defRPr sz="3200">
                  <a:latin typeface="AmazonEmber-Medium"/>
                  <a:ea typeface="AmazonEmber-Medium"/>
                  <a:cs typeface="AmazonEmber-Medium"/>
                  <a:sym typeface="AmazonEmber-Medium"/>
                </a:defRPr>
              </a:pPr>
              <a:endParaRPr/>
            </a:p>
          </p:txBody>
        </p:sp>
        <p:pic>
          <p:nvPicPr>
            <p:cNvPr id="385" name="Deck_Provisioning.png" descr="Deck_Provisioning.png"/>
            <p:cNvPicPr>
              <a:picLocks noChangeAspect="1"/>
            </p:cNvPicPr>
            <p:nvPr/>
          </p:nvPicPr>
          <p:blipFill>
            <a:blip r:embed="rId11">
              <a:extLst/>
            </a:blip>
            <a:stretch>
              <a:fillRect/>
            </a:stretch>
          </p:blipFill>
          <p:spPr>
            <a:xfrm>
              <a:off x="2752218" y="1490562"/>
              <a:ext cx="1748369" cy="1748370"/>
            </a:xfrm>
            <a:prstGeom prst="rect">
              <a:avLst/>
            </a:prstGeom>
            <a:ln w="12700" cap="flat">
              <a:noFill/>
              <a:miter lim="400000"/>
            </a:ln>
            <a:effectLst/>
          </p:spPr>
        </p:pic>
        <p:sp>
          <p:nvSpPr>
            <p:cNvPr id="386" name="AWS CloudFormation…"/>
            <p:cNvSpPr txBox="1"/>
            <p:nvPr/>
          </p:nvSpPr>
          <p:spPr>
            <a:xfrm>
              <a:off x="2346083" y="3466083"/>
              <a:ext cx="1843864" cy="977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ctr" defTabSz="825500">
                <a:defRPr sz="2000">
                  <a:solidFill>
                    <a:srgbClr val="FFFFFF"/>
                  </a:solidFill>
                  <a:latin typeface="Amazon Ember Light"/>
                  <a:ea typeface="Amazon Ember Light"/>
                  <a:cs typeface="Amazon Ember Light"/>
                  <a:sym typeface="Amazon Ember Light"/>
                </a:defRPr>
              </a:lvl1pPr>
            </a:lstStyle>
            <a:p>
              <a:r>
                <a:t>Stacks and resources are provisioned</a:t>
              </a:r>
            </a:p>
          </p:txBody>
        </p:sp>
        <p:grpSp>
          <p:nvGrpSpPr>
            <p:cNvPr id="393" name="Group"/>
            <p:cNvGrpSpPr/>
            <p:nvPr/>
          </p:nvGrpSpPr>
          <p:grpSpPr>
            <a:xfrm>
              <a:off x="4216779" y="1169657"/>
              <a:ext cx="905698" cy="680878"/>
              <a:chOff x="-2" y="-2"/>
              <a:chExt cx="905697" cy="680877"/>
            </a:xfrm>
          </p:grpSpPr>
          <p:sp>
            <p:nvSpPr>
              <p:cNvPr id="387" name="Rectangle"/>
              <p:cNvSpPr/>
              <p:nvPr/>
            </p:nvSpPr>
            <p:spPr>
              <a:xfrm>
                <a:off x="-3" y="-3"/>
                <a:ext cx="900563" cy="235468"/>
              </a:xfrm>
              <a:prstGeom prst="rect">
                <a:avLst/>
              </a:prstGeom>
              <a:solidFill>
                <a:srgbClr val="A7BB9D"/>
              </a:solidFill>
              <a:ln w="12700" cap="flat">
                <a:solidFill>
                  <a:srgbClr val="658F5D"/>
                </a:solidFill>
                <a:prstDash val="solid"/>
                <a:miter lim="400000"/>
              </a:ln>
              <a:effectLst>
                <a:outerShdw blurRad="76200" dist="89327" dir="4875774" rotWithShape="0">
                  <a:srgbClr val="484749">
                    <a:alpha val="50000"/>
                  </a:srgbClr>
                </a:outerShdw>
              </a:effectLst>
            </p:spPr>
            <p:txBody>
              <a:bodyPr wrap="square" lIns="45718" tIns="45718" rIns="45718" bIns="45718" numCol="1" anchor="ctr">
                <a:noAutofit/>
              </a:bodyPr>
              <a:lstStyle/>
              <a:p>
                <a:pPr algn="ctr" defTabSz="825500">
                  <a:defRPr sz="3200">
                    <a:solidFill>
                      <a:srgbClr val="FFFFFF"/>
                    </a:solidFill>
                    <a:latin typeface="AmazonEmber-Medium"/>
                    <a:ea typeface="AmazonEmber-Medium"/>
                    <a:cs typeface="AmazonEmber-Medium"/>
                    <a:sym typeface="AmazonEmber-Medium"/>
                  </a:defRPr>
                </a:pPr>
                <a:endParaRPr/>
              </a:p>
            </p:txBody>
          </p:sp>
          <p:sp>
            <p:nvSpPr>
              <p:cNvPr id="388" name="Rectangle"/>
              <p:cNvSpPr/>
              <p:nvPr/>
            </p:nvSpPr>
            <p:spPr>
              <a:xfrm>
                <a:off x="1293" y="288014"/>
                <a:ext cx="436543" cy="170155"/>
              </a:xfrm>
              <a:prstGeom prst="rect">
                <a:avLst/>
              </a:prstGeom>
              <a:solidFill>
                <a:srgbClr val="A7BB9D"/>
              </a:solidFill>
              <a:ln w="12700" cap="flat">
                <a:solidFill>
                  <a:srgbClr val="658F5D"/>
                </a:solidFill>
                <a:prstDash val="solid"/>
                <a:miter lim="400000"/>
              </a:ln>
              <a:effectLst>
                <a:outerShdw blurRad="76200" dist="89327" dir="4875774" rotWithShape="0">
                  <a:srgbClr val="484749">
                    <a:alpha val="50000"/>
                  </a:srgbClr>
                </a:outerShdw>
              </a:effectLst>
            </p:spPr>
            <p:txBody>
              <a:bodyPr wrap="square" lIns="45718" tIns="45718" rIns="45718" bIns="45718" numCol="1" anchor="ctr">
                <a:noAutofit/>
              </a:bodyPr>
              <a:lstStyle/>
              <a:p>
                <a:pPr algn="ctr" defTabSz="825500">
                  <a:defRPr sz="3200">
                    <a:solidFill>
                      <a:srgbClr val="FFFFFF"/>
                    </a:solidFill>
                    <a:latin typeface="AmazonEmber-Medium"/>
                    <a:ea typeface="AmazonEmber-Medium"/>
                    <a:cs typeface="AmazonEmber-Medium"/>
                    <a:sym typeface="AmazonEmber-Medium"/>
                  </a:defRPr>
                </a:pPr>
                <a:endParaRPr/>
              </a:p>
            </p:txBody>
          </p:sp>
          <p:sp>
            <p:nvSpPr>
              <p:cNvPr id="389" name="Rectangle"/>
              <p:cNvSpPr/>
              <p:nvPr/>
            </p:nvSpPr>
            <p:spPr>
              <a:xfrm>
                <a:off x="469152" y="288014"/>
                <a:ext cx="436542" cy="170155"/>
              </a:xfrm>
              <a:prstGeom prst="rect">
                <a:avLst/>
              </a:prstGeom>
              <a:solidFill>
                <a:srgbClr val="A7BB9D"/>
              </a:solidFill>
              <a:ln w="12700" cap="flat">
                <a:solidFill>
                  <a:srgbClr val="658F5D"/>
                </a:solidFill>
                <a:prstDash val="solid"/>
                <a:miter lim="400000"/>
              </a:ln>
              <a:effectLst>
                <a:outerShdw blurRad="76200" dist="89327" dir="4875774" rotWithShape="0">
                  <a:srgbClr val="484749">
                    <a:alpha val="50000"/>
                  </a:srgbClr>
                </a:outerShdw>
              </a:effectLst>
            </p:spPr>
            <p:txBody>
              <a:bodyPr wrap="square" lIns="45718" tIns="45718" rIns="45718" bIns="45718" numCol="1" anchor="ctr">
                <a:noAutofit/>
              </a:bodyPr>
              <a:lstStyle/>
              <a:p>
                <a:pPr algn="ctr" defTabSz="825500">
                  <a:defRPr sz="3200">
                    <a:solidFill>
                      <a:srgbClr val="FFFFFF"/>
                    </a:solidFill>
                    <a:latin typeface="AmazonEmber-Medium"/>
                    <a:ea typeface="AmazonEmber-Medium"/>
                    <a:cs typeface="AmazonEmber-Medium"/>
                    <a:sym typeface="AmazonEmber-Medium"/>
                  </a:defRPr>
                </a:pPr>
                <a:endParaRPr/>
              </a:p>
            </p:txBody>
          </p:sp>
          <p:sp>
            <p:nvSpPr>
              <p:cNvPr id="390" name="Rectangle"/>
              <p:cNvSpPr/>
              <p:nvPr/>
            </p:nvSpPr>
            <p:spPr>
              <a:xfrm>
                <a:off x="1293" y="510717"/>
                <a:ext cx="281402" cy="170158"/>
              </a:xfrm>
              <a:prstGeom prst="rect">
                <a:avLst/>
              </a:prstGeom>
              <a:solidFill>
                <a:srgbClr val="A7BB9D"/>
              </a:solidFill>
              <a:ln w="12700" cap="flat">
                <a:solidFill>
                  <a:srgbClr val="658F5D"/>
                </a:solidFill>
                <a:prstDash val="solid"/>
                <a:miter lim="400000"/>
              </a:ln>
              <a:effectLst>
                <a:outerShdw blurRad="76200" dist="89327" dir="4875774" rotWithShape="0">
                  <a:srgbClr val="484749">
                    <a:alpha val="50000"/>
                  </a:srgbClr>
                </a:outerShdw>
              </a:effectLst>
            </p:spPr>
            <p:txBody>
              <a:bodyPr wrap="square" lIns="45718" tIns="45718" rIns="45718" bIns="45718" numCol="1" anchor="ctr">
                <a:noAutofit/>
              </a:bodyPr>
              <a:lstStyle/>
              <a:p>
                <a:pPr algn="ctr" defTabSz="825500">
                  <a:defRPr sz="3200">
                    <a:solidFill>
                      <a:srgbClr val="FFFFFF"/>
                    </a:solidFill>
                    <a:latin typeface="AmazonEmber-Medium"/>
                    <a:ea typeface="AmazonEmber-Medium"/>
                    <a:cs typeface="AmazonEmber-Medium"/>
                    <a:sym typeface="AmazonEmber-Medium"/>
                  </a:defRPr>
                </a:pPr>
                <a:endParaRPr/>
              </a:p>
            </p:txBody>
          </p:sp>
          <p:sp>
            <p:nvSpPr>
              <p:cNvPr id="391" name="Rectangle"/>
              <p:cNvSpPr/>
              <p:nvPr/>
            </p:nvSpPr>
            <p:spPr>
              <a:xfrm>
                <a:off x="312791" y="510717"/>
                <a:ext cx="281404" cy="170158"/>
              </a:xfrm>
              <a:prstGeom prst="rect">
                <a:avLst/>
              </a:prstGeom>
              <a:solidFill>
                <a:srgbClr val="A7BB9D"/>
              </a:solidFill>
              <a:ln w="12700" cap="flat">
                <a:solidFill>
                  <a:srgbClr val="658F5D"/>
                </a:solidFill>
                <a:prstDash val="solid"/>
                <a:miter lim="400000"/>
              </a:ln>
              <a:effectLst>
                <a:outerShdw blurRad="76200" dist="89327" dir="4875774" rotWithShape="0">
                  <a:srgbClr val="484749">
                    <a:alpha val="50000"/>
                  </a:srgbClr>
                </a:outerShdw>
              </a:effectLst>
            </p:spPr>
            <p:txBody>
              <a:bodyPr wrap="square" lIns="45718" tIns="45718" rIns="45718" bIns="45718" numCol="1" anchor="ctr">
                <a:noAutofit/>
              </a:bodyPr>
              <a:lstStyle/>
              <a:p>
                <a:pPr algn="ctr" defTabSz="825500">
                  <a:defRPr sz="3200">
                    <a:solidFill>
                      <a:srgbClr val="FFFFFF"/>
                    </a:solidFill>
                    <a:latin typeface="AmazonEmber-Medium"/>
                    <a:ea typeface="AmazonEmber-Medium"/>
                    <a:cs typeface="AmazonEmber-Medium"/>
                    <a:sym typeface="AmazonEmber-Medium"/>
                  </a:defRPr>
                </a:pPr>
                <a:endParaRPr/>
              </a:p>
            </p:txBody>
          </p:sp>
          <p:sp>
            <p:nvSpPr>
              <p:cNvPr id="392" name="Rectangle"/>
              <p:cNvSpPr/>
              <p:nvPr/>
            </p:nvSpPr>
            <p:spPr>
              <a:xfrm>
                <a:off x="624293" y="510717"/>
                <a:ext cx="281402" cy="170158"/>
              </a:xfrm>
              <a:prstGeom prst="rect">
                <a:avLst/>
              </a:prstGeom>
              <a:solidFill>
                <a:srgbClr val="A7BB9D"/>
              </a:solidFill>
              <a:ln w="12700" cap="flat">
                <a:solidFill>
                  <a:srgbClr val="658F5D"/>
                </a:solidFill>
                <a:prstDash val="solid"/>
                <a:miter lim="400000"/>
              </a:ln>
              <a:effectLst>
                <a:outerShdw blurRad="76200" dist="89327" dir="4875774" rotWithShape="0">
                  <a:srgbClr val="484749">
                    <a:alpha val="50000"/>
                  </a:srgbClr>
                </a:outerShdw>
              </a:effectLst>
            </p:spPr>
            <p:txBody>
              <a:bodyPr wrap="square" lIns="45718" tIns="45718" rIns="45718" bIns="45718" numCol="1" anchor="ctr">
                <a:noAutofit/>
              </a:bodyPr>
              <a:lstStyle/>
              <a:p>
                <a:pPr algn="ctr" defTabSz="825500">
                  <a:defRPr sz="3200">
                    <a:solidFill>
                      <a:srgbClr val="FFFFFF"/>
                    </a:solidFill>
                    <a:latin typeface="AmazonEmber-Medium"/>
                    <a:ea typeface="AmazonEmber-Medium"/>
                    <a:cs typeface="AmazonEmber-Medium"/>
                    <a:sym typeface="AmazonEmber-Medium"/>
                  </a:defRPr>
                </a:pPr>
                <a:endParaRPr/>
              </a:p>
            </p:txBody>
          </p:sp>
        </p:grpSp>
        <p:grpSp>
          <p:nvGrpSpPr>
            <p:cNvPr id="400" name="Group"/>
            <p:cNvGrpSpPr/>
            <p:nvPr/>
          </p:nvGrpSpPr>
          <p:grpSpPr>
            <a:xfrm>
              <a:off x="4216779" y="2325358"/>
              <a:ext cx="905698" cy="680878"/>
              <a:chOff x="-2" y="-2"/>
              <a:chExt cx="905697" cy="680877"/>
            </a:xfrm>
          </p:grpSpPr>
          <p:sp>
            <p:nvSpPr>
              <p:cNvPr id="394" name="Rectangle"/>
              <p:cNvSpPr/>
              <p:nvPr/>
            </p:nvSpPr>
            <p:spPr>
              <a:xfrm>
                <a:off x="-3" y="-3"/>
                <a:ext cx="900563" cy="235468"/>
              </a:xfrm>
              <a:prstGeom prst="rect">
                <a:avLst/>
              </a:prstGeom>
              <a:solidFill>
                <a:srgbClr val="A7BB9D"/>
              </a:solidFill>
              <a:ln w="12700" cap="flat">
                <a:solidFill>
                  <a:srgbClr val="658F5D"/>
                </a:solidFill>
                <a:prstDash val="solid"/>
                <a:miter lim="400000"/>
              </a:ln>
              <a:effectLst>
                <a:outerShdw blurRad="76200" dist="89327" dir="4875774" rotWithShape="0">
                  <a:srgbClr val="484749">
                    <a:alpha val="50000"/>
                  </a:srgbClr>
                </a:outerShdw>
              </a:effectLst>
            </p:spPr>
            <p:txBody>
              <a:bodyPr wrap="square" lIns="45718" tIns="45718" rIns="45718" bIns="45718" numCol="1" anchor="ctr">
                <a:noAutofit/>
              </a:bodyPr>
              <a:lstStyle/>
              <a:p>
                <a:pPr algn="ctr" defTabSz="825500">
                  <a:defRPr sz="3200">
                    <a:solidFill>
                      <a:srgbClr val="FFFFFF"/>
                    </a:solidFill>
                    <a:latin typeface="AmazonEmber-Medium"/>
                    <a:ea typeface="AmazonEmber-Medium"/>
                    <a:cs typeface="AmazonEmber-Medium"/>
                    <a:sym typeface="AmazonEmber-Medium"/>
                  </a:defRPr>
                </a:pPr>
                <a:endParaRPr/>
              </a:p>
            </p:txBody>
          </p:sp>
          <p:sp>
            <p:nvSpPr>
              <p:cNvPr id="395" name="Rectangle"/>
              <p:cNvSpPr/>
              <p:nvPr/>
            </p:nvSpPr>
            <p:spPr>
              <a:xfrm>
                <a:off x="1293" y="288014"/>
                <a:ext cx="436543" cy="170155"/>
              </a:xfrm>
              <a:prstGeom prst="rect">
                <a:avLst/>
              </a:prstGeom>
              <a:solidFill>
                <a:srgbClr val="A7BB9D"/>
              </a:solidFill>
              <a:ln w="12700" cap="flat">
                <a:solidFill>
                  <a:srgbClr val="658F5D"/>
                </a:solidFill>
                <a:prstDash val="solid"/>
                <a:miter lim="400000"/>
              </a:ln>
              <a:effectLst>
                <a:outerShdw blurRad="76200" dist="89327" dir="4875774" rotWithShape="0">
                  <a:srgbClr val="484749">
                    <a:alpha val="50000"/>
                  </a:srgbClr>
                </a:outerShdw>
              </a:effectLst>
            </p:spPr>
            <p:txBody>
              <a:bodyPr wrap="square" lIns="45718" tIns="45718" rIns="45718" bIns="45718" numCol="1" anchor="ctr">
                <a:noAutofit/>
              </a:bodyPr>
              <a:lstStyle/>
              <a:p>
                <a:pPr algn="ctr" defTabSz="825500">
                  <a:defRPr sz="3200">
                    <a:solidFill>
                      <a:srgbClr val="FFFFFF"/>
                    </a:solidFill>
                    <a:latin typeface="AmazonEmber-Medium"/>
                    <a:ea typeface="AmazonEmber-Medium"/>
                    <a:cs typeface="AmazonEmber-Medium"/>
                    <a:sym typeface="AmazonEmber-Medium"/>
                  </a:defRPr>
                </a:pPr>
                <a:endParaRPr/>
              </a:p>
            </p:txBody>
          </p:sp>
          <p:sp>
            <p:nvSpPr>
              <p:cNvPr id="396" name="Rectangle"/>
              <p:cNvSpPr/>
              <p:nvPr/>
            </p:nvSpPr>
            <p:spPr>
              <a:xfrm>
                <a:off x="469152" y="288014"/>
                <a:ext cx="436542" cy="170155"/>
              </a:xfrm>
              <a:prstGeom prst="rect">
                <a:avLst/>
              </a:prstGeom>
              <a:solidFill>
                <a:srgbClr val="A7BB9D"/>
              </a:solidFill>
              <a:ln w="12700" cap="flat">
                <a:solidFill>
                  <a:srgbClr val="658F5D"/>
                </a:solidFill>
                <a:prstDash val="solid"/>
                <a:miter lim="400000"/>
              </a:ln>
              <a:effectLst>
                <a:outerShdw blurRad="76200" dist="89327" dir="4875774" rotWithShape="0">
                  <a:srgbClr val="484749">
                    <a:alpha val="50000"/>
                  </a:srgbClr>
                </a:outerShdw>
              </a:effectLst>
            </p:spPr>
            <p:txBody>
              <a:bodyPr wrap="square" lIns="45718" tIns="45718" rIns="45718" bIns="45718" numCol="1" anchor="ctr">
                <a:noAutofit/>
              </a:bodyPr>
              <a:lstStyle/>
              <a:p>
                <a:pPr algn="ctr" defTabSz="825500">
                  <a:defRPr sz="3200">
                    <a:solidFill>
                      <a:srgbClr val="FFFFFF"/>
                    </a:solidFill>
                    <a:latin typeface="AmazonEmber-Medium"/>
                    <a:ea typeface="AmazonEmber-Medium"/>
                    <a:cs typeface="AmazonEmber-Medium"/>
                    <a:sym typeface="AmazonEmber-Medium"/>
                  </a:defRPr>
                </a:pPr>
                <a:endParaRPr/>
              </a:p>
            </p:txBody>
          </p:sp>
          <p:sp>
            <p:nvSpPr>
              <p:cNvPr id="397" name="Rectangle"/>
              <p:cNvSpPr/>
              <p:nvPr/>
            </p:nvSpPr>
            <p:spPr>
              <a:xfrm>
                <a:off x="1293" y="510717"/>
                <a:ext cx="281402" cy="170158"/>
              </a:xfrm>
              <a:prstGeom prst="rect">
                <a:avLst/>
              </a:prstGeom>
              <a:solidFill>
                <a:srgbClr val="A7BB9D"/>
              </a:solidFill>
              <a:ln w="12700" cap="flat">
                <a:solidFill>
                  <a:srgbClr val="658F5D"/>
                </a:solidFill>
                <a:prstDash val="solid"/>
                <a:miter lim="400000"/>
              </a:ln>
              <a:effectLst>
                <a:outerShdw blurRad="76200" dist="89327" dir="4875774" rotWithShape="0">
                  <a:srgbClr val="484749">
                    <a:alpha val="50000"/>
                  </a:srgbClr>
                </a:outerShdw>
              </a:effectLst>
            </p:spPr>
            <p:txBody>
              <a:bodyPr wrap="square" lIns="45718" tIns="45718" rIns="45718" bIns="45718" numCol="1" anchor="ctr">
                <a:noAutofit/>
              </a:bodyPr>
              <a:lstStyle/>
              <a:p>
                <a:pPr algn="ctr" defTabSz="825500">
                  <a:defRPr sz="3200">
                    <a:solidFill>
                      <a:srgbClr val="FFFFFF"/>
                    </a:solidFill>
                    <a:latin typeface="AmazonEmber-Medium"/>
                    <a:ea typeface="AmazonEmber-Medium"/>
                    <a:cs typeface="AmazonEmber-Medium"/>
                    <a:sym typeface="AmazonEmber-Medium"/>
                  </a:defRPr>
                </a:pPr>
                <a:endParaRPr/>
              </a:p>
            </p:txBody>
          </p:sp>
          <p:sp>
            <p:nvSpPr>
              <p:cNvPr id="398" name="Rectangle"/>
              <p:cNvSpPr/>
              <p:nvPr/>
            </p:nvSpPr>
            <p:spPr>
              <a:xfrm>
                <a:off x="312791" y="510717"/>
                <a:ext cx="281404" cy="170158"/>
              </a:xfrm>
              <a:prstGeom prst="rect">
                <a:avLst/>
              </a:prstGeom>
              <a:solidFill>
                <a:srgbClr val="A7BB9D"/>
              </a:solidFill>
              <a:ln w="12700" cap="flat">
                <a:solidFill>
                  <a:srgbClr val="658F5D"/>
                </a:solidFill>
                <a:prstDash val="solid"/>
                <a:miter lim="400000"/>
              </a:ln>
              <a:effectLst>
                <a:outerShdw blurRad="76200" dist="89327" dir="4875774" rotWithShape="0">
                  <a:srgbClr val="484749">
                    <a:alpha val="50000"/>
                  </a:srgbClr>
                </a:outerShdw>
              </a:effectLst>
            </p:spPr>
            <p:txBody>
              <a:bodyPr wrap="square" lIns="45718" tIns="45718" rIns="45718" bIns="45718" numCol="1" anchor="ctr">
                <a:noAutofit/>
              </a:bodyPr>
              <a:lstStyle/>
              <a:p>
                <a:pPr algn="ctr" defTabSz="825500">
                  <a:defRPr sz="3200">
                    <a:solidFill>
                      <a:srgbClr val="FFFFFF"/>
                    </a:solidFill>
                    <a:latin typeface="AmazonEmber-Medium"/>
                    <a:ea typeface="AmazonEmber-Medium"/>
                    <a:cs typeface="AmazonEmber-Medium"/>
                    <a:sym typeface="AmazonEmber-Medium"/>
                  </a:defRPr>
                </a:pPr>
                <a:endParaRPr/>
              </a:p>
            </p:txBody>
          </p:sp>
          <p:sp>
            <p:nvSpPr>
              <p:cNvPr id="399" name="Rectangle"/>
              <p:cNvSpPr/>
              <p:nvPr/>
            </p:nvSpPr>
            <p:spPr>
              <a:xfrm>
                <a:off x="624293" y="510717"/>
                <a:ext cx="281402" cy="170158"/>
              </a:xfrm>
              <a:prstGeom prst="rect">
                <a:avLst/>
              </a:prstGeom>
              <a:solidFill>
                <a:srgbClr val="A7BB9D"/>
              </a:solidFill>
              <a:ln w="12700" cap="flat">
                <a:solidFill>
                  <a:srgbClr val="658F5D"/>
                </a:solidFill>
                <a:prstDash val="solid"/>
                <a:miter lim="400000"/>
              </a:ln>
              <a:effectLst>
                <a:outerShdw blurRad="76200" dist="89327" dir="4875774" rotWithShape="0">
                  <a:srgbClr val="484749">
                    <a:alpha val="50000"/>
                  </a:srgbClr>
                </a:outerShdw>
              </a:effectLst>
            </p:spPr>
            <p:txBody>
              <a:bodyPr wrap="square" lIns="45718" tIns="45718" rIns="45718" bIns="45718" numCol="1" anchor="ctr">
                <a:noAutofit/>
              </a:bodyPr>
              <a:lstStyle/>
              <a:p>
                <a:pPr algn="ctr" defTabSz="825500">
                  <a:defRPr sz="3200">
                    <a:solidFill>
                      <a:srgbClr val="FFFFFF"/>
                    </a:solidFill>
                    <a:latin typeface="AmazonEmber-Medium"/>
                    <a:ea typeface="AmazonEmber-Medium"/>
                    <a:cs typeface="AmazonEmber-Medium"/>
                    <a:sym typeface="AmazonEmber-Medium"/>
                  </a:defRPr>
                </a:pPr>
                <a:endParaRPr/>
              </a:p>
            </p:txBody>
          </p:sp>
        </p:grpSp>
        <p:grpSp>
          <p:nvGrpSpPr>
            <p:cNvPr id="407" name="Group"/>
            <p:cNvGrpSpPr/>
            <p:nvPr/>
          </p:nvGrpSpPr>
          <p:grpSpPr>
            <a:xfrm>
              <a:off x="2692779" y="1055358"/>
              <a:ext cx="905698" cy="680878"/>
              <a:chOff x="-2" y="-2"/>
              <a:chExt cx="905697" cy="680877"/>
            </a:xfrm>
          </p:grpSpPr>
          <p:sp>
            <p:nvSpPr>
              <p:cNvPr id="401" name="Rectangle"/>
              <p:cNvSpPr/>
              <p:nvPr/>
            </p:nvSpPr>
            <p:spPr>
              <a:xfrm>
                <a:off x="-3" y="-3"/>
                <a:ext cx="900563" cy="235468"/>
              </a:xfrm>
              <a:prstGeom prst="rect">
                <a:avLst/>
              </a:prstGeom>
              <a:solidFill>
                <a:srgbClr val="A7BB9D"/>
              </a:solidFill>
              <a:ln w="12700" cap="flat">
                <a:solidFill>
                  <a:srgbClr val="658F5D"/>
                </a:solidFill>
                <a:prstDash val="solid"/>
                <a:miter lim="400000"/>
              </a:ln>
              <a:effectLst>
                <a:outerShdw blurRad="76200" dist="89327" dir="4875774" rotWithShape="0">
                  <a:srgbClr val="484749">
                    <a:alpha val="50000"/>
                  </a:srgbClr>
                </a:outerShdw>
              </a:effectLst>
            </p:spPr>
            <p:txBody>
              <a:bodyPr wrap="square" lIns="45718" tIns="45718" rIns="45718" bIns="45718" numCol="1" anchor="ctr">
                <a:noAutofit/>
              </a:bodyPr>
              <a:lstStyle/>
              <a:p>
                <a:pPr algn="ctr" defTabSz="825500">
                  <a:defRPr sz="3200">
                    <a:solidFill>
                      <a:srgbClr val="FFFFFF"/>
                    </a:solidFill>
                    <a:latin typeface="AmazonEmber-Medium"/>
                    <a:ea typeface="AmazonEmber-Medium"/>
                    <a:cs typeface="AmazonEmber-Medium"/>
                    <a:sym typeface="AmazonEmber-Medium"/>
                  </a:defRPr>
                </a:pPr>
                <a:endParaRPr/>
              </a:p>
            </p:txBody>
          </p:sp>
          <p:sp>
            <p:nvSpPr>
              <p:cNvPr id="402" name="Rectangle"/>
              <p:cNvSpPr/>
              <p:nvPr/>
            </p:nvSpPr>
            <p:spPr>
              <a:xfrm>
                <a:off x="1293" y="288014"/>
                <a:ext cx="436543" cy="170155"/>
              </a:xfrm>
              <a:prstGeom prst="rect">
                <a:avLst/>
              </a:prstGeom>
              <a:solidFill>
                <a:srgbClr val="A7BB9D"/>
              </a:solidFill>
              <a:ln w="12700" cap="flat">
                <a:solidFill>
                  <a:srgbClr val="658F5D"/>
                </a:solidFill>
                <a:prstDash val="solid"/>
                <a:miter lim="400000"/>
              </a:ln>
              <a:effectLst>
                <a:outerShdw blurRad="76200" dist="89327" dir="4875774" rotWithShape="0">
                  <a:srgbClr val="484749">
                    <a:alpha val="50000"/>
                  </a:srgbClr>
                </a:outerShdw>
              </a:effectLst>
            </p:spPr>
            <p:txBody>
              <a:bodyPr wrap="square" lIns="45718" tIns="45718" rIns="45718" bIns="45718" numCol="1" anchor="ctr">
                <a:noAutofit/>
              </a:bodyPr>
              <a:lstStyle/>
              <a:p>
                <a:pPr algn="ctr" defTabSz="825500">
                  <a:defRPr sz="3200">
                    <a:solidFill>
                      <a:srgbClr val="FFFFFF"/>
                    </a:solidFill>
                    <a:latin typeface="AmazonEmber-Medium"/>
                    <a:ea typeface="AmazonEmber-Medium"/>
                    <a:cs typeface="AmazonEmber-Medium"/>
                    <a:sym typeface="AmazonEmber-Medium"/>
                  </a:defRPr>
                </a:pPr>
                <a:endParaRPr/>
              </a:p>
            </p:txBody>
          </p:sp>
          <p:sp>
            <p:nvSpPr>
              <p:cNvPr id="403" name="Rectangle"/>
              <p:cNvSpPr/>
              <p:nvPr/>
            </p:nvSpPr>
            <p:spPr>
              <a:xfrm>
                <a:off x="469152" y="288014"/>
                <a:ext cx="436542" cy="170155"/>
              </a:xfrm>
              <a:prstGeom prst="rect">
                <a:avLst/>
              </a:prstGeom>
              <a:solidFill>
                <a:srgbClr val="A7BB9D"/>
              </a:solidFill>
              <a:ln w="12700" cap="flat">
                <a:solidFill>
                  <a:srgbClr val="658F5D"/>
                </a:solidFill>
                <a:prstDash val="solid"/>
                <a:miter lim="400000"/>
              </a:ln>
              <a:effectLst>
                <a:outerShdw blurRad="76200" dist="89327" dir="4875774" rotWithShape="0">
                  <a:srgbClr val="484749">
                    <a:alpha val="50000"/>
                  </a:srgbClr>
                </a:outerShdw>
              </a:effectLst>
            </p:spPr>
            <p:txBody>
              <a:bodyPr wrap="square" lIns="45718" tIns="45718" rIns="45718" bIns="45718" numCol="1" anchor="ctr">
                <a:noAutofit/>
              </a:bodyPr>
              <a:lstStyle/>
              <a:p>
                <a:pPr algn="ctr" defTabSz="825500">
                  <a:defRPr sz="3200">
                    <a:solidFill>
                      <a:srgbClr val="FFFFFF"/>
                    </a:solidFill>
                    <a:latin typeface="AmazonEmber-Medium"/>
                    <a:ea typeface="AmazonEmber-Medium"/>
                    <a:cs typeface="AmazonEmber-Medium"/>
                    <a:sym typeface="AmazonEmber-Medium"/>
                  </a:defRPr>
                </a:pPr>
                <a:endParaRPr/>
              </a:p>
            </p:txBody>
          </p:sp>
          <p:sp>
            <p:nvSpPr>
              <p:cNvPr id="404" name="Rectangle"/>
              <p:cNvSpPr/>
              <p:nvPr/>
            </p:nvSpPr>
            <p:spPr>
              <a:xfrm>
                <a:off x="1293" y="510717"/>
                <a:ext cx="281402" cy="170158"/>
              </a:xfrm>
              <a:prstGeom prst="rect">
                <a:avLst/>
              </a:prstGeom>
              <a:solidFill>
                <a:srgbClr val="A7BB9D"/>
              </a:solidFill>
              <a:ln w="12700" cap="flat">
                <a:solidFill>
                  <a:srgbClr val="658F5D"/>
                </a:solidFill>
                <a:prstDash val="solid"/>
                <a:miter lim="400000"/>
              </a:ln>
              <a:effectLst>
                <a:outerShdw blurRad="76200" dist="89327" dir="4875774" rotWithShape="0">
                  <a:srgbClr val="484749">
                    <a:alpha val="50000"/>
                  </a:srgbClr>
                </a:outerShdw>
              </a:effectLst>
            </p:spPr>
            <p:txBody>
              <a:bodyPr wrap="square" lIns="45718" tIns="45718" rIns="45718" bIns="45718" numCol="1" anchor="ctr">
                <a:noAutofit/>
              </a:bodyPr>
              <a:lstStyle/>
              <a:p>
                <a:pPr algn="ctr" defTabSz="825500">
                  <a:defRPr sz="3200">
                    <a:solidFill>
                      <a:srgbClr val="FFFFFF"/>
                    </a:solidFill>
                    <a:latin typeface="AmazonEmber-Medium"/>
                    <a:ea typeface="AmazonEmber-Medium"/>
                    <a:cs typeface="AmazonEmber-Medium"/>
                    <a:sym typeface="AmazonEmber-Medium"/>
                  </a:defRPr>
                </a:pPr>
                <a:endParaRPr/>
              </a:p>
            </p:txBody>
          </p:sp>
          <p:sp>
            <p:nvSpPr>
              <p:cNvPr id="405" name="Rectangle"/>
              <p:cNvSpPr/>
              <p:nvPr/>
            </p:nvSpPr>
            <p:spPr>
              <a:xfrm>
                <a:off x="312791" y="510717"/>
                <a:ext cx="281404" cy="170158"/>
              </a:xfrm>
              <a:prstGeom prst="rect">
                <a:avLst/>
              </a:prstGeom>
              <a:solidFill>
                <a:srgbClr val="A7BB9D"/>
              </a:solidFill>
              <a:ln w="12700" cap="flat">
                <a:solidFill>
                  <a:srgbClr val="658F5D"/>
                </a:solidFill>
                <a:prstDash val="solid"/>
                <a:miter lim="400000"/>
              </a:ln>
              <a:effectLst>
                <a:outerShdw blurRad="76200" dist="89327" dir="4875774" rotWithShape="0">
                  <a:srgbClr val="484749">
                    <a:alpha val="50000"/>
                  </a:srgbClr>
                </a:outerShdw>
              </a:effectLst>
            </p:spPr>
            <p:txBody>
              <a:bodyPr wrap="square" lIns="45718" tIns="45718" rIns="45718" bIns="45718" numCol="1" anchor="ctr">
                <a:noAutofit/>
              </a:bodyPr>
              <a:lstStyle/>
              <a:p>
                <a:pPr algn="ctr" defTabSz="825500">
                  <a:defRPr sz="3200">
                    <a:solidFill>
                      <a:srgbClr val="FFFFFF"/>
                    </a:solidFill>
                    <a:latin typeface="AmazonEmber-Medium"/>
                    <a:ea typeface="AmazonEmber-Medium"/>
                    <a:cs typeface="AmazonEmber-Medium"/>
                    <a:sym typeface="AmazonEmber-Medium"/>
                  </a:defRPr>
                </a:pPr>
                <a:endParaRPr/>
              </a:p>
            </p:txBody>
          </p:sp>
          <p:sp>
            <p:nvSpPr>
              <p:cNvPr id="406" name="Rectangle"/>
              <p:cNvSpPr/>
              <p:nvPr/>
            </p:nvSpPr>
            <p:spPr>
              <a:xfrm>
                <a:off x="624293" y="510717"/>
                <a:ext cx="281402" cy="170158"/>
              </a:xfrm>
              <a:prstGeom prst="rect">
                <a:avLst/>
              </a:prstGeom>
              <a:solidFill>
                <a:srgbClr val="A7BB9D"/>
              </a:solidFill>
              <a:ln w="12700" cap="flat">
                <a:solidFill>
                  <a:srgbClr val="658F5D"/>
                </a:solidFill>
                <a:prstDash val="solid"/>
                <a:miter lim="400000"/>
              </a:ln>
              <a:effectLst>
                <a:outerShdw blurRad="76200" dist="89327" dir="4875774" rotWithShape="0">
                  <a:srgbClr val="484749">
                    <a:alpha val="50000"/>
                  </a:srgbClr>
                </a:outerShdw>
              </a:effectLst>
            </p:spPr>
            <p:txBody>
              <a:bodyPr wrap="square" lIns="45718" tIns="45718" rIns="45718" bIns="45718" numCol="1" anchor="ctr">
                <a:noAutofit/>
              </a:bodyPr>
              <a:lstStyle/>
              <a:p>
                <a:pPr algn="ctr" defTabSz="825500">
                  <a:defRPr sz="3200">
                    <a:solidFill>
                      <a:srgbClr val="FFFFFF"/>
                    </a:solidFill>
                    <a:latin typeface="AmazonEmber-Medium"/>
                    <a:ea typeface="AmazonEmber-Medium"/>
                    <a:cs typeface="AmazonEmber-Medium"/>
                    <a:sym typeface="AmazonEmber-Medium"/>
                  </a:defRPr>
                </a:pPr>
                <a:endParaRPr/>
              </a:p>
            </p:txBody>
          </p:sp>
        </p:grpSp>
        <p:grpSp>
          <p:nvGrpSpPr>
            <p:cNvPr id="410" name="Group"/>
            <p:cNvGrpSpPr/>
            <p:nvPr/>
          </p:nvGrpSpPr>
          <p:grpSpPr>
            <a:xfrm>
              <a:off x="0" y="1894483"/>
              <a:ext cx="1365388" cy="173927"/>
              <a:chOff x="-1" y="-1"/>
              <a:chExt cx="1365387" cy="173925"/>
            </a:xfrm>
          </p:grpSpPr>
          <p:sp>
            <p:nvSpPr>
              <p:cNvPr id="408" name="Line"/>
              <p:cNvSpPr/>
              <p:nvPr/>
            </p:nvSpPr>
            <p:spPr>
              <a:xfrm flipV="1">
                <a:off x="-2" y="87040"/>
                <a:ext cx="1279026" cy="3"/>
              </a:xfrm>
              <a:prstGeom prst="line">
                <a:avLst/>
              </a:prstGeom>
              <a:noFill/>
              <a:ln w="38100" cap="rnd">
                <a:solidFill>
                  <a:srgbClr val="FFFFFF"/>
                </a:solidFill>
                <a:custDash>
                  <a:ds d="100000" sp="200000"/>
                </a:custDash>
                <a:miter lim="400000"/>
              </a:ln>
              <a:effectLst/>
            </p:spPr>
            <p:txBody>
              <a:bodyPr wrap="square" lIns="45718" tIns="45718" rIns="45718" bIns="45718" numCol="1" anchor="t">
                <a:noAutofit/>
              </a:bodyPr>
              <a:lstStyle/>
              <a:p>
                <a:pPr defTabSz="457200">
                  <a:defRPr sz="1800">
                    <a:solidFill>
                      <a:srgbClr val="474746"/>
                    </a:solidFill>
                  </a:defRPr>
                </a:pPr>
                <a:endParaRPr/>
              </a:p>
            </p:txBody>
          </p:sp>
          <p:sp>
            <p:nvSpPr>
              <p:cNvPr id="409" name="Triangle"/>
              <p:cNvSpPr/>
              <p:nvPr/>
            </p:nvSpPr>
            <p:spPr>
              <a:xfrm rot="5397070">
                <a:off x="1195676" y="4217"/>
                <a:ext cx="173786" cy="165488"/>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lnTo>
                      <a:pt x="21600" y="21593"/>
                    </a:lnTo>
                    <a:lnTo>
                      <a:pt x="0" y="21600"/>
                    </a:lnTo>
                    <a:close/>
                  </a:path>
                </a:pathLst>
              </a:custGeom>
              <a:solidFill>
                <a:srgbClr val="E5E5E5"/>
              </a:solidFill>
              <a:ln w="38100" cap="flat">
                <a:solidFill>
                  <a:srgbClr val="808080"/>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AmazonEmber-Medium"/>
                    <a:ea typeface="AmazonEmber-Medium"/>
                    <a:cs typeface="AmazonEmber-Medium"/>
                    <a:sym typeface="AmazonEmber-Medium"/>
                  </a:defRPr>
                </a:pPr>
                <a:endParaRPr/>
              </a:p>
            </p:txBody>
          </p:sp>
        </p:grpSp>
        <p:sp>
          <p:nvSpPr>
            <p:cNvPr id="411" name="Rectangle"/>
            <p:cNvSpPr/>
            <p:nvPr/>
          </p:nvSpPr>
          <p:spPr>
            <a:xfrm>
              <a:off x="632325" y="2139833"/>
              <a:ext cx="759370" cy="815491"/>
            </a:xfrm>
            <a:prstGeom prst="rect">
              <a:avLst/>
            </a:prstGeom>
            <a:solidFill>
              <a:srgbClr val="282828"/>
            </a:solidFill>
            <a:ln w="12700" cap="flat">
              <a:noFill/>
              <a:miter lim="400000"/>
            </a:ln>
            <a:effectLst/>
          </p:spPr>
          <p:txBody>
            <a:bodyPr wrap="square" lIns="45718" tIns="45718" rIns="45718" bIns="45718" numCol="1" anchor="ctr">
              <a:noAutofit/>
            </a:bodyPr>
            <a:lstStyle/>
            <a:p>
              <a:pPr algn="ctr" defTabSz="825500">
                <a:defRPr sz="3200">
                  <a:latin typeface="AmazonEmber-Medium"/>
                  <a:ea typeface="AmazonEmber-Medium"/>
                  <a:cs typeface="AmazonEmber-Medium"/>
                  <a:sym typeface="AmazonEmber-Medium"/>
                </a:defRPr>
              </a:pPr>
              <a:endParaRPr/>
            </a:p>
          </p:txBody>
        </p:sp>
      </p:grpSp>
    </p:spTree>
    <p:extLst>
      <p:ext uri="{BB962C8B-B14F-4D97-AF65-F5344CB8AC3E}">
        <p14:creationId xmlns:p14="http://schemas.microsoft.com/office/powerpoint/2010/main" val="1035927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366"/>
                                        </p:tgtEl>
                                        <p:attrNameLst>
                                          <p:attrName>style.visibility</p:attrName>
                                        </p:attrNameLst>
                                      </p:cBhvr>
                                      <p:to>
                                        <p:strVal val="visible"/>
                                      </p:to>
                                    </p:set>
                                    <p:anim calcmode="lin" valueType="num">
                                      <p:cBhvr>
                                        <p:cTn id="7" dur="300" fill="hold"/>
                                        <p:tgtEl>
                                          <p:spTgt spid="366"/>
                                        </p:tgtEl>
                                        <p:attrNameLst>
                                          <p:attrName>ppt_w</p:attrName>
                                        </p:attrNameLst>
                                      </p:cBhvr>
                                      <p:tavLst>
                                        <p:tav tm="0">
                                          <p:val>
                                            <p:fltVal val="0"/>
                                          </p:val>
                                        </p:tav>
                                        <p:tav tm="100000">
                                          <p:val>
                                            <p:strVal val="#ppt_w"/>
                                          </p:val>
                                        </p:tav>
                                      </p:tavLst>
                                    </p:anim>
                                    <p:anim calcmode="lin" valueType="num">
                                      <p:cBhvr>
                                        <p:cTn id="8" dur="300" fill="hold"/>
                                        <p:tgtEl>
                                          <p:spTgt spid="36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p:tmAbs val="0"/>
                                  </p:iterate>
                                  <p:childTnLst>
                                    <p:set>
                                      <p:cBhvr>
                                        <p:cTn id="12" fill="hold"/>
                                        <p:tgtEl>
                                          <p:spTgt spid="373"/>
                                        </p:tgtEl>
                                        <p:attrNameLst>
                                          <p:attrName>style.visibility</p:attrName>
                                        </p:attrNameLst>
                                      </p:cBhvr>
                                      <p:to>
                                        <p:strVal val="visible"/>
                                      </p:to>
                                    </p:set>
                                    <p:anim calcmode="lin" valueType="num">
                                      <p:cBhvr>
                                        <p:cTn id="13" dur="300" fill="hold"/>
                                        <p:tgtEl>
                                          <p:spTgt spid="373"/>
                                        </p:tgtEl>
                                        <p:attrNameLst>
                                          <p:attrName>ppt_w</p:attrName>
                                        </p:attrNameLst>
                                      </p:cBhvr>
                                      <p:tavLst>
                                        <p:tav tm="0">
                                          <p:val>
                                            <p:fltVal val="0"/>
                                          </p:val>
                                        </p:tav>
                                        <p:tav tm="100000">
                                          <p:val>
                                            <p:strVal val="#ppt_w"/>
                                          </p:val>
                                        </p:tav>
                                      </p:tavLst>
                                    </p:anim>
                                    <p:anim calcmode="lin" valueType="num">
                                      <p:cBhvr>
                                        <p:cTn id="14" dur="300" fill="hold"/>
                                        <p:tgtEl>
                                          <p:spTgt spid="37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iterate>
                                    <p:tmAbs val="0"/>
                                  </p:iterate>
                                  <p:childTnLst>
                                    <p:set>
                                      <p:cBhvr>
                                        <p:cTn id="18" fill="hold"/>
                                        <p:tgtEl>
                                          <p:spTgt spid="382"/>
                                        </p:tgtEl>
                                        <p:attrNameLst>
                                          <p:attrName>style.visibility</p:attrName>
                                        </p:attrNameLst>
                                      </p:cBhvr>
                                      <p:to>
                                        <p:strVal val="visible"/>
                                      </p:to>
                                    </p:set>
                                    <p:anim calcmode="lin" valueType="num">
                                      <p:cBhvr>
                                        <p:cTn id="19" dur="300" fill="hold"/>
                                        <p:tgtEl>
                                          <p:spTgt spid="382"/>
                                        </p:tgtEl>
                                        <p:attrNameLst>
                                          <p:attrName>ppt_w</p:attrName>
                                        </p:attrNameLst>
                                      </p:cBhvr>
                                      <p:tavLst>
                                        <p:tav tm="0">
                                          <p:val>
                                            <p:fltVal val="0"/>
                                          </p:val>
                                        </p:tav>
                                        <p:tav tm="100000">
                                          <p:val>
                                            <p:strVal val="#ppt_w"/>
                                          </p:val>
                                        </p:tav>
                                      </p:tavLst>
                                    </p:anim>
                                    <p:anim calcmode="lin" valueType="num">
                                      <p:cBhvr>
                                        <p:cTn id="20" dur="300" fill="hold"/>
                                        <p:tgtEl>
                                          <p:spTgt spid="38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iterate>
                                    <p:tmAbs val="0"/>
                                  </p:iterate>
                                  <p:childTnLst>
                                    <p:set>
                                      <p:cBhvr>
                                        <p:cTn id="24" fill="hold"/>
                                        <p:tgtEl>
                                          <p:spTgt spid="412"/>
                                        </p:tgtEl>
                                        <p:attrNameLst>
                                          <p:attrName>style.visibility</p:attrName>
                                        </p:attrNameLst>
                                      </p:cBhvr>
                                      <p:to>
                                        <p:strVal val="visible"/>
                                      </p:to>
                                    </p:set>
                                    <p:anim calcmode="lin" valueType="num">
                                      <p:cBhvr>
                                        <p:cTn id="25" dur="300" fill="hold"/>
                                        <p:tgtEl>
                                          <p:spTgt spid="412"/>
                                        </p:tgtEl>
                                        <p:attrNameLst>
                                          <p:attrName>ppt_w</p:attrName>
                                        </p:attrNameLst>
                                      </p:cBhvr>
                                      <p:tavLst>
                                        <p:tav tm="0">
                                          <p:val>
                                            <p:fltVal val="0"/>
                                          </p:val>
                                        </p:tav>
                                        <p:tav tm="100000">
                                          <p:val>
                                            <p:strVal val="#ppt_w"/>
                                          </p:val>
                                        </p:tav>
                                      </p:tavLst>
                                    </p:anim>
                                    <p:anim calcmode="lin" valueType="num">
                                      <p:cBhvr>
                                        <p:cTn id="26" dur="300" fill="hold"/>
                                        <p:tgtEl>
                                          <p:spTgt spid="4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 grpId="0" animBg="1" advAuto="0"/>
      <p:bldP spid="373" grpId="0" animBg="1" advAuto="0"/>
      <p:bldP spid="382" grpId="0" animBg="1" advAuto="0"/>
      <p:bldP spid="412" grpId="0"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CloudFormation 101"/>
          <p:cNvSpPr txBox="1">
            <a:spLocks noGrp="1"/>
          </p:cNvSpPr>
          <p:nvPr>
            <p:ph type="title"/>
          </p:nvPr>
        </p:nvSpPr>
        <p:spPr>
          <a:prstGeom prst="rect">
            <a:avLst/>
          </a:prstGeom>
        </p:spPr>
        <p:txBody>
          <a:bodyPr/>
          <a:lstStyle/>
          <a:p>
            <a:r>
              <a:rPr lang="en-US" dirty="0" smtClean="0"/>
              <a:t>AWS </a:t>
            </a:r>
            <a:r>
              <a:rPr dirty="0" err="1" smtClean="0"/>
              <a:t>CloudFormation</a:t>
            </a:r>
            <a:r>
              <a:rPr dirty="0" smtClean="0"/>
              <a:t> </a:t>
            </a:r>
            <a:r>
              <a:rPr dirty="0"/>
              <a:t>101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850" y="1538628"/>
            <a:ext cx="10058400" cy="5550974"/>
          </a:xfrm>
          <a:prstGeom prst="rect">
            <a:avLst/>
          </a:prstGeom>
        </p:spPr>
      </p:pic>
    </p:spTree>
    <p:extLst>
      <p:ext uri="{BB962C8B-B14F-4D97-AF65-F5344CB8AC3E}">
        <p14:creationId xmlns:p14="http://schemas.microsoft.com/office/powerpoint/2010/main" val="2597883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a:t>
            </a:r>
            <a:endParaRPr lang="en-US" dirty="0"/>
          </a:p>
        </p:txBody>
      </p:sp>
    </p:spTree>
    <p:extLst>
      <p:ext uri="{BB962C8B-B14F-4D97-AF65-F5344CB8AC3E}">
        <p14:creationId xmlns:p14="http://schemas.microsoft.com/office/powerpoint/2010/main" val="40649586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389A60BD-A30C-1C44-9478-255B0F189035}"/>
              </a:ext>
            </a:extLst>
          </p:cNvPr>
          <p:cNvPicPr>
            <a:picLocks noChangeAspect="1"/>
          </p:cNvPicPr>
          <p:nvPr/>
        </p:nvPicPr>
        <p:blipFill>
          <a:blip r:embed="rId2"/>
          <a:stretch>
            <a:fillRect/>
          </a:stretch>
        </p:blipFill>
        <p:spPr>
          <a:xfrm>
            <a:off x="6880641" y="-32774"/>
            <a:ext cx="7875883" cy="8262373"/>
          </a:xfrm>
          <a:prstGeom prst="rect">
            <a:avLst/>
          </a:prstGeom>
        </p:spPr>
      </p:pic>
      <p:sp>
        <p:nvSpPr>
          <p:cNvPr id="3" name="Title 2">
            <a:extLst>
              <a:ext uri="{FF2B5EF4-FFF2-40B4-BE49-F238E27FC236}">
                <a16:creationId xmlns:a16="http://schemas.microsoft.com/office/drawing/2014/main" id="{09448DEC-A2E6-4408-A9CD-7648C3FD41B7}"/>
              </a:ext>
            </a:extLst>
          </p:cNvPr>
          <p:cNvSpPr>
            <a:spLocks noGrp="1"/>
          </p:cNvSpPr>
          <p:nvPr>
            <p:ph type="title"/>
          </p:nvPr>
        </p:nvSpPr>
        <p:spPr/>
        <p:txBody>
          <a:bodyPr/>
          <a:lstStyle/>
          <a:p>
            <a:r>
              <a:rPr lang="en-US" dirty="0"/>
              <a:t>Amazon CloudWatch</a:t>
            </a:r>
          </a:p>
        </p:txBody>
      </p:sp>
      <p:sp>
        <p:nvSpPr>
          <p:cNvPr id="7" name="Content Placeholder 2">
            <a:extLst>
              <a:ext uri="{FF2B5EF4-FFF2-40B4-BE49-F238E27FC236}">
                <a16:creationId xmlns:a16="http://schemas.microsoft.com/office/drawing/2014/main" id="{5EB8BEF2-0C83-2647-93C5-5FD2A05611F0}"/>
              </a:ext>
            </a:extLst>
          </p:cNvPr>
          <p:cNvSpPr>
            <a:spLocks noGrp="1"/>
          </p:cNvSpPr>
          <p:nvPr>
            <p:ph sz="half" idx="1"/>
          </p:nvPr>
        </p:nvSpPr>
        <p:spPr>
          <a:xfrm>
            <a:off x="457594" y="2158266"/>
            <a:ext cx="6346087" cy="1846659"/>
          </a:xfrm>
        </p:spPr>
        <p:txBody>
          <a:bodyPr/>
          <a:lstStyle/>
          <a:p>
            <a:pPr marL="0" indent="0">
              <a:buNone/>
            </a:pPr>
            <a:r>
              <a:rPr lang="en-US" sz="2800" dirty="0" err="1" smtClean="0"/>
              <a:t>CloudWatch</a:t>
            </a:r>
            <a:r>
              <a:rPr lang="en-US" sz="2800" dirty="0" smtClean="0"/>
              <a:t> </a:t>
            </a:r>
            <a:r>
              <a:rPr lang="en-US" sz="2800" dirty="0"/>
              <a:t>is a monitoring service for AWS cloud </a:t>
            </a:r>
            <a:r>
              <a:rPr lang="en-US" sz="2800" dirty="0" smtClean="0"/>
              <a:t>resources and applications </a:t>
            </a:r>
            <a:r>
              <a:rPr lang="en-US" sz="2800" dirty="0"/>
              <a:t>you run on AWS </a:t>
            </a:r>
            <a:r>
              <a:rPr lang="en-US" sz="2800" dirty="0" smtClean="0"/>
              <a:t>or on-premises</a:t>
            </a:r>
            <a:endParaRPr lang="en-US" sz="2800" dirty="0"/>
          </a:p>
        </p:txBody>
      </p:sp>
      <p:pic>
        <p:nvPicPr>
          <p:cNvPr id="33" name="Picture 32">
            <a:extLst>
              <a:ext uri="{FF2B5EF4-FFF2-40B4-BE49-F238E27FC236}">
                <a16:creationId xmlns:a16="http://schemas.microsoft.com/office/drawing/2014/main" id="{8603F4C4-7341-2041-BF26-F1E36386B839}"/>
              </a:ext>
            </a:extLst>
          </p:cNvPr>
          <p:cNvPicPr>
            <a:picLocks noChangeAspect="1"/>
          </p:cNvPicPr>
          <p:nvPr/>
        </p:nvPicPr>
        <p:blipFill>
          <a:blip r:embed="rId3"/>
          <a:stretch>
            <a:fillRect/>
          </a:stretch>
        </p:blipFill>
        <p:spPr>
          <a:xfrm>
            <a:off x="8278797" y="328233"/>
            <a:ext cx="1827942" cy="1552219"/>
          </a:xfrm>
          <a:prstGeom prst="rect">
            <a:avLst/>
          </a:prstGeom>
          <a:effectLst>
            <a:softEdge rad="127000"/>
          </a:effectLst>
        </p:spPr>
      </p:pic>
      <p:sp>
        <p:nvSpPr>
          <p:cNvPr id="34" name="Rectangle 33">
            <a:extLst>
              <a:ext uri="{FF2B5EF4-FFF2-40B4-BE49-F238E27FC236}">
                <a16:creationId xmlns:a16="http://schemas.microsoft.com/office/drawing/2014/main" id="{2E3FB963-452E-154D-8C9A-56D5A8CFC99C}"/>
              </a:ext>
            </a:extLst>
          </p:cNvPr>
          <p:cNvSpPr/>
          <p:nvPr/>
        </p:nvSpPr>
        <p:spPr>
          <a:xfrm>
            <a:off x="8037462" y="185192"/>
            <a:ext cx="2314936" cy="2389014"/>
          </a:xfrm>
          <a:prstGeom prst="rect">
            <a:avLst/>
          </a:prstGeom>
          <a:no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20"/>
            <a:endParaRPr lang="en-US" sz="2880" dirty="0">
              <a:solidFill>
                <a:prstClr val="white"/>
              </a:solidFill>
              <a:latin typeface="Calibri" panose="020F0502020204030204"/>
            </a:endParaRPr>
          </a:p>
        </p:txBody>
      </p:sp>
      <p:sp>
        <p:nvSpPr>
          <p:cNvPr id="35" name="Monitor EC2">
            <a:extLst>
              <a:ext uri="{FF2B5EF4-FFF2-40B4-BE49-F238E27FC236}">
                <a16:creationId xmlns:a16="http://schemas.microsoft.com/office/drawing/2014/main" id="{A192F464-C824-F248-85BC-843D005D5DE5}"/>
              </a:ext>
            </a:extLst>
          </p:cNvPr>
          <p:cNvSpPr txBox="1"/>
          <p:nvPr/>
        </p:nvSpPr>
        <p:spPr>
          <a:xfrm>
            <a:off x="8398485" y="1966511"/>
            <a:ext cx="2073600" cy="387798"/>
          </a:xfrm>
          <a:prstGeom prst="rect">
            <a:avLst/>
          </a:prstGeom>
          <a:noFill/>
        </p:spPr>
        <p:txBody>
          <a:bodyPr wrap="square" rtlCol="0">
            <a:spAutoFit/>
          </a:bodyPr>
          <a:lstStyle/>
          <a:p>
            <a:pPr defTabSz="731520"/>
            <a:r>
              <a:rPr lang="en-US" sz="1920" b="1" dirty="0">
                <a:solidFill>
                  <a:prstClr val="black"/>
                </a:solidFill>
                <a:latin typeface="Calibri" panose="020F0502020204030204"/>
              </a:rPr>
              <a:t>Monitor EC2</a:t>
            </a:r>
          </a:p>
        </p:txBody>
      </p:sp>
      <p:sp>
        <p:nvSpPr>
          <p:cNvPr id="36" name="Spot Trends">
            <a:extLst>
              <a:ext uri="{FF2B5EF4-FFF2-40B4-BE49-F238E27FC236}">
                <a16:creationId xmlns:a16="http://schemas.microsoft.com/office/drawing/2014/main" id="{F32C734B-A96A-1140-9B65-007C14AF43EC}"/>
              </a:ext>
            </a:extLst>
          </p:cNvPr>
          <p:cNvSpPr txBox="1"/>
          <p:nvPr/>
        </p:nvSpPr>
        <p:spPr>
          <a:xfrm>
            <a:off x="8392989" y="1966045"/>
            <a:ext cx="1779626" cy="387798"/>
          </a:xfrm>
          <a:prstGeom prst="rect">
            <a:avLst/>
          </a:prstGeom>
          <a:solidFill>
            <a:srgbClr val="F5F7F7"/>
          </a:solidFill>
        </p:spPr>
        <p:txBody>
          <a:bodyPr wrap="square" rtlCol="0">
            <a:spAutoFit/>
          </a:bodyPr>
          <a:lstStyle/>
          <a:p>
            <a:pPr defTabSz="731520"/>
            <a:r>
              <a:rPr lang="en-US" sz="1920" b="1" dirty="0">
                <a:solidFill>
                  <a:prstClr val="black"/>
                </a:solidFill>
                <a:latin typeface="Calibri" panose="020F0502020204030204"/>
              </a:rPr>
              <a:t>Spot trends </a:t>
            </a:r>
          </a:p>
        </p:txBody>
      </p:sp>
      <p:sp>
        <p:nvSpPr>
          <p:cNvPr id="37" name="Rectangle 36">
            <a:extLst>
              <a:ext uri="{FF2B5EF4-FFF2-40B4-BE49-F238E27FC236}">
                <a16:creationId xmlns:a16="http://schemas.microsoft.com/office/drawing/2014/main" id="{C581AD64-3A46-7745-8949-B2E47CC248E0}"/>
              </a:ext>
            </a:extLst>
          </p:cNvPr>
          <p:cNvSpPr/>
          <p:nvPr/>
        </p:nvSpPr>
        <p:spPr>
          <a:xfrm>
            <a:off x="10593734" y="185192"/>
            <a:ext cx="2314936" cy="2389014"/>
          </a:xfrm>
          <a:prstGeom prst="rect">
            <a:avLst/>
          </a:prstGeom>
          <a:noFill/>
          <a:ln>
            <a:solidFill>
              <a:schemeClr val="bg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20"/>
            <a:endParaRPr lang="en-US" sz="2880" dirty="0">
              <a:solidFill>
                <a:prstClr val="white"/>
              </a:solidFill>
              <a:latin typeface="Calibri" panose="020F0502020204030204"/>
            </a:endParaRPr>
          </a:p>
        </p:txBody>
      </p:sp>
      <p:sp>
        <p:nvSpPr>
          <p:cNvPr id="39" name="Rectangle 38">
            <a:extLst>
              <a:ext uri="{FF2B5EF4-FFF2-40B4-BE49-F238E27FC236}">
                <a16:creationId xmlns:a16="http://schemas.microsoft.com/office/drawing/2014/main" id="{1B5983FF-AF27-5F4D-84ED-72F4D8EBA28F}"/>
              </a:ext>
            </a:extLst>
          </p:cNvPr>
          <p:cNvSpPr/>
          <p:nvPr/>
        </p:nvSpPr>
        <p:spPr>
          <a:xfrm>
            <a:off x="8077586" y="5225578"/>
            <a:ext cx="2314936" cy="2389014"/>
          </a:xfrm>
          <a:prstGeom prst="rect">
            <a:avLst/>
          </a:prstGeom>
          <a:no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20"/>
            <a:endParaRPr lang="en-US" sz="2880" dirty="0">
              <a:solidFill>
                <a:prstClr val="white"/>
              </a:solidFill>
              <a:latin typeface="Calibri" panose="020F0502020204030204"/>
            </a:endParaRPr>
          </a:p>
        </p:txBody>
      </p:sp>
      <p:pic>
        <p:nvPicPr>
          <p:cNvPr id="40" name="Picture 39">
            <a:extLst>
              <a:ext uri="{FF2B5EF4-FFF2-40B4-BE49-F238E27FC236}">
                <a16:creationId xmlns:a16="http://schemas.microsoft.com/office/drawing/2014/main" id="{5A3065C1-CABA-224C-892C-387803356F25}"/>
              </a:ext>
            </a:extLst>
          </p:cNvPr>
          <p:cNvPicPr>
            <a:picLocks noChangeAspect="1"/>
          </p:cNvPicPr>
          <p:nvPr/>
        </p:nvPicPr>
        <p:blipFill>
          <a:blip r:embed="rId4"/>
          <a:stretch>
            <a:fillRect/>
          </a:stretch>
        </p:blipFill>
        <p:spPr>
          <a:xfrm>
            <a:off x="8245432" y="5127498"/>
            <a:ext cx="2156330" cy="1831072"/>
          </a:xfrm>
          <a:prstGeom prst="rect">
            <a:avLst/>
          </a:prstGeom>
          <a:effectLst>
            <a:softEdge rad="127000"/>
          </a:effectLst>
        </p:spPr>
      </p:pic>
      <p:sp>
        <p:nvSpPr>
          <p:cNvPr id="41" name="Rectangle 40">
            <a:extLst>
              <a:ext uri="{FF2B5EF4-FFF2-40B4-BE49-F238E27FC236}">
                <a16:creationId xmlns:a16="http://schemas.microsoft.com/office/drawing/2014/main" id="{B1614800-895B-E042-94BB-E5317BE230F8}"/>
              </a:ext>
            </a:extLst>
          </p:cNvPr>
          <p:cNvSpPr/>
          <p:nvPr/>
        </p:nvSpPr>
        <p:spPr>
          <a:xfrm>
            <a:off x="10599324" y="5210138"/>
            <a:ext cx="2314936" cy="2389014"/>
          </a:xfrm>
          <a:prstGeom prst="rect">
            <a:avLst/>
          </a:prstGeom>
          <a:no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20"/>
            <a:endParaRPr lang="en-US" sz="2880" dirty="0">
              <a:solidFill>
                <a:prstClr val="white"/>
              </a:solidFill>
              <a:latin typeface="Calibri" panose="020F0502020204030204"/>
            </a:endParaRPr>
          </a:p>
        </p:txBody>
      </p:sp>
      <p:sp>
        <p:nvSpPr>
          <p:cNvPr id="42" name="TextBox 41">
            <a:extLst>
              <a:ext uri="{FF2B5EF4-FFF2-40B4-BE49-F238E27FC236}">
                <a16:creationId xmlns:a16="http://schemas.microsoft.com/office/drawing/2014/main" id="{7203CC5E-88DB-6247-8088-28EBA24401DF}"/>
              </a:ext>
            </a:extLst>
          </p:cNvPr>
          <p:cNvSpPr txBox="1"/>
          <p:nvPr/>
        </p:nvSpPr>
        <p:spPr>
          <a:xfrm>
            <a:off x="8198253" y="6949207"/>
            <a:ext cx="2073600" cy="683264"/>
          </a:xfrm>
          <a:prstGeom prst="rect">
            <a:avLst/>
          </a:prstGeom>
          <a:noFill/>
        </p:spPr>
        <p:txBody>
          <a:bodyPr wrap="square" rtlCol="0">
            <a:spAutoFit/>
          </a:bodyPr>
          <a:lstStyle/>
          <a:p>
            <a:pPr algn="ctr" defTabSz="731520"/>
            <a:r>
              <a:rPr lang="en-US" sz="1920" b="1" dirty="0">
                <a:solidFill>
                  <a:prstClr val="black"/>
                </a:solidFill>
                <a:latin typeface="Calibri" panose="020F0502020204030204"/>
              </a:rPr>
              <a:t>Set alarms - events</a:t>
            </a:r>
          </a:p>
        </p:txBody>
      </p:sp>
      <p:sp>
        <p:nvSpPr>
          <p:cNvPr id="43" name="Rectangle 42">
            <a:extLst>
              <a:ext uri="{FF2B5EF4-FFF2-40B4-BE49-F238E27FC236}">
                <a16:creationId xmlns:a16="http://schemas.microsoft.com/office/drawing/2014/main" id="{4BA14F14-F13C-C046-B0EC-9A9D3C6BB1B3}"/>
              </a:ext>
            </a:extLst>
          </p:cNvPr>
          <p:cNvSpPr/>
          <p:nvPr/>
        </p:nvSpPr>
        <p:spPr>
          <a:xfrm>
            <a:off x="8041135" y="2688410"/>
            <a:ext cx="2314936" cy="2389014"/>
          </a:xfrm>
          <a:prstGeom prst="rect">
            <a:avLst/>
          </a:prstGeom>
          <a:no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20"/>
            <a:endParaRPr lang="en-US" sz="2880" dirty="0">
              <a:solidFill>
                <a:prstClr val="white"/>
              </a:solidFill>
              <a:latin typeface="Calibri" panose="020F0502020204030204"/>
            </a:endParaRPr>
          </a:p>
        </p:txBody>
      </p:sp>
      <p:pic>
        <p:nvPicPr>
          <p:cNvPr id="44" name="Picture 43">
            <a:extLst>
              <a:ext uri="{FF2B5EF4-FFF2-40B4-BE49-F238E27FC236}">
                <a16:creationId xmlns:a16="http://schemas.microsoft.com/office/drawing/2014/main" id="{3A18426E-52A3-5244-AF5C-0F718E4D67AC}"/>
              </a:ext>
            </a:extLst>
          </p:cNvPr>
          <p:cNvPicPr>
            <a:picLocks noChangeAspect="1"/>
          </p:cNvPicPr>
          <p:nvPr/>
        </p:nvPicPr>
        <p:blipFill>
          <a:blip r:embed="rId5"/>
          <a:stretch>
            <a:fillRect/>
          </a:stretch>
        </p:blipFill>
        <p:spPr>
          <a:xfrm>
            <a:off x="8041135" y="2731283"/>
            <a:ext cx="2223926" cy="1752550"/>
          </a:xfrm>
          <a:prstGeom prst="rect">
            <a:avLst/>
          </a:prstGeom>
          <a:effectLst>
            <a:softEdge rad="127000"/>
          </a:effectLst>
        </p:spPr>
      </p:pic>
      <p:pic>
        <p:nvPicPr>
          <p:cNvPr id="45" name="Picture 44">
            <a:extLst>
              <a:ext uri="{FF2B5EF4-FFF2-40B4-BE49-F238E27FC236}">
                <a16:creationId xmlns:a16="http://schemas.microsoft.com/office/drawing/2014/main" id="{07DE7667-4F9F-2640-9BBB-026CE1741374}"/>
              </a:ext>
            </a:extLst>
          </p:cNvPr>
          <p:cNvPicPr>
            <a:picLocks noChangeAspect="1"/>
          </p:cNvPicPr>
          <p:nvPr/>
        </p:nvPicPr>
        <p:blipFill>
          <a:blip r:embed="rId6"/>
          <a:stretch>
            <a:fillRect/>
          </a:stretch>
        </p:blipFill>
        <p:spPr>
          <a:xfrm>
            <a:off x="10759005" y="198446"/>
            <a:ext cx="2078298" cy="1587272"/>
          </a:xfrm>
          <a:prstGeom prst="rect">
            <a:avLst/>
          </a:prstGeom>
          <a:effectLst>
            <a:softEdge rad="127000"/>
          </a:effectLst>
        </p:spPr>
      </p:pic>
      <p:sp>
        <p:nvSpPr>
          <p:cNvPr id="46" name="Rectangle 45">
            <a:extLst>
              <a:ext uri="{FF2B5EF4-FFF2-40B4-BE49-F238E27FC236}">
                <a16:creationId xmlns:a16="http://schemas.microsoft.com/office/drawing/2014/main" id="{01D0D7B9-55B9-C946-AC21-2CDF6ECC323B}"/>
              </a:ext>
            </a:extLst>
          </p:cNvPr>
          <p:cNvSpPr/>
          <p:nvPr/>
        </p:nvSpPr>
        <p:spPr>
          <a:xfrm>
            <a:off x="10599324" y="2710010"/>
            <a:ext cx="2314936" cy="2389014"/>
          </a:xfrm>
          <a:prstGeom prst="rect">
            <a:avLst/>
          </a:prstGeom>
          <a:no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20"/>
            <a:endParaRPr lang="en-US" sz="2880" dirty="0">
              <a:solidFill>
                <a:prstClr val="white"/>
              </a:solidFill>
              <a:latin typeface="Calibri" panose="020F0502020204030204"/>
            </a:endParaRPr>
          </a:p>
        </p:txBody>
      </p:sp>
      <p:sp>
        <p:nvSpPr>
          <p:cNvPr id="47" name="TextBox 46">
            <a:extLst>
              <a:ext uri="{FF2B5EF4-FFF2-40B4-BE49-F238E27FC236}">
                <a16:creationId xmlns:a16="http://schemas.microsoft.com/office/drawing/2014/main" id="{FC2C564A-EB9C-EE41-8202-C9A527188450}"/>
              </a:ext>
            </a:extLst>
          </p:cNvPr>
          <p:cNvSpPr txBox="1"/>
          <p:nvPr/>
        </p:nvSpPr>
        <p:spPr>
          <a:xfrm>
            <a:off x="10691878" y="4375824"/>
            <a:ext cx="2073600" cy="683264"/>
          </a:xfrm>
          <a:prstGeom prst="rect">
            <a:avLst/>
          </a:prstGeom>
          <a:noFill/>
        </p:spPr>
        <p:txBody>
          <a:bodyPr wrap="square" rtlCol="0">
            <a:spAutoFit/>
          </a:bodyPr>
          <a:lstStyle/>
          <a:p>
            <a:pPr algn="ctr" defTabSz="731520"/>
            <a:r>
              <a:rPr lang="en-US" sz="1920" b="1" dirty="0">
                <a:solidFill>
                  <a:prstClr val="black"/>
                </a:solidFill>
                <a:latin typeface="Calibri" panose="020F0502020204030204"/>
              </a:rPr>
              <a:t>Monitor &amp; store logs</a:t>
            </a:r>
          </a:p>
        </p:txBody>
      </p:sp>
      <p:pic>
        <p:nvPicPr>
          <p:cNvPr id="48" name="Picture 47">
            <a:extLst>
              <a:ext uri="{FF2B5EF4-FFF2-40B4-BE49-F238E27FC236}">
                <a16:creationId xmlns:a16="http://schemas.microsoft.com/office/drawing/2014/main" id="{FA3F0570-291F-0145-B9DB-7D3C3DEC308B}"/>
              </a:ext>
            </a:extLst>
          </p:cNvPr>
          <p:cNvPicPr>
            <a:picLocks noChangeAspect="1"/>
          </p:cNvPicPr>
          <p:nvPr/>
        </p:nvPicPr>
        <p:blipFill rotWithShape="1">
          <a:blip r:embed="rId7"/>
          <a:srcRect l="4497" t="6135" r="3731"/>
          <a:stretch/>
        </p:blipFill>
        <p:spPr>
          <a:xfrm>
            <a:off x="10867941" y="2788170"/>
            <a:ext cx="1969360" cy="1500213"/>
          </a:xfrm>
          <a:prstGeom prst="rect">
            <a:avLst/>
          </a:prstGeom>
          <a:effectLst>
            <a:softEdge rad="127000"/>
          </a:effectLst>
        </p:spPr>
      </p:pic>
      <p:pic>
        <p:nvPicPr>
          <p:cNvPr id="49" name="Picture 48">
            <a:extLst>
              <a:ext uri="{FF2B5EF4-FFF2-40B4-BE49-F238E27FC236}">
                <a16:creationId xmlns:a16="http://schemas.microsoft.com/office/drawing/2014/main" id="{7037CD37-173E-1049-971C-962795D18B88}"/>
              </a:ext>
            </a:extLst>
          </p:cNvPr>
          <p:cNvPicPr>
            <a:picLocks noChangeAspect="1"/>
          </p:cNvPicPr>
          <p:nvPr/>
        </p:nvPicPr>
        <p:blipFill>
          <a:blip r:embed="rId8"/>
          <a:stretch>
            <a:fillRect/>
          </a:stretch>
        </p:blipFill>
        <p:spPr>
          <a:xfrm>
            <a:off x="10811508" y="5175480"/>
            <a:ext cx="1879384" cy="1625725"/>
          </a:xfrm>
          <a:prstGeom prst="rect">
            <a:avLst/>
          </a:prstGeom>
          <a:effectLst>
            <a:softEdge rad="127000"/>
          </a:effectLst>
        </p:spPr>
      </p:pic>
      <p:sp>
        <p:nvSpPr>
          <p:cNvPr id="50" name="TextBox 49">
            <a:extLst>
              <a:ext uri="{FF2B5EF4-FFF2-40B4-BE49-F238E27FC236}">
                <a16:creationId xmlns:a16="http://schemas.microsoft.com/office/drawing/2014/main" id="{9D129641-F502-7546-BBA2-78C4B4FD5CE7}"/>
              </a:ext>
            </a:extLst>
          </p:cNvPr>
          <p:cNvSpPr txBox="1"/>
          <p:nvPr/>
        </p:nvSpPr>
        <p:spPr>
          <a:xfrm>
            <a:off x="10628942" y="6910099"/>
            <a:ext cx="2073600" cy="387798"/>
          </a:xfrm>
          <a:prstGeom prst="rect">
            <a:avLst/>
          </a:prstGeom>
          <a:noFill/>
        </p:spPr>
        <p:txBody>
          <a:bodyPr wrap="square" rtlCol="0">
            <a:spAutoFit/>
          </a:bodyPr>
          <a:lstStyle/>
          <a:p>
            <a:pPr algn="ctr" defTabSz="731520"/>
            <a:r>
              <a:rPr lang="en-US" sz="1920" b="1" dirty="0">
                <a:solidFill>
                  <a:prstClr val="black"/>
                </a:solidFill>
                <a:latin typeface="Calibri" panose="020F0502020204030204"/>
              </a:rPr>
              <a:t>Create dashboards</a:t>
            </a:r>
          </a:p>
        </p:txBody>
      </p:sp>
      <p:sp>
        <p:nvSpPr>
          <p:cNvPr id="52" name="Spot Trends">
            <a:extLst>
              <a:ext uri="{FF2B5EF4-FFF2-40B4-BE49-F238E27FC236}">
                <a16:creationId xmlns:a16="http://schemas.microsoft.com/office/drawing/2014/main" id="{6FAA58C4-B4E3-964C-98A2-DBF71CA4278C}"/>
              </a:ext>
            </a:extLst>
          </p:cNvPr>
          <p:cNvSpPr txBox="1"/>
          <p:nvPr/>
        </p:nvSpPr>
        <p:spPr>
          <a:xfrm>
            <a:off x="8133280" y="4546473"/>
            <a:ext cx="1973459" cy="437043"/>
          </a:xfrm>
          <a:prstGeom prst="rect">
            <a:avLst/>
          </a:prstGeom>
          <a:solidFill>
            <a:srgbClr val="F5F7F7"/>
          </a:solidFill>
        </p:spPr>
        <p:txBody>
          <a:bodyPr wrap="square" rtlCol="0">
            <a:spAutoFit/>
          </a:bodyPr>
          <a:lstStyle/>
          <a:p>
            <a:pPr algn="ctr" defTabSz="731520"/>
            <a:r>
              <a:rPr lang="en-US" sz="2240" b="1" dirty="0">
                <a:solidFill>
                  <a:prstClr val="black"/>
                </a:solidFill>
                <a:latin typeface="Calibri" panose="020F0502020204030204"/>
              </a:rPr>
              <a:t>Troubleshoot</a:t>
            </a:r>
          </a:p>
        </p:txBody>
      </p:sp>
      <p:sp>
        <p:nvSpPr>
          <p:cNvPr id="54" name="Spot Trends">
            <a:extLst>
              <a:ext uri="{FF2B5EF4-FFF2-40B4-BE49-F238E27FC236}">
                <a16:creationId xmlns:a16="http://schemas.microsoft.com/office/drawing/2014/main" id="{B6A13CE7-A1D5-4B4D-8E88-683887BA7098}"/>
              </a:ext>
            </a:extLst>
          </p:cNvPr>
          <p:cNvSpPr txBox="1"/>
          <p:nvPr/>
        </p:nvSpPr>
        <p:spPr>
          <a:xfrm>
            <a:off x="10784279" y="1838330"/>
            <a:ext cx="1973459" cy="683264"/>
          </a:xfrm>
          <a:prstGeom prst="rect">
            <a:avLst/>
          </a:prstGeom>
          <a:solidFill>
            <a:srgbClr val="F5F7F7"/>
          </a:solidFill>
        </p:spPr>
        <p:txBody>
          <a:bodyPr wrap="square" rtlCol="0">
            <a:spAutoFit/>
          </a:bodyPr>
          <a:lstStyle/>
          <a:p>
            <a:pPr algn="ctr" defTabSz="731520"/>
            <a:r>
              <a:rPr lang="en-US" sz="1920" b="1" dirty="0">
                <a:solidFill>
                  <a:prstClr val="black"/>
                </a:solidFill>
                <a:latin typeface="Calibri" panose="020F0502020204030204"/>
              </a:rPr>
              <a:t>Centralize monitoring</a:t>
            </a:r>
          </a:p>
        </p:txBody>
      </p:sp>
      <p:pic>
        <p:nvPicPr>
          <p:cNvPr id="59" name="Picture 58">
            <a:extLst>
              <a:ext uri="{FF2B5EF4-FFF2-40B4-BE49-F238E27FC236}">
                <a16:creationId xmlns:a16="http://schemas.microsoft.com/office/drawing/2014/main" id="{7D30B2C4-7C81-E24D-9638-147E87537941}"/>
              </a:ext>
            </a:extLst>
          </p:cNvPr>
          <p:cNvPicPr>
            <a:picLocks noChangeAspect="1"/>
          </p:cNvPicPr>
          <p:nvPr/>
        </p:nvPicPr>
        <p:blipFill>
          <a:blip r:embed="rId9"/>
          <a:stretch>
            <a:fillRect/>
          </a:stretch>
        </p:blipFill>
        <p:spPr>
          <a:xfrm>
            <a:off x="5459628" y="6801205"/>
            <a:ext cx="1415289" cy="1207158"/>
          </a:xfrm>
          <a:prstGeom prst="rect">
            <a:avLst/>
          </a:prstGeom>
        </p:spPr>
      </p:pic>
    </p:spTree>
    <p:extLst>
      <p:ext uri="{BB962C8B-B14F-4D97-AF65-F5344CB8AC3E}">
        <p14:creationId xmlns:p14="http://schemas.microsoft.com/office/powerpoint/2010/main" val="181627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a:t>
            </a:r>
            <a:r>
              <a:rPr lang="en-US" dirty="0">
                <a:solidFill>
                  <a:srgbClr val="FAA634"/>
                </a:solidFill>
              </a:rPr>
              <a:t>primary drivers </a:t>
            </a:r>
            <a:r>
              <a:rPr lang="en-US" dirty="0" smtClean="0"/>
              <a:t>for moving to the cloud?</a:t>
            </a:r>
            <a:endParaRPr lang="en-US" dirty="0"/>
          </a:p>
        </p:txBody>
      </p:sp>
      <p:grpSp>
        <p:nvGrpSpPr>
          <p:cNvPr id="10" name="Group 9"/>
          <p:cNvGrpSpPr/>
          <p:nvPr/>
        </p:nvGrpSpPr>
        <p:grpSpPr>
          <a:xfrm>
            <a:off x="2487795" y="4102974"/>
            <a:ext cx="8303059" cy="920954"/>
            <a:chOff x="631653" y="1462550"/>
            <a:chExt cx="5240103" cy="559450"/>
          </a:xfrm>
        </p:grpSpPr>
        <p:sp>
          <p:nvSpPr>
            <p:cNvPr id="785" name="Shape 785"/>
            <p:cNvSpPr/>
            <p:nvPr/>
          </p:nvSpPr>
          <p:spPr>
            <a:xfrm>
              <a:off x="631653" y="1462550"/>
              <a:ext cx="322876" cy="559450"/>
            </a:xfrm>
            <a:prstGeom prst="rect">
              <a:avLst/>
            </a:prstGeom>
            <a:ln w="3175">
              <a:miter lim="400000"/>
            </a:ln>
            <a:extLst>
              <a:ext uri="{C572A759-6A51-4108-AA02-DFA0A04FC94B}">
                <ma14:wrappingTextBoxFlag xmlns:ma14="http://schemas.microsoft.com/office/mac/drawingml/2011/main" xmlns="" val="1"/>
              </a:ext>
            </a:extLst>
          </p:spPr>
          <p:txBody>
            <a:bodyPr wrap="square" lIns="17112" tIns="17112" rIns="17112" bIns="17112" anchor="ctr">
              <a:spAutoFit/>
            </a:bodyPr>
            <a:lstStyle>
              <a:lvl1pPr>
                <a:defRPr sz="12600" b="1" spc="756">
                  <a:latin typeface="Helvetica"/>
                  <a:ea typeface="Helvetica"/>
                  <a:cs typeface="Helvetica"/>
                  <a:sym typeface="Helvetica"/>
                </a:defRPr>
              </a:lvl1pPr>
            </a:lstStyle>
            <a:p>
              <a:pPr lvl="0">
                <a:defRPr sz="1800" b="0" spc="0">
                  <a:solidFill>
                    <a:srgbClr val="000000"/>
                  </a:solidFill>
                </a:defRPr>
              </a:pPr>
              <a:r>
                <a:rPr sz="5760" spc="269" dirty="0">
                  <a:solidFill>
                    <a:srgbClr val="FFFFFF"/>
                  </a:solidFill>
                </a:rPr>
                <a:t>$</a:t>
              </a:r>
            </a:p>
          </p:txBody>
        </p:sp>
        <p:sp>
          <p:nvSpPr>
            <p:cNvPr id="23" name="Shape 774"/>
            <p:cNvSpPr/>
            <p:nvPr/>
          </p:nvSpPr>
          <p:spPr>
            <a:xfrm>
              <a:off x="1024374" y="1639859"/>
              <a:ext cx="4847382" cy="244918"/>
            </a:xfrm>
            <a:prstGeom prst="rect">
              <a:avLst/>
            </a:prstGeom>
            <a:ln w="3175">
              <a:miter lim="400000"/>
            </a:ln>
            <a:extLst>
              <a:ext uri="{C572A759-6A51-4108-AA02-DFA0A04FC94B}">
                <ma14:wrappingTextBoxFlag xmlns:ma14="http://schemas.microsoft.com/office/mac/drawingml/2011/main" xmlns="" val="1"/>
              </a:ext>
            </a:extLst>
          </p:spPr>
          <p:txBody>
            <a:bodyPr lIns="24062" tIns="24062" rIns="24062" bIns="24062" anchor="ctr">
              <a:spAutoFit/>
            </a:bodyPr>
            <a:lstStyle>
              <a:lvl1pPr algn="l">
                <a:lnSpc>
                  <a:spcPct val="90000"/>
                </a:lnSpc>
                <a:defRPr sz="5400" spc="324"/>
              </a:lvl1pPr>
            </a:lstStyle>
            <a:p>
              <a:pPr lvl="0">
                <a:defRPr sz="1800" spc="0">
                  <a:solidFill>
                    <a:srgbClr val="000000"/>
                  </a:solidFill>
                </a:defRPr>
              </a:pPr>
              <a:r>
                <a:rPr sz="2560" spc="115" dirty="0">
                  <a:solidFill>
                    <a:srgbClr val="FFFFFF"/>
                  </a:solidFill>
                </a:rPr>
                <a:t>Move from capital expense to variable expense</a:t>
              </a:r>
            </a:p>
          </p:txBody>
        </p:sp>
      </p:grpSp>
      <p:grpSp>
        <p:nvGrpSpPr>
          <p:cNvPr id="11" name="Group 10"/>
          <p:cNvGrpSpPr/>
          <p:nvPr/>
        </p:nvGrpSpPr>
        <p:grpSpPr>
          <a:xfrm>
            <a:off x="2547274" y="3142993"/>
            <a:ext cx="8244155" cy="737516"/>
            <a:chOff x="623858" y="2209913"/>
            <a:chExt cx="5202928" cy="448018"/>
          </a:xfrm>
        </p:grpSpPr>
        <p:pic>
          <p:nvPicPr>
            <p:cNvPr id="782" name="pasted-image.pdf"/>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623858" y="2209913"/>
              <a:ext cx="260825" cy="448018"/>
            </a:xfrm>
            <a:prstGeom prst="rect">
              <a:avLst/>
            </a:prstGeom>
            <a:ln w="3175">
              <a:miter lim="400000"/>
            </a:ln>
          </p:spPr>
        </p:pic>
        <p:sp>
          <p:nvSpPr>
            <p:cNvPr id="24" name="Shape 776"/>
            <p:cNvSpPr/>
            <p:nvPr/>
          </p:nvSpPr>
          <p:spPr>
            <a:xfrm>
              <a:off x="1024374" y="2311462"/>
              <a:ext cx="4802412" cy="244918"/>
            </a:xfrm>
            <a:prstGeom prst="rect">
              <a:avLst/>
            </a:prstGeom>
            <a:ln w="3175">
              <a:miter lim="400000"/>
            </a:ln>
            <a:extLst>
              <a:ext uri="{C572A759-6A51-4108-AA02-DFA0A04FC94B}">
                <ma14:wrappingTextBoxFlag xmlns:ma14="http://schemas.microsoft.com/office/mac/drawingml/2011/main" xmlns="" val="1"/>
              </a:ext>
            </a:extLst>
          </p:spPr>
          <p:txBody>
            <a:bodyPr wrap="square" lIns="24062" tIns="24062" rIns="24062" bIns="24062" anchor="ctr">
              <a:spAutoFit/>
            </a:bodyPr>
            <a:lstStyle>
              <a:lvl1pPr algn="l">
                <a:lnSpc>
                  <a:spcPct val="90000"/>
                </a:lnSpc>
                <a:defRPr sz="5400" spc="324"/>
              </a:lvl1pPr>
            </a:lstStyle>
            <a:p>
              <a:pPr lvl="0">
                <a:defRPr sz="1800" spc="0">
                  <a:solidFill>
                    <a:srgbClr val="000000"/>
                  </a:solidFill>
                </a:defRPr>
              </a:pPr>
              <a:r>
                <a:rPr sz="2560" spc="115" dirty="0">
                  <a:solidFill>
                    <a:srgbClr val="FFFFFF"/>
                  </a:solidFill>
                </a:rPr>
                <a:t>Stop guessing capacity</a:t>
              </a:r>
            </a:p>
          </p:txBody>
        </p:sp>
      </p:grpSp>
      <p:grpSp>
        <p:nvGrpSpPr>
          <p:cNvPr id="12" name="Group 11"/>
          <p:cNvGrpSpPr/>
          <p:nvPr/>
        </p:nvGrpSpPr>
        <p:grpSpPr>
          <a:xfrm>
            <a:off x="2358630" y="1958481"/>
            <a:ext cx="8658019" cy="1016822"/>
            <a:chOff x="423234" y="2901256"/>
            <a:chExt cx="5464120" cy="617687"/>
          </a:xfrm>
        </p:grpSpPr>
        <p:pic>
          <p:nvPicPr>
            <p:cNvPr id="783" name="pasted-image.pdf"/>
            <p:cNvPicPr/>
            <p:nvPr/>
          </p:nvPicPr>
          <p:blipFill>
            <a:blip r:embed="rId4" cstate="screen">
              <a:lum bright="70000" contrast="-70000"/>
              <a:extLst>
                <a:ext uri="{28A0092B-C50C-407E-A947-70E740481C1C}">
                  <a14:useLocalDpi xmlns:a14="http://schemas.microsoft.com/office/drawing/2010/main"/>
                </a:ext>
              </a:extLst>
            </a:blip>
            <a:stretch>
              <a:fillRect/>
            </a:stretch>
          </p:blipFill>
          <p:spPr>
            <a:xfrm flipH="1">
              <a:off x="423234" y="2901256"/>
              <a:ext cx="461449" cy="617687"/>
            </a:xfrm>
            <a:prstGeom prst="rect">
              <a:avLst/>
            </a:prstGeom>
            <a:ln w="3175">
              <a:miter lim="400000"/>
            </a:ln>
          </p:spPr>
        </p:pic>
        <p:sp>
          <p:nvSpPr>
            <p:cNvPr id="25" name="Shape 777"/>
            <p:cNvSpPr/>
            <p:nvPr/>
          </p:nvSpPr>
          <p:spPr>
            <a:xfrm>
              <a:off x="1024374" y="3072964"/>
              <a:ext cx="4862980" cy="244918"/>
            </a:xfrm>
            <a:prstGeom prst="rect">
              <a:avLst/>
            </a:prstGeom>
            <a:ln w="3175">
              <a:miter lim="400000"/>
            </a:ln>
            <a:extLst>
              <a:ext uri="{C572A759-6A51-4108-AA02-DFA0A04FC94B}">
                <ma14:wrappingTextBoxFlag xmlns:ma14="http://schemas.microsoft.com/office/mac/drawingml/2011/main" xmlns="" val="1"/>
              </a:ext>
            </a:extLst>
          </p:spPr>
          <p:txBody>
            <a:bodyPr wrap="square" lIns="24062" tIns="24062" rIns="24062" bIns="24062" anchor="ctr">
              <a:spAutoFit/>
            </a:bodyPr>
            <a:lstStyle>
              <a:lvl1pPr algn="l">
                <a:lnSpc>
                  <a:spcPct val="90000"/>
                </a:lnSpc>
                <a:defRPr sz="5400" spc="324"/>
              </a:lvl1pPr>
            </a:lstStyle>
            <a:p>
              <a:pPr lvl="0">
                <a:defRPr sz="1800" spc="0">
                  <a:solidFill>
                    <a:srgbClr val="000000"/>
                  </a:solidFill>
                </a:defRPr>
              </a:pPr>
              <a:r>
                <a:rPr sz="2560" spc="115" dirty="0">
                  <a:solidFill>
                    <a:srgbClr val="FFFFFF"/>
                  </a:solidFill>
                </a:rPr>
                <a:t>Increased agility</a:t>
              </a:r>
            </a:p>
          </p:txBody>
        </p:sp>
      </p:grpSp>
      <p:grpSp>
        <p:nvGrpSpPr>
          <p:cNvPr id="14" name="Group 13"/>
          <p:cNvGrpSpPr/>
          <p:nvPr/>
        </p:nvGrpSpPr>
        <p:grpSpPr>
          <a:xfrm>
            <a:off x="2358629" y="6415188"/>
            <a:ext cx="5027939" cy="721597"/>
            <a:chOff x="505955" y="4346321"/>
            <a:chExt cx="3173158" cy="438347"/>
          </a:xfrm>
        </p:grpSpPr>
        <p:pic>
          <p:nvPicPr>
            <p:cNvPr id="780" name="pasted-image.pdf"/>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a:off x="505955" y="4346321"/>
              <a:ext cx="378728" cy="438347"/>
            </a:xfrm>
            <a:prstGeom prst="rect">
              <a:avLst/>
            </a:prstGeom>
            <a:ln w="3175">
              <a:miter lim="400000"/>
            </a:ln>
          </p:spPr>
        </p:pic>
        <p:sp>
          <p:nvSpPr>
            <p:cNvPr id="26" name="Shape 779"/>
            <p:cNvSpPr/>
            <p:nvPr/>
          </p:nvSpPr>
          <p:spPr>
            <a:xfrm>
              <a:off x="1024374" y="4403619"/>
              <a:ext cx="2654739" cy="244918"/>
            </a:xfrm>
            <a:prstGeom prst="rect">
              <a:avLst/>
            </a:prstGeom>
            <a:ln w="3175">
              <a:miter lim="400000"/>
            </a:ln>
            <a:extLst>
              <a:ext uri="{C572A759-6A51-4108-AA02-DFA0A04FC94B}">
                <ma14:wrappingTextBoxFlag xmlns:ma14="http://schemas.microsoft.com/office/mac/drawingml/2011/main" xmlns="" val="1"/>
              </a:ext>
            </a:extLst>
          </p:spPr>
          <p:txBody>
            <a:bodyPr wrap="square" lIns="24062" tIns="24062" rIns="24062" bIns="24062" anchor="ctr">
              <a:spAutoFit/>
            </a:bodyPr>
            <a:lstStyle>
              <a:lvl1pPr algn="l">
                <a:lnSpc>
                  <a:spcPct val="90000"/>
                </a:lnSpc>
                <a:defRPr sz="5400" spc="324"/>
              </a:lvl1pPr>
            </a:lstStyle>
            <a:p>
              <a:pPr lvl="0">
                <a:defRPr sz="1800" spc="0">
                  <a:solidFill>
                    <a:srgbClr val="000000"/>
                  </a:solidFill>
                </a:defRPr>
              </a:pPr>
              <a:r>
                <a:rPr sz="2560" spc="115" dirty="0">
                  <a:solidFill>
                    <a:srgbClr val="FFFFFF"/>
                  </a:solidFill>
                </a:rPr>
                <a:t>Go global in minutes</a:t>
              </a:r>
            </a:p>
          </p:txBody>
        </p:sp>
      </p:grpSp>
      <p:grpSp>
        <p:nvGrpSpPr>
          <p:cNvPr id="13" name="Group 12"/>
          <p:cNvGrpSpPr/>
          <p:nvPr/>
        </p:nvGrpSpPr>
        <p:grpSpPr>
          <a:xfrm>
            <a:off x="2358631" y="5384776"/>
            <a:ext cx="9297899" cy="623454"/>
            <a:chOff x="505955" y="3680271"/>
            <a:chExt cx="5867951" cy="378728"/>
          </a:xfrm>
        </p:grpSpPr>
        <p:pic>
          <p:nvPicPr>
            <p:cNvPr id="27" name="pasted-image.pdf"/>
            <p:cNvPicPr/>
            <p:nvPr/>
          </p:nvPicPr>
          <p:blipFill>
            <a:blip r:embed="rId6" cstate="print">
              <a:extLst>
                <a:ext uri="{28A0092B-C50C-407E-A947-70E740481C1C}">
                  <a14:useLocalDpi xmlns:a14="http://schemas.microsoft.com/office/drawing/2010/main" val="0"/>
                </a:ext>
              </a:extLst>
            </a:blip>
            <a:stretch>
              <a:fillRect/>
            </a:stretch>
          </p:blipFill>
          <p:spPr>
            <a:xfrm>
              <a:off x="505955" y="3680271"/>
              <a:ext cx="378728" cy="378728"/>
            </a:xfrm>
            <a:prstGeom prst="rect">
              <a:avLst/>
            </a:prstGeom>
            <a:ln w="3175">
              <a:miter lim="400000"/>
            </a:ln>
          </p:spPr>
        </p:pic>
        <p:sp>
          <p:nvSpPr>
            <p:cNvPr id="28" name="Shape 779"/>
            <p:cNvSpPr/>
            <p:nvPr/>
          </p:nvSpPr>
          <p:spPr>
            <a:xfrm>
              <a:off x="1064715" y="3759157"/>
              <a:ext cx="5309191" cy="244918"/>
            </a:xfrm>
            <a:prstGeom prst="rect">
              <a:avLst/>
            </a:prstGeom>
            <a:ln w="3175">
              <a:miter lim="400000"/>
            </a:ln>
            <a:extLst>
              <a:ext uri="{C572A759-6A51-4108-AA02-DFA0A04FC94B}">
                <ma14:wrappingTextBoxFlag xmlns:ma14="http://schemas.microsoft.com/office/mac/drawingml/2011/main" xmlns="" val="1"/>
              </a:ext>
            </a:extLst>
          </p:spPr>
          <p:txBody>
            <a:bodyPr wrap="square" lIns="24062" tIns="24062" rIns="24062" bIns="24062" anchor="ctr">
              <a:spAutoFit/>
            </a:bodyPr>
            <a:lstStyle>
              <a:lvl1pPr algn="l">
                <a:lnSpc>
                  <a:spcPct val="90000"/>
                </a:lnSpc>
                <a:defRPr sz="5400" spc="324"/>
              </a:lvl1pPr>
            </a:lstStyle>
            <a:p>
              <a:pPr lvl="0">
                <a:defRPr sz="1800" spc="0">
                  <a:solidFill>
                    <a:srgbClr val="000000"/>
                  </a:solidFill>
                </a:defRPr>
              </a:pPr>
              <a:r>
                <a:rPr lang="en-US" sz="2560" spc="115" dirty="0">
                  <a:solidFill>
                    <a:srgbClr val="FFFFFF"/>
                  </a:solidFill>
                </a:rPr>
                <a:t>Breadth of services</a:t>
              </a:r>
              <a:endParaRPr sz="2560" spc="115" dirty="0">
                <a:solidFill>
                  <a:srgbClr val="FFFFFF"/>
                </a:solidFill>
              </a:endParaRPr>
            </a:p>
          </p:txBody>
        </p:sp>
      </p:grpSp>
      <p:pic>
        <p:nvPicPr>
          <p:cNvPr id="15" name="Picture 14"/>
          <p:cNvPicPr>
            <a:picLocks noChangeAspect="1"/>
          </p:cNvPicPr>
          <p:nvPr/>
        </p:nvPicPr>
        <p:blipFill>
          <a:blip r:embed="rId7"/>
          <a:stretch>
            <a:fillRect/>
          </a:stretch>
        </p:blipFill>
        <p:spPr>
          <a:xfrm>
            <a:off x="929292" y="2014127"/>
            <a:ext cx="949303" cy="949303"/>
          </a:xfrm>
          <a:prstGeom prst="rect">
            <a:avLst/>
          </a:prstGeom>
        </p:spPr>
      </p:pic>
      <p:pic>
        <p:nvPicPr>
          <p:cNvPr id="36" name="Picture 35"/>
          <p:cNvPicPr>
            <a:picLocks noChangeAspect="1"/>
          </p:cNvPicPr>
          <p:nvPr/>
        </p:nvPicPr>
        <p:blipFill>
          <a:blip r:embed="rId7"/>
          <a:stretch>
            <a:fillRect/>
          </a:stretch>
        </p:blipFill>
        <p:spPr>
          <a:xfrm>
            <a:off x="929292" y="3029428"/>
            <a:ext cx="949303" cy="949303"/>
          </a:xfrm>
          <a:prstGeom prst="rect">
            <a:avLst/>
          </a:prstGeom>
        </p:spPr>
      </p:pic>
      <p:pic>
        <p:nvPicPr>
          <p:cNvPr id="37" name="Picture 36"/>
          <p:cNvPicPr>
            <a:picLocks noChangeAspect="1"/>
          </p:cNvPicPr>
          <p:nvPr/>
        </p:nvPicPr>
        <p:blipFill>
          <a:blip r:embed="rId7"/>
          <a:stretch>
            <a:fillRect/>
          </a:stretch>
        </p:blipFill>
        <p:spPr>
          <a:xfrm>
            <a:off x="929292" y="4133937"/>
            <a:ext cx="949303" cy="949303"/>
          </a:xfrm>
          <a:prstGeom prst="rect">
            <a:avLst/>
          </a:prstGeom>
        </p:spPr>
      </p:pic>
      <p:pic>
        <p:nvPicPr>
          <p:cNvPr id="38" name="Picture 37"/>
          <p:cNvPicPr>
            <a:picLocks noChangeAspect="1"/>
          </p:cNvPicPr>
          <p:nvPr/>
        </p:nvPicPr>
        <p:blipFill>
          <a:blip r:embed="rId7"/>
          <a:stretch>
            <a:fillRect/>
          </a:stretch>
        </p:blipFill>
        <p:spPr>
          <a:xfrm>
            <a:off x="929292" y="5245589"/>
            <a:ext cx="949303" cy="949303"/>
          </a:xfrm>
          <a:prstGeom prst="rect">
            <a:avLst/>
          </a:prstGeom>
        </p:spPr>
      </p:pic>
      <p:pic>
        <p:nvPicPr>
          <p:cNvPr id="39" name="Picture 38"/>
          <p:cNvPicPr>
            <a:picLocks noChangeAspect="1"/>
          </p:cNvPicPr>
          <p:nvPr/>
        </p:nvPicPr>
        <p:blipFill>
          <a:blip r:embed="rId7"/>
          <a:stretch>
            <a:fillRect/>
          </a:stretch>
        </p:blipFill>
        <p:spPr>
          <a:xfrm>
            <a:off x="929292" y="6304523"/>
            <a:ext cx="949303" cy="949303"/>
          </a:xfrm>
          <a:prstGeom prst="rect">
            <a:avLst/>
          </a:prstGeom>
        </p:spPr>
      </p:pic>
    </p:spTree>
    <p:extLst>
      <p:ext uri="{BB962C8B-B14F-4D97-AF65-F5344CB8AC3E}">
        <p14:creationId xmlns:p14="http://schemas.microsoft.com/office/powerpoint/2010/main" val="2132126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448DEC-A2E6-4408-A9CD-7648C3FD41B7}"/>
              </a:ext>
            </a:extLst>
          </p:cNvPr>
          <p:cNvSpPr>
            <a:spLocks noGrp="1"/>
          </p:cNvSpPr>
          <p:nvPr>
            <p:ph type="title"/>
          </p:nvPr>
        </p:nvSpPr>
        <p:spPr/>
        <p:txBody>
          <a:bodyPr/>
          <a:lstStyle/>
          <a:p>
            <a:r>
              <a:rPr lang="en-US" dirty="0"/>
              <a:t>AWS CloudTrail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901" y="3837876"/>
            <a:ext cx="12289282" cy="3132154"/>
          </a:xfrm>
          <a:prstGeom prst="rect">
            <a:avLst/>
          </a:prstGeom>
        </p:spPr>
      </p:pic>
      <p:sp>
        <p:nvSpPr>
          <p:cNvPr id="49" name="Text Placeholder 3">
            <a:extLst>
              <a:ext uri="{FF2B5EF4-FFF2-40B4-BE49-F238E27FC236}">
                <a16:creationId xmlns:a16="http://schemas.microsoft.com/office/drawing/2014/main" id="{B7DF0221-B6B1-483C-B45F-8ECF5C99D7BE}"/>
              </a:ext>
            </a:extLst>
          </p:cNvPr>
          <p:cNvSpPr>
            <a:spLocks noGrp="1"/>
          </p:cNvSpPr>
          <p:nvPr>
            <p:ph idx="1"/>
          </p:nvPr>
        </p:nvSpPr>
        <p:spPr>
          <a:xfrm>
            <a:off x="323089" y="1350815"/>
            <a:ext cx="13984225" cy="2179058"/>
          </a:xfrm>
        </p:spPr>
        <p:txBody>
          <a:bodyPr>
            <a:normAutofit lnSpcReduction="10000"/>
          </a:bodyPr>
          <a:lstStyle/>
          <a:p>
            <a:pPr marL="457200" indent="-457200">
              <a:buFont typeface="Arial" panose="020B0604020202020204" pitchFamily="34" charset="0"/>
              <a:buChar char="•"/>
            </a:pPr>
            <a:r>
              <a:rPr lang="en-US" sz="2400" dirty="0"/>
              <a:t>Keep track of API usage in a single location, simplifying audit and compliance </a:t>
            </a:r>
            <a:r>
              <a:rPr lang="en-US" sz="2400" dirty="0" smtClean="0"/>
              <a:t>processes</a:t>
            </a:r>
          </a:p>
          <a:p>
            <a:pPr marL="457200" indent="-457200">
              <a:buFont typeface="Arial" panose="020B0604020202020204" pitchFamily="34" charset="0"/>
              <a:buChar char="•"/>
            </a:pPr>
            <a:r>
              <a:rPr lang="en-US" sz="2400" dirty="0"/>
              <a:t>Perform security analysis and detect user behavior patterns across services, users, and accounts</a:t>
            </a:r>
          </a:p>
          <a:p>
            <a:pPr marL="457200" indent="-457200">
              <a:buFont typeface="Arial" panose="020B0604020202020204" pitchFamily="34" charset="0"/>
              <a:buChar char="•"/>
            </a:pPr>
            <a:r>
              <a:rPr lang="en-US" sz="2400" dirty="0"/>
              <a:t>Stay alert to data exfiltration risks by collecting activity data on Amazon Simple Storage Service (Amazon S3) objects through object-level API </a:t>
            </a:r>
            <a:r>
              <a:rPr lang="en-US" sz="2400" dirty="0" smtClean="0"/>
              <a:t>events</a:t>
            </a:r>
          </a:p>
          <a:p>
            <a:pPr marL="457200" indent="-457200">
              <a:buFont typeface="Arial" panose="020B0604020202020204" pitchFamily="34" charset="0"/>
              <a:buChar char="•"/>
            </a:pPr>
            <a:r>
              <a:rPr lang="en-US" sz="2400" dirty="0"/>
              <a:t>Simplify root cause analysis </a:t>
            </a:r>
            <a:r>
              <a:rPr lang="en-US" sz="2400" dirty="0" smtClean="0"/>
              <a:t>and reduce to time to resolution using AWS </a:t>
            </a:r>
            <a:r>
              <a:rPr lang="en-US" sz="2400" dirty="0" err="1" smtClean="0"/>
              <a:t>CloudTrail</a:t>
            </a:r>
            <a:r>
              <a:rPr lang="en-US" sz="2400" dirty="0" smtClean="0"/>
              <a:t> events</a:t>
            </a:r>
            <a:endParaRPr lang="en-US" sz="2400" dirty="0"/>
          </a:p>
        </p:txBody>
      </p:sp>
    </p:spTree>
    <p:extLst>
      <p:ext uri="{BB962C8B-B14F-4D97-AF65-F5344CB8AC3E}">
        <p14:creationId xmlns:p14="http://schemas.microsoft.com/office/powerpoint/2010/main" val="9633984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Graphic 18">
            <a:extLst>
              <a:ext uri="{FF2B5EF4-FFF2-40B4-BE49-F238E27FC236}">
                <a16:creationId xmlns:a16="http://schemas.microsoft.com/office/drawing/2014/main" id="{CC2A3F8C-8C0F-2F47-AAE1-7A7A1CB8F607}"/>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5529632" y="4719778"/>
            <a:ext cx="1371422" cy="1371422"/>
          </a:xfrm>
          <a:prstGeom prst="rect">
            <a:avLst/>
          </a:prstGeom>
        </p:spPr>
      </p:pic>
      <p:sp>
        <p:nvSpPr>
          <p:cNvPr id="3" name="Title 2">
            <a:extLst>
              <a:ext uri="{FF2B5EF4-FFF2-40B4-BE49-F238E27FC236}">
                <a16:creationId xmlns:a16="http://schemas.microsoft.com/office/drawing/2014/main" id="{09448DEC-A2E6-4408-A9CD-7648C3FD41B7}"/>
              </a:ext>
            </a:extLst>
          </p:cNvPr>
          <p:cNvSpPr>
            <a:spLocks noGrp="1"/>
          </p:cNvSpPr>
          <p:nvPr>
            <p:ph type="title"/>
          </p:nvPr>
        </p:nvSpPr>
        <p:spPr/>
        <p:txBody>
          <a:bodyPr/>
          <a:lstStyle/>
          <a:p>
            <a:r>
              <a:rPr lang="en-US" dirty="0"/>
              <a:t>AWS Config &amp; AWS Config rules</a:t>
            </a:r>
          </a:p>
        </p:txBody>
      </p:sp>
      <p:sp>
        <p:nvSpPr>
          <p:cNvPr id="4" name="Text Placeholder 3">
            <a:extLst>
              <a:ext uri="{FF2B5EF4-FFF2-40B4-BE49-F238E27FC236}">
                <a16:creationId xmlns:a16="http://schemas.microsoft.com/office/drawing/2014/main" id="{B7DF0221-B6B1-483C-B45F-8ECF5C99D7BE}"/>
              </a:ext>
            </a:extLst>
          </p:cNvPr>
          <p:cNvSpPr>
            <a:spLocks noGrp="1"/>
          </p:cNvSpPr>
          <p:nvPr>
            <p:ph idx="1"/>
          </p:nvPr>
        </p:nvSpPr>
        <p:spPr>
          <a:xfrm>
            <a:off x="545922" y="1278214"/>
            <a:ext cx="13322478" cy="2492990"/>
          </a:xfrm>
        </p:spPr>
        <p:txBody>
          <a:bodyPr/>
          <a:lstStyle/>
          <a:p>
            <a:pPr marL="457200" indent="-457200">
              <a:buFont typeface="Arial" panose="020B0604020202020204" pitchFamily="34" charset="0"/>
              <a:buChar char="•"/>
            </a:pPr>
            <a:r>
              <a:rPr lang="en-US" sz="2800" dirty="0" smtClean="0"/>
              <a:t>Continuously track </a:t>
            </a:r>
            <a:r>
              <a:rPr lang="en-US" sz="2800" dirty="0"/>
              <a:t>resource configuration changes </a:t>
            </a:r>
          </a:p>
          <a:p>
            <a:pPr marL="457200" indent="-457200">
              <a:buFont typeface="Arial" panose="020B0604020202020204" pitchFamily="34" charset="0"/>
              <a:buChar char="•"/>
            </a:pPr>
            <a:r>
              <a:rPr lang="en-US" sz="2800" dirty="0" smtClean="0"/>
              <a:t>Evaluate </a:t>
            </a:r>
            <a:r>
              <a:rPr lang="en-US" sz="2800" dirty="0"/>
              <a:t>the configuration against policies defined using AWS </a:t>
            </a:r>
            <a:r>
              <a:rPr lang="en-US" sz="2800" dirty="0" err="1"/>
              <a:t>Config</a:t>
            </a:r>
            <a:r>
              <a:rPr lang="en-US" sz="2800" dirty="0"/>
              <a:t> rules</a:t>
            </a:r>
          </a:p>
          <a:p>
            <a:pPr marL="457200" indent="-457200">
              <a:buFont typeface="Arial" panose="020B0604020202020204" pitchFamily="34" charset="0"/>
              <a:buChar char="•"/>
            </a:pPr>
            <a:r>
              <a:rPr lang="en-US" sz="2800" dirty="0" smtClean="0"/>
              <a:t>Receive alerts if </a:t>
            </a:r>
            <a:r>
              <a:rPr lang="en-US" sz="2800" dirty="0"/>
              <a:t>the configuration is noncompliant with your policies using Amazon </a:t>
            </a:r>
            <a:r>
              <a:rPr lang="en-US" sz="2800" dirty="0" smtClean="0"/>
              <a:t>SNS </a:t>
            </a:r>
            <a:r>
              <a:rPr lang="en-US" sz="2800" dirty="0"/>
              <a:t>and </a:t>
            </a:r>
            <a:r>
              <a:rPr lang="en-US" sz="2800" dirty="0" smtClean="0"/>
              <a:t>Amazon </a:t>
            </a:r>
            <a:r>
              <a:rPr lang="en-US" sz="2800" dirty="0" err="1" smtClean="0"/>
              <a:t>CloudWatch</a:t>
            </a:r>
            <a:r>
              <a:rPr lang="en-US" sz="2800" dirty="0" smtClean="0"/>
              <a:t> </a:t>
            </a:r>
            <a:r>
              <a:rPr lang="en-US" sz="2800" dirty="0"/>
              <a:t>Events</a:t>
            </a:r>
          </a:p>
          <a:p>
            <a:pPr marL="457200" indent="-457200">
              <a:buFont typeface="Arial" panose="020B0604020202020204" pitchFamily="34" charset="0"/>
              <a:buChar char="•"/>
            </a:pPr>
            <a:endParaRPr lang="en-US" sz="2800" dirty="0"/>
          </a:p>
        </p:txBody>
      </p:sp>
      <p:grpSp>
        <p:nvGrpSpPr>
          <p:cNvPr id="2" name="Group 1"/>
          <p:cNvGrpSpPr/>
          <p:nvPr/>
        </p:nvGrpSpPr>
        <p:grpSpPr>
          <a:xfrm>
            <a:off x="669608" y="3455445"/>
            <a:ext cx="13432874" cy="3997727"/>
            <a:chOff x="669608" y="3607845"/>
            <a:chExt cx="13432874" cy="3997727"/>
          </a:xfrm>
        </p:grpSpPr>
        <p:grpSp>
          <p:nvGrpSpPr>
            <p:cNvPr id="5" name="Group 4">
              <a:extLst>
                <a:ext uri="{FF2B5EF4-FFF2-40B4-BE49-F238E27FC236}">
                  <a16:creationId xmlns:a16="http://schemas.microsoft.com/office/drawing/2014/main" id="{DA55737F-0509-FE4A-BC8B-D19AD2C49D70}"/>
                </a:ext>
              </a:extLst>
            </p:cNvPr>
            <p:cNvGrpSpPr/>
            <p:nvPr/>
          </p:nvGrpSpPr>
          <p:grpSpPr>
            <a:xfrm>
              <a:off x="669608" y="3607845"/>
              <a:ext cx="13432874" cy="3997727"/>
              <a:chOff x="250660" y="1246070"/>
              <a:chExt cx="8395545" cy="2498580"/>
            </a:xfrm>
          </p:grpSpPr>
          <p:grpSp>
            <p:nvGrpSpPr>
              <p:cNvPr id="6" name="Group 5">
                <a:extLst>
                  <a:ext uri="{FF2B5EF4-FFF2-40B4-BE49-F238E27FC236}">
                    <a16:creationId xmlns:a16="http://schemas.microsoft.com/office/drawing/2014/main" id="{C64875BE-214E-9C48-B2D1-39C0716B342D}"/>
                  </a:ext>
                </a:extLst>
              </p:cNvPr>
              <p:cNvGrpSpPr/>
              <p:nvPr/>
            </p:nvGrpSpPr>
            <p:grpSpPr>
              <a:xfrm>
                <a:off x="250660" y="1246070"/>
                <a:ext cx="1978572" cy="1978572"/>
                <a:chOff x="2506450" y="1136927"/>
                <a:chExt cx="1978572" cy="1978572"/>
              </a:xfrm>
            </p:grpSpPr>
            <p:pic>
              <p:nvPicPr>
                <p:cNvPr id="36" name="Picture 35">
                  <a:extLst>
                    <a:ext uri="{FF2B5EF4-FFF2-40B4-BE49-F238E27FC236}">
                      <a16:creationId xmlns:a16="http://schemas.microsoft.com/office/drawing/2014/main" id="{883312AB-0891-ED43-AFCF-10F9360B33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6450" y="1136927"/>
                  <a:ext cx="1978572" cy="1978572"/>
                </a:xfrm>
                <a:prstGeom prst="rect">
                  <a:avLst/>
                </a:prstGeom>
              </p:spPr>
            </p:pic>
            <p:sp>
              <p:nvSpPr>
                <p:cNvPr id="41" name="TextBox 40">
                  <a:extLst>
                    <a:ext uri="{FF2B5EF4-FFF2-40B4-BE49-F238E27FC236}">
                      <a16:creationId xmlns:a16="http://schemas.microsoft.com/office/drawing/2014/main" id="{C6FBF492-D81A-3C44-B77F-2C355A981443}"/>
                    </a:ext>
                  </a:extLst>
                </p:cNvPr>
                <p:cNvSpPr txBox="1"/>
                <p:nvPr/>
              </p:nvSpPr>
              <p:spPr>
                <a:xfrm>
                  <a:off x="2718119" y="2838380"/>
                  <a:ext cx="1537080" cy="250069"/>
                </a:xfrm>
                <a:prstGeom prst="rect">
                  <a:avLst/>
                </a:prstGeom>
                <a:noFill/>
              </p:spPr>
              <p:txBody>
                <a:bodyPr wrap="none" rtlCol="0">
                  <a:spAutoFit/>
                </a:bodyPr>
                <a:lstStyle/>
                <a:p>
                  <a:pPr defTabSz="731502"/>
                  <a:r>
                    <a:rPr lang="en-US" sz="2000" dirty="0"/>
                    <a:t>Changing resources</a:t>
                  </a:r>
                </a:p>
              </p:txBody>
            </p:sp>
          </p:grpSp>
          <p:sp>
            <p:nvSpPr>
              <p:cNvPr id="7" name="Right Arrow 6">
                <a:extLst>
                  <a:ext uri="{FF2B5EF4-FFF2-40B4-BE49-F238E27FC236}">
                    <a16:creationId xmlns:a16="http://schemas.microsoft.com/office/drawing/2014/main" id="{0BAFAE66-CDD8-8249-A190-97A6D451208D}"/>
                  </a:ext>
                </a:extLst>
              </p:cNvPr>
              <p:cNvSpPr/>
              <p:nvPr/>
            </p:nvSpPr>
            <p:spPr>
              <a:xfrm>
                <a:off x="2402747" y="2287609"/>
                <a:ext cx="792710" cy="336545"/>
              </a:xfrm>
              <a:prstGeom prst="right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731502"/>
                <a:endParaRPr lang="en-US" sz="3389" dirty="0">
                  <a:solidFill>
                    <a:schemeClr val="bg1"/>
                  </a:solidFill>
                </a:endParaRPr>
              </a:p>
            </p:txBody>
          </p:sp>
          <p:sp>
            <p:nvSpPr>
              <p:cNvPr id="35" name="TextBox 34">
                <a:extLst>
                  <a:ext uri="{FF2B5EF4-FFF2-40B4-BE49-F238E27FC236}">
                    <a16:creationId xmlns:a16="http://schemas.microsoft.com/office/drawing/2014/main" id="{A9C4624A-FE6E-9742-A9D2-D770BE44F77F}"/>
                  </a:ext>
                </a:extLst>
              </p:cNvPr>
              <p:cNvSpPr txBox="1"/>
              <p:nvPr/>
            </p:nvSpPr>
            <p:spPr>
              <a:xfrm>
                <a:off x="3207877" y="2947523"/>
                <a:ext cx="980036" cy="250069"/>
              </a:xfrm>
              <a:prstGeom prst="rect">
                <a:avLst/>
              </a:prstGeom>
              <a:noFill/>
            </p:spPr>
            <p:txBody>
              <a:bodyPr wrap="none" rtlCol="0">
                <a:spAutoFit/>
              </a:bodyPr>
              <a:lstStyle/>
              <a:p>
                <a:pPr defTabSz="731502"/>
                <a:r>
                  <a:rPr lang="en-US" sz="2000" dirty="0"/>
                  <a:t>AWS Config</a:t>
                </a:r>
              </a:p>
            </p:txBody>
          </p:sp>
          <p:grpSp>
            <p:nvGrpSpPr>
              <p:cNvPr id="9" name="Group 8">
                <a:extLst>
                  <a:ext uri="{FF2B5EF4-FFF2-40B4-BE49-F238E27FC236}">
                    <a16:creationId xmlns:a16="http://schemas.microsoft.com/office/drawing/2014/main" id="{E59DBC39-3038-6E48-A01D-C458A1D94AA7}"/>
                  </a:ext>
                </a:extLst>
              </p:cNvPr>
              <p:cNvGrpSpPr/>
              <p:nvPr/>
            </p:nvGrpSpPr>
            <p:grpSpPr>
              <a:xfrm>
                <a:off x="5189220" y="1835946"/>
                <a:ext cx="1412847" cy="1369341"/>
                <a:chOff x="5488821" y="2262930"/>
                <a:chExt cx="1412846" cy="1369341"/>
              </a:xfrm>
            </p:grpSpPr>
            <p:pic>
              <p:nvPicPr>
                <p:cNvPr id="30" name="Picture 29">
                  <a:extLst>
                    <a:ext uri="{FF2B5EF4-FFF2-40B4-BE49-F238E27FC236}">
                      <a16:creationId xmlns:a16="http://schemas.microsoft.com/office/drawing/2014/main" id="{477EAB2E-4EF4-F248-9D91-B70FF6ABE6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58749" y="2262930"/>
                  <a:ext cx="349500" cy="349500"/>
                </a:xfrm>
                <a:prstGeom prst="rect">
                  <a:avLst/>
                </a:prstGeom>
              </p:spPr>
            </p:pic>
            <p:pic>
              <p:nvPicPr>
                <p:cNvPr id="31" name="Picture 30">
                  <a:extLst>
                    <a:ext uri="{FF2B5EF4-FFF2-40B4-BE49-F238E27FC236}">
                      <a16:creationId xmlns:a16="http://schemas.microsoft.com/office/drawing/2014/main" id="{F0AD1355-C709-9943-B05F-072822A7FB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54806" y="2598481"/>
                  <a:ext cx="364462" cy="364462"/>
                </a:xfrm>
                <a:prstGeom prst="rect">
                  <a:avLst/>
                </a:prstGeom>
              </p:spPr>
            </p:pic>
            <p:pic>
              <p:nvPicPr>
                <p:cNvPr id="32" name="Picture 31">
                  <a:extLst>
                    <a:ext uri="{FF2B5EF4-FFF2-40B4-BE49-F238E27FC236}">
                      <a16:creationId xmlns:a16="http://schemas.microsoft.com/office/drawing/2014/main" id="{DC619B1B-E364-034B-9846-0E70F8EE11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54806" y="2948243"/>
                  <a:ext cx="364462" cy="364462"/>
                </a:xfrm>
                <a:prstGeom prst="rect">
                  <a:avLst/>
                </a:prstGeom>
              </p:spPr>
            </p:pic>
            <p:sp>
              <p:nvSpPr>
                <p:cNvPr id="33" name="TextBox 32">
                  <a:extLst>
                    <a:ext uri="{FF2B5EF4-FFF2-40B4-BE49-F238E27FC236}">
                      <a16:creationId xmlns:a16="http://schemas.microsoft.com/office/drawing/2014/main" id="{D0D4F073-8FCF-8840-9160-4790D09F2176}"/>
                    </a:ext>
                  </a:extLst>
                </p:cNvPr>
                <p:cNvSpPr txBox="1"/>
                <p:nvPr/>
              </p:nvSpPr>
              <p:spPr>
                <a:xfrm>
                  <a:off x="5488821" y="3382202"/>
                  <a:ext cx="1412846" cy="250069"/>
                </a:xfrm>
                <a:prstGeom prst="rect">
                  <a:avLst/>
                </a:prstGeom>
                <a:noFill/>
              </p:spPr>
              <p:txBody>
                <a:bodyPr wrap="none" rtlCol="0">
                  <a:spAutoFit/>
                </a:bodyPr>
                <a:lstStyle>
                  <a:defPPr>
                    <a:defRPr lang="en-US"/>
                  </a:defPPr>
                  <a:lvl1pPr defTabSz="731502">
                    <a:defRPr sz="2000"/>
                  </a:lvl1pPr>
                </a:lstStyle>
                <a:p>
                  <a:r>
                    <a:rPr lang="en-US" dirty="0"/>
                    <a:t>AWS Config Rules</a:t>
                  </a:r>
                </a:p>
              </p:txBody>
            </p:sp>
          </p:grpSp>
          <p:sp>
            <p:nvSpPr>
              <p:cNvPr id="29" name="TextBox 28">
                <a:extLst>
                  <a:ext uri="{FF2B5EF4-FFF2-40B4-BE49-F238E27FC236}">
                    <a16:creationId xmlns:a16="http://schemas.microsoft.com/office/drawing/2014/main" id="{5025F2AC-48DF-B341-8E9C-80994C67F641}"/>
                  </a:ext>
                </a:extLst>
              </p:cNvPr>
              <p:cNvSpPr txBox="1"/>
              <p:nvPr/>
            </p:nvSpPr>
            <p:spPr>
              <a:xfrm>
                <a:off x="7267422" y="3494581"/>
                <a:ext cx="1378783" cy="250069"/>
              </a:xfrm>
              <a:prstGeom prst="rect">
                <a:avLst/>
              </a:prstGeom>
              <a:noFill/>
            </p:spPr>
            <p:txBody>
              <a:bodyPr wrap="none" rtlCol="0">
                <a:spAutoFit/>
              </a:bodyPr>
              <a:lstStyle/>
              <a:p>
                <a:pPr defTabSz="731502"/>
                <a:r>
                  <a:rPr lang="en-US" sz="2000" dirty="0"/>
                  <a:t>History, </a:t>
                </a:r>
                <a:r>
                  <a:rPr lang="en-US" sz="2000" dirty="0" smtClean="0"/>
                  <a:t>snapshot</a:t>
                </a:r>
                <a:endParaRPr lang="en-US" sz="2000" dirty="0"/>
              </a:p>
            </p:txBody>
          </p:sp>
          <p:sp>
            <p:nvSpPr>
              <p:cNvPr id="27" name="TextBox 26">
                <a:extLst>
                  <a:ext uri="{FF2B5EF4-FFF2-40B4-BE49-F238E27FC236}">
                    <a16:creationId xmlns:a16="http://schemas.microsoft.com/office/drawing/2014/main" id="{B84B5FA5-BE61-A04C-B919-A0CC070DB219}"/>
                  </a:ext>
                </a:extLst>
              </p:cNvPr>
              <p:cNvSpPr txBox="1"/>
              <p:nvPr/>
            </p:nvSpPr>
            <p:spPr>
              <a:xfrm>
                <a:off x="7366721" y="1757299"/>
                <a:ext cx="1043154" cy="250069"/>
              </a:xfrm>
              <a:prstGeom prst="rect">
                <a:avLst/>
              </a:prstGeom>
              <a:noFill/>
            </p:spPr>
            <p:txBody>
              <a:bodyPr wrap="none" rtlCol="0">
                <a:spAutoFit/>
              </a:bodyPr>
              <a:lstStyle/>
              <a:p>
                <a:pPr defTabSz="731502"/>
                <a:r>
                  <a:rPr lang="en-US" sz="2000" dirty="0"/>
                  <a:t>Notifications</a:t>
                </a:r>
              </a:p>
            </p:txBody>
          </p:sp>
          <p:sp>
            <p:nvSpPr>
              <p:cNvPr id="22" name="TextBox 21">
                <a:extLst>
                  <a:ext uri="{FF2B5EF4-FFF2-40B4-BE49-F238E27FC236}">
                    <a16:creationId xmlns:a16="http://schemas.microsoft.com/office/drawing/2014/main" id="{B34EBCD4-4B03-1147-A5A5-B3F2B168094C}"/>
                  </a:ext>
                </a:extLst>
              </p:cNvPr>
              <p:cNvSpPr txBox="1"/>
              <p:nvPr/>
            </p:nvSpPr>
            <p:spPr>
              <a:xfrm>
                <a:off x="7478340" y="2663844"/>
                <a:ext cx="875841" cy="250069"/>
              </a:xfrm>
              <a:prstGeom prst="rect">
                <a:avLst/>
              </a:prstGeom>
              <a:noFill/>
            </p:spPr>
            <p:txBody>
              <a:bodyPr wrap="none" rtlCol="0">
                <a:spAutoFit/>
              </a:bodyPr>
              <a:lstStyle/>
              <a:p>
                <a:pPr defTabSz="731502"/>
                <a:r>
                  <a:rPr lang="en-US" sz="2000" dirty="0"/>
                  <a:t>API Access</a:t>
                </a:r>
              </a:p>
            </p:txBody>
          </p:sp>
          <p:grpSp>
            <p:nvGrpSpPr>
              <p:cNvPr id="13" name="Group 12">
                <a:extLst>
                  <a:ext uri="{FF2B5EF4-FFF2-40B4-BE49-F238E27FC236}">
                    <a16:creationId xmlns:a16="http://schemas.microsoft.com/office/drawing/2014/main" id="{76329E3A-FBA8-F541-8D4B-1F7B50C35E88}"/>
                  </a:ext>
                </a:extLst>
              </p:cNvPr>
              <p:cNvGrpSpPr/>
              <p:nvPr/>
            </p:nvGrpSpPr>
            <p:grpSpPr>
              <a:xfrm>
                <a:off x="4224346" y="1560900"/>
                <a:ext cx="1082592" cy="663540"/>
                <a:chOff x="4853793" y="1619862"/>
                <a:chExt cx="1082592" cy="663540"/>
              </a:xfrm>
            </p:grpSpPr>
            <p:grpSp>
              <p:nvGrpSpPr>
                <p:cNvPr id="16" name="Group 15">
                  <a:extLst>
                    <a:ext uri="{FF2B5EF4-FFF2-40B4-BE49-F238E27FC236}">
                      <a16:creationId xmlns:a16="http://schemas.microsoft.com/office/drawing/2014/main" id="{97510797-5FDC-3143-AFE3-2389DDD9CBB6}"/>
                    </a:ext>
                  </a:extLst>
                </p:cNvPr>
                <p:cNvGrpSpPr/>
                <p:nvPr/>
              </p:nvGrpSpPr>
              <p:grpSpPr>
                <a:xfrm>
                  <a:off x="4853793" y="1619862"/>
                  <a:ext cx="1082592" cy="411102"/>
                  <a:chOff x="6614397" y="2042043"/>
                  <a:chExt cx="1082592" cy="411102"/>
                </a:xfrm>
              </p:grpSpPr>
              <p:pic>
                <p:nvPicPr>
                  <p:cNvPr id="18" name="Picture 17">
                    <a:extLst>
                      <a:ext uri="{FF2B5EF4-FFF2-40B4-BE49-F238E27FC236}">
                        <a16:creationId xmlns:a16="http://schemas.microsoft.com/office/drawing/2014/main" id="{4DD3E661-8739-104D-962C-803F53E051C7}"/>
                      </a:ext>
                    </a:extLst>
                  </p:cNvPr>
                  <p:cNvPicPr>
                    <a:picLocks noChangeAspect="1"/>
                  </p:cNvPicPr>
                  <p:nvPr/>
                </p:nvPicPr>
                <p:blipFill>
                  <a:blip r:embed="rId9"/>
                  <a:stretch>
                    <a:fillRect/>
                  </a:stretch>
                </p:blipFill>
                <p:spPr>
                  <a:xfrm rot="192586">
                    <a:off x="6977051" y="2042043"/>
                    <a:ext cx="325515" cy="394217"/>
                  </a:xfrm>
                  <a:prstGeom prst="rect">
                    <a:avLst/>
                  </a:prstGeom>
                </p:spPr>
              </p:pic>
              <p:pic>
                <p:nvPicPr>
                  <p:cNvPr id="19" name="Picture 18">
                    <a:extLst>
                      <a:ext uri="{FF2B5EF4-FFF2-40B4-BE49-F238E27FC236}">
                        <a16:creationId xmlns:a16="http://schemas.microsoft.com/office/drawing/2014/main" id="{AA1B6258-4A13-1443-A5E0-0E657666FA79}"/>
                      </a:ext>
                    </a:extLst>
                  </p:cNvPr>
                  <p:cNvPicPr>
                    <a:picLocks noChangeAspect="1"/>
                  </p:cNvPicPr>
                  <p:nvPr/>
                </p:nvPicPr>
                <p:blipFill>
                  <a:blip r:embed="rId10"/>
                  <a:stretch>
                    <a:fillRect/>
                  </a:stretch>
                </p:blipFill>
                <p:spPr>
                  <a:xfrm rot="192586">
                    <a:off x="6614397" y="2043593"/>
                    <a:ext cx="314428" cy="380790"/>
                  </a:xfrm>
                  <a:prstGeom prst="rect">
                    <a:avLst/>
                  </a:prstGeom>
                </p:spPr>
              </p:pic>
              <p:pic>
                <p:nvPicPr>
                  <p:cNvPr id="20" name="Picture 19">
                    <a:extLst>
                      <a:ext uri="{FF2B5EF4-FFF2-40B4-BE49-F238E27FC236}">
                        <a16:creationId xmlns:a16="http://schemas.microsoft.com/office/drawing/2014/main" id="{01EF7CF0-ACD1-5947-96D3-2543C27A838E}"/>
                      </a:ext>
                    </a:extLst>
                  </p:cNvPr>
                  <p:cNvPicPr>
                    <a:picLocks noChangeAspect="1"/>
                  </p:cNvPicPr>
                  <p:nvPr/>
                </p:nvPicPr>
                <p:blipFill>
                  <a:blip r:embed="rId11"/>
                  <a:stretch>
                    <a:fillRect/>
                  </a:stretch>
                </p:blipFill>
                <p:spPr>
                  <a:xfrm rot="192586">
                    <a:off x="7364232" y="2050157"/>
                    <a:ext cx="332757" cy="402988"/>
                  </a:xfrm>
                  <a:prstGeom prst="rect">
                    <a:avLst/>
                  </a:prstGeom>
                </p:spPr>
              </p:pic>
            </p:grpSp>
            <p:sp>
              <p:nvSpPr>
                <p:cNvPr id="17" name="TextBox 16">
                  <a:extLst>
                    <a:ext uri="{FF2B5EF4-FFF2-40B4-BE49-F238E27FC236}">
                      <a16:creationId xmlns:a16="http://schemas.microsoft.com/office/drawing/2014/main" id="{C4496A5F-ECBC-D54A-AD07-5A3A7554619A}"/>
                    </a:ext>
                  </a:extLst>
                </p:cNvPr>
                <p:cNvSpPr txBox="1"/>
                <p:nvPr/>
              </p:nvSpPr>
              <p:spPr>
                <a:xfrm>
                  <a:off x="4899746" y="2041028"/>
                  <a:ext cx="918921" cy="242374"/>
                </a:xfrm>
                <a:prstGeom prst="rect">
                  <a:avLst/>
                </a:prstGeom>
                <a:noFill/>
              </p:spPr>
              <p:txBody>
                <a:bodyPr wrap="none" rtlCol="0">
                  <a:spAutoFit/>
                </a:bodyPr>
                <a:lstStyle/>
                <a:p>
                  <a:pPr defTabSz="731502"/>
                  <a:r>
                    <a:rPr lang="en-US" sz="1920" dirty="0"/>
                    <a:t>Normalized</a:t>
                  </a:r>
                </a:p>
              </p:txBody>
            </p:sp>
          </p:grpSp>
        </p:grpSp>
        <p:pic>
          <p:nvPicPr>
            <p:cNvPr id="42" name="Picture 41">
              <a:extLst>
                <a:ext uri="{FF2B5EF4-FFF2-40B4-BE49-F238E27FC236}">
                  <a16:creationId xmlns:a16="http://schemas.microsoft.com/office/drawing/2014/main" id="{1CB0E342-6C48-4EFE-986B-FF5B6A3E222E}"/>
                </a:ext>
              </a:extLst>
            </p:cNvPr>
            <p:cNvPicPr>
              <a:picLocks noChangeAspect="1"/>
            </p:cNvPicPr>
            <p:nvPr/>
          </p:nvPicPr>
          <p:blipFill>
            <a:blip r:embed="rId12"/>
            <a:stretch>
              <a:fillRect/>
            </a:stretch>
          </p:blipFill>
          <p:spPr>
            <a:xfrm>
              <a:off x="974937" y="5234794"/>
              <a:ext cx="469957" cy="469957"/>
            </a:xfrm>
            <a:prstGeom prst="rect">
              <a:avLst/>
            </a:prstGeom>
          </p:spPr>
        </p:pic>
        <p:pic>
          <p:nvPicPr>
            <p:cNvPr id="43" name="Picture 42">
              <a:extLst>
                <a:ext uri="{FF2B5EF4-FFF2-40B4-BE49-F238E27FC236}">
                  <a16:creationId xmlns:a16="http://schemas.microsoft.com/office/drawing/2014/main" id="{98A1E7D2-39D3-4F6A-AFCB-987270BCAB91}"/>
                </a:ext>
              </a:extLst>
            </p:cNvPr>
            <p:cNvPicPr>
              <a:picLocks noChangeAspect="1"/>
            </p:cNvPicPr>
            <p:nvPr/>
          </p:nvPicPr>
          <p:blipFill>
            <a:blip r:embed="rId13"/>
            <a:stretch>
              <a:fillRect/>
            </a:stretch>
          </p:blipFill>
          <p:spPr>
            <a:xfrm>
              <a:off x="1623715" y="5270474"/>
              <a:ext cx="538638" cy="398592"/>
            </a:xfrm>
            <a:prstGeom prst="rect">
              <a:avLst/>
            </a:prstGeom>
          </p:spPr>
        </p:pic>
        <p:pic>
          <p:nvPicPr>
            <p:cNvPr id="44" name="Graphic 72">
              <a:extLst>
                <a:ext uri="{FF2B5EF4-FFF2-40B4-BE49-F238E27FC236}">
                  <a16:creationId xmlns:a16="http://schemas.microsoft.com/office/drawing/2014/main" id="{4A1F8F61-686E-4301-A608-1037D4E37536}"/>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2341173" y="5272820"/>
              <a:ext cx="393901" cy="393901"/>
            </a:xfrm>
            <a:prstGeom prst="rect">
              <a:avLst/>
            </a:prstGeom>
          </p:spPr>
        </p:pic>
        <p:pic>
          <p:nvPicPr>
            <p:cNvPr id="45" name="Picture 44">
              <a:extLst>
                <a:ext uri="{FF2B5EF4-FFF2-40B4-BE49-F238E27FC236}">
                  <a16:creationId xmlns:a16="http://schemas.microsoft.com/office/drawing/2014/main" id="{2BF6DD3D-91CB-4CC4-B810-0BF9DA829B8C}"/>
                </a:ext>
              </a:extLst>
            </p:cNvPr>
            <p:cNvPicPr>
              <a:picLocks noChangeAspect="1"/>
            </p:cNvPicPr>
            <p:nvPr/>
          </p:nvPicPr>
          <p:blipFill>
            <a:blip r:embed="rId16"/>
            <a:stretch>
              <a:fillRect/>
            </a:stretch>
          </p:blipFill>
          <p:spPr>
            <a:xfrm>
              <a:off x="2913897" y="5246112"/>
              <a:ext cx="429427" cy="447320"/>
            </a:xfrm>
            <a:prstGeom prst="rect">
              <a:avLst/>
            </a:prstGeom>
          </p:spPr>
        </p:pic>
        <p:sp>
          <p:nvSpPr>
            <p:cNvPr id="47" name="Right Arrow 46">
              <a:extLst>
                <a:ext uri="{FF2B5EF4-FFF2-40B4-BE49-F238E27FC236}">
                  <a16:creationId xmlns:a16="http://schemas.microsoft.com/office/drawing/2014/main" id="{0BAFAE66-CDD8-8249-A190-97A6D451208D}"/>
                </a:ext>
              </a:extLst>
            </p:cNvPr>
            <p:cNvSpPr/>
            <p:nvPr/>
          </p:nvSpPr>
          <p:spPr>
            <a:xfrm>
              <a:off x="7275247" y="5255258"/>
              <a:ext cx="1268336" cy="538472"/>
            </a:xfrm>
            <a:prstGeom prst="right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731502"/>
              <a:endParaRPr lang="en-US" sz="3389" dirty="0">
                <a:solidFill>
                  <a:schemeClr val="bg1"/>
                </a:solidFill>
              </a:endParaRPr>
            </a:p>
          </p:txBody>
        </p:sp>
        <p:sp>
          <p:nvSpPr>
            <p:cNvPr id="48" name="Right Arrow 47">
              <a:extLst>
                <a:ext uri="{FF2B5EF4-FFF2-40B4-BE49-F238E27FC236}">
                  <a16:creationId xmlns:a16="http://schemas.microsoft.com/office/drawing/2014/main" id="{0BAFAE66-CDD8-8249-A190-97A6D451208D}"/>
                </a:ext>
              </a:extLst>
            </p:cNvPr>
            <p:cNvSpPr/>
            <p:nvPr/>
          </p:nvSpPr>
          <p:spPr>
            <a:xfrm>
              <a:off x="10399447" y="5255258"/>
              <a:ext cx="1268336" cy="538472"/>
            </a:xfrm>
            <a:prstGeom prst="right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731502"/>
              <a:endParaRPr lang="en-US" sz="3389" dirty="0">
                <a:solidFill>
                  <a:schemeClr val="bg1"/>
                </a:solidFill>
              </a:endParaRPr>
            </a:p>
          </p:txBody>
        </p:sp>
        <p:grpSp>
          <p:nvGrpSpPr>
            <p:cNvPr id="49" name="Group 48">
              <a:extLst>
                <a:ext uri="{FF2B5EF4-FFF2-40B4-BE49-F238E27FC236}">
                  <a16:creationId xmlns:a16="http://schemas.microsoft.com/office/drawing/2014/main" id="{F46300ED-66DB-4D6C-8AE6-0D507F530D19}"/>
                </a:ext>
              </a:extLst>
            </p:cNvPr>
            <p:cNvGrpSpPr/>
            <p:nvPr/>
          </p:nvGrpSpPr>
          <p:grpSpPr>
            <a:xfrm>
              <a:off x="12463947" y="3756661"/>
              <a:ext cx="643651" cy="504678"/>
              <a:chOff x="1532135" y="2622299"/>
              <a:chExt cx="525759" cy="412240"/>
            </a:xfrm>
          </p:grpSpPr>
          <p:sp>
            <p:nvSpPr>
              <p:cNvPr id="50" name="Rectangle 49">
                <a:extLst>
                  <a:ext uri="{FF2B5EF4-FFF2-40B4-BE49-F238E27FC236}">
                    <a16:creationId xmlns:a16="http://schemas.microsoft.com/office/drawing/2014/main" id="{766F359A-8BF3-4315-9BC4-FB4A73BB5707}"/>
                  </a:ext>
                </a:extLst>
              </p:cNvPr>
              <p:cNvSpPr/>
              <p:nvPr/>
            </p:nvSpPr>
            <p:spPr>
              <a:xfrm>
                <a:off x="1532135" y="2622299"/>
                <a:ext cx="432553" cy="340225"/>
              </a:xfrm>
              <a:prstGeom prst="rect">
                <a:avLst/>
              </a:prstGeom>
              <a:noFill/>
              <a:ln w="19050" cap="rnd" cmpd="sng" algn="ctr">
                <a:solidFill>
                  <a:schemeClr val="tx1"/>
                </a:solidFill>
                <a:prstDash val="solid"/>
                <a:round/>
              </a:ln>
              <a:effectLst/>
            </p:spPr>
            <p:txBody>
              <a:bodyPr rtlCol="0" anchor="ctr"/>
              <a:lstStyle/>
              <a:p>
                <a:pPr algn="ctr" defTabSz="731502">
                  <a:defRPr/>
                </a:pPr>
                <a:endParaRPr lang="en-US" sz="2880" kern="0" dirty="0">
                  <a:solidFill>
                    <a:srgbClr val="FFFFFF"/>
                  </a:solidFill>
                  <a:latin typeface="Arial"/>
                </a:endParaRPr>
              </a:p>
            </p:txBody>
          </p:sp>
          <p:grpSp>
            <p:nvGrpSpPr>
              <p:cNvPr id="51" name="Group 50">
                <a:extLst>
                  <a:ext uri="{FF2B5EF4-FFF2-40B4-BE49-F238E27FC236}">
                    <a16:creationId xmlns:a16="http://schemas.microsoft.com/office/drawing/2014/main" id="{276F6260-25FF-4986-AE08-AD4DBA9D7C25}"/>
                  </a:ext>
                </a:extLst>
              </p:cNvPr>
              <p:cNvGrpSpPr/>
              <p:nvPr/>
            </p:nvGrpSpPr>
            <p:grpSpPr>
              <a:xfrm>
                <a:off x="1572873" y="2678910"/>
                <a:ext cx="329974" cy="185139"/>
                <a:chOff x="-542926" y="2995122"/>
                <a:chExt cx="542926" cy="256951"/>
              </a:xfrm>
            </p:grpSpPr>
            <p:cxnSp>
              <p:nvCxnSpPr>
                <p:cNvPr id="53" name="Straight Arrow Connector 52">
                  <a:extLst>
                    <a:ext uri="{FF2B5EF4-FFF2-40B4-BE49-F238E27FC236}">
                      <a16:creationId xmlns:a16="http://schemas.microsoft.com/office/drawing/2014/main" id="{FE39C026-0863-4D37-BABA-13640E234119}"/>
                    </a:ext>
                  </a:extLst>
                </p:cNvPr>
                <p:cNvCxnSpPr>
                  <a:cxnSpLocks/>
                </p:cNvCxnSpPr>
                <p:nvPr/>
              </p:nvCxnSpPr>
              <p:spPr>
                <a:xfrm>
                  <a:off x="-542925" y="2995122"/>
                  <a:ext cx="364331" cy="0"/>
                </a:xfrm>
                <a:prstGeom prst="straightConnector1">
                  <a:avLst/>
                </a:prstGeom>
                <a:noFill/>
                <a:ln w="19050" cap="rnd" cmpd="sng" algn="ctr">
                  <a:solidFill>
                    <a:schemeClr val="tx1"/>
                  </a:solidFill>
                  <a:prstDash val="solid"/>
                  <a:round/>
                  <a:tailEnd type="none" w="lg" len="med"/>
                </a:ln>
                <a:effectLst/>
              </p:spPr>
            </p:cxnSp>
            <p:cxnSp>
              <p:nvCxnSpPr>
                <p:cNvPr id="54" name="Straight Arrow Connector 53">
                  <a:extLst>
                    <a:ext uri="{FF2B5EF4-FFF2-40B4-BE49-F238E27FC236}">
                      <a16:creationId xmlns:a16="http://schemas.microsoft.com/office/drawing/2014/main" id="{C40FF0EF-100B-4C3A-9C5C-6BC5BE61A3FA}"/>
                    </a:ext>
                  </a:extLst>
                </p:cNvPr>
                <p:cNvCxnSpPr>
                  <a:cxnSpLocks/>
                </p:cNvCxnSpPr>
                <p:nvPr/>
              </p:nvCxnSpPr>
              <p:spPr>
                <a:xfrm>
                  <a:off x="-542925" y="3083228"/>
                  <a:ext cx="542925" cy="0"/>
                </a:xfrm>
                <a:prstGeom prst="straightConnector1">
                  <a:avLst/>
                </a:prstGeom>
                <a:noFill/>
                <a:ln w="19050" cap="rnd" cmpd="sng" algn="ctr">
                  <a:solidFill>
                    <a:schemeClr val="tx1"/>
                  </a:solidFill>
                  <a:prstDash val="solid"/>
                  <a:round/>
                  <a:tailEnd type="none" w="lg" len="med"/>
                </a:ln>
                <a:effectLst/>
              </p:spPr>
            </p:cxnSp>
            <p:cxnSp>
              <p:nvCxnSpPr>
                <p:cNvPr id="55" name="Straight Arrow Connector 54">
                  <a:extLst>
                    <a:ext uri="{FF2B5EF4-FFF2-40B4-BE49-F238E27FC236}">
                      <a16:creationId xmlns:a16="http://schemas.microsoft.com/office/drawing/2014/main" id="{BF6F9E58-9AEF-445A-BE56-65415C4A3973}"/>
                    </a:ext>
                  </a:extLst>
                </p:cNvPr>
                <p:cNvCxnSpPr>
                  <a:cxnSpLocks/>
                </p:cNvCxnSpPr>
                <p:nvPr/>
              </p:nvCxnSpPr>
              <p:spPr>
                <a:xfrm>
                  <a:off x="-542926" y="3171240"/>
                  <a:ext cx="542925" cy="0"/>
                </a:xfrm>
                <a:prstGeom prst="straightConnector1">
                  <a:avLst/>
                </a:prstGeom>
                <a:noFill/>
                <a:ln w="19050" cap="rnd" cmpd="sng" algn="ctr">
                  <a:solidFill>
                    <a:schemeClr val="tx1"/>
                  </a:solidFill>
                  <a:prstDash val="solid"/>
                  <a:round/>
                  <a:tailEnd type="none" w="lg" len="med"/>
                </a:ln>
                <a:effectLst/>
              </p:spPr>
            </p:cxnSp>
            <p:cxnSp>
              <p:nvCxnSpPr>
                <p:cNvPr id="56" name="Straight Arrow Connector 55">
                  <a:extLst>
                    <a:ext uri="{FF2B5EF4-FFF2-40B4-BE49-F238E27FC236}">
                      <a16:creationId xmlns:a16="http://schemas.microsoft.com/office/drawing/2014/main" id="{F949767B-36A2-4957-BB18-35BEF790DFE7}"/>
                    </a:ext>
                  </a:extLst>
                </p:cNvPr>
                <p:cNvCxnSpPr>
                  <a:cxnSpLocks/>
                </p:cNvCxnSpPr>
                <p:nvPr/>
              </p:nvCxnSpPr>
              <p:spPr>
                <a:xfrm>
                  <a:off x="-535784" y="3252073"/>
                  <a:ext cx="357190" cy="0"/>
                </a:xfrm>
                <a:prstGeom prst="straightConnector1">
                  <a:avLst/>
                </a:prstGeom>
                <a:noFill/>
                <a:ln w="19050" cap="rnd" cmpd="sng" algn="ctr">
                  <a:solidFill>
                    <a:schemeClr val="tx1"/>
                  </a:solidFill>
                  <a:prstDash val="solid"/>
                  <a:round/>
                  <a:tailEnd type="none" w="lg" len="med"/>
                </a:ln>
                <a:effectLst/>
              </p:spPr>
            </p:cxnSp>
          </p:grpSp>
          <p:sp>
            <p:nvSpPr>
              <p:cNvPr id="52" name="Cross 51">
                <a:extLst>
                  <a:ext uri="{FF2B5EF4-FFF2-40B4-BE49-F238E27FC236}">
                    <a16:creationId xmlns:a16="http://schemas.microsoft.com/office/drawing/2014/main" id="{C0CD18F0-8214-43FF-8013-EBD905A6DB47}"/>
                  </a:ext>
                </a:extLst>
              </p:cNvPr>
              <p:cNvSpPr/>
              <p:nvPr/>
            </p:nvSpPr>
            <p:spPr>
              <a:xfrm rot="18900000">
                <a:off x="1829271" y="2810885"/>
                <a:ext cx="228623" cy="223654"/>
              </a:xfrm>
              <a:prstGeom prst="plus">
                <a:avLst>
                  <a:gd name="adj" fmla="val 29717"/>
                </a:avLst>
              </a:prstGeom>
              <a:solidFill>
                <a:srgbClr val="F2F4F4"/>
              </a:solidFill>
              <a:ln w="19050" cap="rnd">
                <a:solidFill>
                  <a:schemeClr val="tx1"/>
                </a:solid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95072" tIns="97536" rIns="195072" bIns="97536" numCol="1" spcCol="0" rtlCol="0" fromWordArt="0" anchor="ctr" anchorCtr="0" forceAA="0" compatLnSpc="1">
                <a:prstTxWarp prst="textNoShape">
                  <a:avLst/>
                </a:prstTxWarp>
                <a:noAutofit/>
              </a:bodyPr>
              <a:lstStyle/>
              <a:p>
                <a:pPr algn="ctr" defTabSz="975312"/>
                <a:endParaRPr lang="en-US" sz="3840" dirty="0">
                  <a:solidFill>
                    <a:srgbClr val="FFFFFF"/>
                  </a:solidFill>
                  <a:latin typeface="Arial"/>
                </a:endParaRPr>
              </a:p>
            </p:txBody>
          </p:sp>
        </p:grpSp>
        <p:grpSp>
          <p:nvGrpSpPr>
            <p:cNvPr id="57" name="Group 56">
              <a:extLst>
                <a:ext uri="{FF2B5EF4-FFF2-40B4-BE49-F238E27FC236}">
                  <a16:creationId xmlns:a16="http://schemas.microsoft.com/office/drawing/2014/main" id="{D3FBBEA3-DF29-432D-9966-E801D4D0D5B3}"/>
                </a:ext>
              </a:extLst>
            </p:cNvPr>
            <p:cNvGrpSpPr/>
            <p:nvPr/>
          </p:nvGrpSpPr>
          <p:grpSpPr>
            <a:xfrm>
              <a:off x="12528817" y="5055101"/>
              <a:ext cx="513910" cy="624576"/>
              <a:chOff x="912882" y="3585961"/>
              <a:chExt cx="697329" cy="847496"/>
            </a:xfrm>
            <a:solidFill>
              <a:srgbClr val="F2F4F4"/>
            </a:solidFill>
          </p:grpSpPr>
          <p:grpSp>
            <p:nvGrpSpPr>
              <p:cNvPr id="58" name="Group 57">
                <a:extLst>
                  <a:ext uri="{FF2B5EF4-FFF2-40B4-BE49-F238E27FC236}">
                    <a16:creationId xmlns:a16="http://schemas.microsoft.com/office/drawing/2014/main" id="{43A7C78A-9434-4E32-801C-7F80C0EFD8FF}"/>
                  </a:ext>
                </a:extLst>
              </p:cNvPr>
              <p:cNvGrpSpPr/>
              <p:nvPr/>
            </p:nvGrpSpPr>
            <p:grpSpPr>
              <a:xfrm>
                <a:off x="1039247" y="3585961"/>
                <a:ext cx="370431" cy="388880"/>
                <a:chOff x="1095231" y="2870614"/>
                <a:chExt cx="860072" cy="902907"/>
              </a:xfrm>
              <a:grpFill/>
            </p:grpSpPr>
            <p:grpSp>
              <p:nvGrpSpPr>
                <p:cNvPr id="71" name="Group 70">
                  <a:extLst>
                    <a:ext uri="{FF2B5EF4-FFF2-40B4-BE49-F238E27FC236}">
                      <a16:creationId xmlns:a16="http://schemas.microsoft.com/office/drawing/2014/main" id="{32CC3D1E-59F9-45DC-8CA0-6AFFD636FE52}"/>
                    </a:ext>
                  </a:extLst>
                </p:cNvPr>
                <p:cNvGrpSpPr/>
                <p:nvPr/>
              </p:nvGrpSpPr>
              <p:grpSpPr>
                <a:xfrm>
                  <a:off x="1095231" y="2870614"/>
                  <a:ext cx="860072" cy="902907"/>
                  <a:chOff x="6805913" y="2469309"/>
                  <a:chExt cx="764547" cy="725440"/>
                </a:xfrm>
                <a:grpFill/>
              </p:grpSpPr>
              <p:sp>
                <p:nvSpPr>
                  <p:cNvPr id="74" name="Oval 73">
                    <a:extLst>
                      <a:ext uri="{FF2B5EF4-FFF2-40B4-BE49-F238E27FC236}">
                        <a16:creationId xmlns:a16="http://schemas.microsoft.com/office/drawing/2014/main" id="{75549A56-5FBA-48BC-9E17-6E594131187D}"/>
                      </a:ext>
                    </a:extLst>
                  </p:cNvPr>
                  <p:cNvSpPr/>
                  <p:nvPr/>
                </p:nvSpPr>
                <p:spPr>
                  <a:xfrm>
                    <a:off x="6810220" y="2469309"/>
                    <a:ext cx="760240" cy="99501"/>
                  </a:xfrm>
                  <a:prstGeom prst="ellipse">
                    <a:avLst/>
                  </a:prstGeom>
                  <a:grpFill/>
                  <a:ln w="19050" cap="rnd">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a:endParaRPr lang="en-US" sz="3389" dirty="0"/>
                  </a:p>
                </p:txBody>
              </p:sp>
              <p:sp>
                <p:nvSpPr>
                  <p:cNvPr id="75" name="Freeform: Shape 62">
                    <a:extLst>
                      <a:ext uri="{FF2B5EF4-FFF2-40B4-BE49-F238E27FC236}">
                        <a16:creationId xmlns:a16="http://schemas.microsoft.com/office/drawing/2014/main" id="{254980EF-E851-4D1E-B655-8E29D08B4D6D}"/>
                      </a:ext>
                    </a:extLst>
                  </p:cNvPr>
                  <p:cNvSpPr/>
                  <p:nvPr/>
                </p:nvSpPr>
                <p:spPr>
                  <a:xfrm>
                    <a:off x="6805913" y="2516088"/>
                    <a:ext cx="764542" cy="678661"/>
                  </a:xfrm>
                  <a:custGeom>
                    <a:avLst/>
                    <a:gdLst>
                      <a:gd name="connsiteX0" fmla="*/ 0 w 402994"/>
                      <a:gd name="connsiteY0" fmla="*/ 0 h 529426"/>
                      <a:gd name="connsiteX1" fmla="*/ 9644 w 402994"/>
                      <a:gd name="connsiteY1" fmla="*/ 8062 h 529426"/>
                      <a:gd name="connsiteX2" fmla="*/ 208344 w 402994"/>
                      <a:gd name="connsiteY2" fmla="*/ 42239 h 529426"/>
                      <a:gd name="connsiteX3" fmla="*/ 360829 w 402994"/>
                      <a:gd name="connsiteY3" fmla="*/ 25849 h 529426"/>
                      <a:gd name="connsiteX4" fmla="*/ 402431 w 402994"/>
                      <a:gd name="connsiteY4" fmla="*/ 9838 h 529426"/>
                      <a:gd name="connsiteX5" fmla="*/ 402431 w 402994"/>
                      <a:gd name="connsiteY5" fmla="*/ 482206 h 529426"/>
                      <a:gd name="connsiteX6" fmla="*/ 402994 w 402994"/>
                      <a:gd name="connsiteY6" fmla="*/ 483486 h 529426"/>
                      <a:gd name="connsiteX7" fmla="*/ 202631 w 402994"/>
                      <a:gd name="connsiteY7" fmla="*/ 529426 h 529426"/>
                      <a:gd name="connsiteX8" fmla="*/ 2268 w 402994"/>
                      <a:gd name="connsiteY8" fmla="*/ 483486 h 529426"/>
                      <a:gd name="connsiteX9" fmla="*/ 2506 w 402994"/>
                      <a:gd name="connsiteY9" fmla="*/ 482946 h 529426"/>
                      <a:gd name="connsiteX10" fmla="*/ 0 w 402994"/>
                      <a:gd name="connsiteY10" fmla="*/ 482946 h 52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994" h="529426">
                        <a:moveTo>
                          <a:pt x="0" y="0"/>
                        </a:moveTo>
                        <a:lnTo>
                          <a:pt x="9644" y="8062"/>
                        </a:lnTo>
                        <a:cubicBezTo>
                          <a:pt x="42382" y="28146"/>
                          <a:pt x="119021" y="42239"/>
                          <a:pt x="208344" y="42239"/>
                        </a:cubicBezTo>
                        <a:cubicBezTo>
                          <a:pt x="267894" y="42239"/>
                          <a:pt x="321805" y="35976"/>
                          <a:pt x="360829" y="25849"/>
                        </a:cubicBezTo>
                        <a:lnTo>
                          <a:pt x="402431" y="9838"/>
                        </a:lnTo>
                        <a:lnTo>
                          <a:pt x="402431" y="482206"/>
                        </a:lnTo>
                        <a:lnTo>
                          <a:pt x="402994" y="483486"/>
                        </a:lnTo>
                        <a:cubicBezTo>
                          <a:pt x="402994" y="508858"/>
                          <a:pt x="313288" y="529426"/>
                          <a:pt x="202631" y="529426"/>
                        </a:cubicBezTo>
                        <a:cubicBezTo>
                          <a:pt x="91974" y="529426"/>
                          <a:pt x="2268" y="508858"/>
                          <a:pt x="2268" y="483486"/>
                        </a:cubicBezTo>
                        <a:lnTo>
                          <a:pt x="2506" y="482946"/>
                        </a:lnTo>
                        <a:lnTo>
                          <a:pt x="0" y="482946"/>
                        </a:lnTo>
                        <a:close/>
                      </a:path>
                    </a:pathLst>
                  </a:custGeom>
                  <a:grpFill/>
                  <a:ln w="19050" cap="rnd">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a:endParaRPr lang="en-US" sz="3389" dirty="0"/>
                  </a:p>
                </p:txBody>
              </p:sp>
            </p:grpSp>
            <p:sp>
              <p:nvSpPr>
                <p:cNvPr id="72" name="Oval 183">
                  <a:extLst>
                    <a:ext uri="{FF2B5EF4-FFF2-40B4-BE49-F238E27FC236}">
                      <a16:creationId xmlns:a16="http://schemas.microsoft.com/office/drawing/2014/main" id="{0B17A77C-F6C9-4A2F-A206-5DD63E4E0117}"/>
                    </a:ext>
                  </a:extLst>
                </p:cNvPr>
                <p:cNvSpPr/>
                <p:nvPr/>
              </p:nvSpPr>
              <p:spPr>
                <a:xfrm>
                  <a:off x="1097653" y="3194942"/>
                  <a:ext cx="855228" cy="61921"/>
                </a:xfrm>
                <a:custGeom>
                  <a:avLst/>
                  <a:gdLst>
                    <a:gd name="connsiteX0" fmla="*/ 0 w 855227"/>
                    <a:gd name="connsiteY0" fmla="*/ 61921 h 123842"/>
                    <a:gd name="connsiteX1" fmla="*/ 427614 w 855227"/>
                    <a:gd name="connsiteY1" fmla="*/ 0 h 123842"/>
                    <a:gd name="connsiteX2" fmla="*/ 855228 w 855227"/>
                    <a:gd name="connsiteY2" fmla="*/ 61921 h 123842"/>
                    <a:gd name="connsiteX3" fmla="*/ 427614 w 855227"/>
                    <a:gd name="connsiteY3" fmla="*/ 123842 h 123842"/>
                    <a:gd name="connsiteX4" fmla="*/ 0 w 855227"/>
                    <a:gd name="connsiteY4" fmla="*/ 61921 h 123842"/>
                    <a:gd name="connsiteX0" fmla="*/ 427614 w 855228"/>
                    <a:gd name="connsiteY0" fmla="*/ 0 h 123842"/>
                    <a:gd name="connsiteX1" fmla="*/ 855228 w 855228"/>
                    <a:gd name="connsiteY1" fmla="*/ 61921 h 123842"/>
                    <a:gd name="connsiteX2" fmla="*/ 427614 w 855228"/>
                    <a:gd name="connsiteY2" fmla="*/ 123842 h 123842"/>
                    <a:gd name="connsiteX3" fmla="*/ 0 w 855228"/>
                    <a:gd name="connsiteY3" fmla="*/ 61921 h 123842"/>
                    <a:gd name="connsiteX4" fmla="*/ 519054 w 855228"/>
                    <a:gd name="connsiteY4" fmla="*/ 91440 h 123842"/>
                    <a:gd name="connsiteX0" fmla="*/ 427614 w 855228"/>
                    <a:gd name="connsiteY0" fmla="*/ 0 h 123842"/>
                    <a:gd name="connsiteX1" fmla="*/ 855228 w 855228"/>
                    <a:gd name="connsiteY1" fmla="*/ 61921 h 123842"/>
                    <a:gd name="connsiteX2" fmla="*/ 427614 w 855228"/>
                    <a:gd name="connsiteY2" fmla="*/ 123842 h 123842"/>
                    <a:gd name="connsiteX3" fmla="*/ 0 w 855228"/>
                    <a:gd name="connsiteY3" fmla="*/ 61921 h 123842"/>
                    <a:gd name="connsiteX0" fmla="*/ 855228 w 855228"/>
                    <a:gd name="connsiteY0" fmla="*/ 0 h 61921"/>
                    <a:gd name="connsiteX1" fmla="*/ 427614 w 855228"/>
                    <a:gd name="connsiteY1" fmla="*/ 61921 h 61921"/>
                    <a:gd name="connsiteX2" fmla="*/ 0 w 855228"/>
                    <a:gd name="connsiteY2" fmla="*/ 0 h 61921"/>
                  </a:gdLst>
                  <a:ahLst/>
                  <a:cxnLst>
                    <a:cxn ang="0">
                      <a:pos x="connsiteX0" y="connsiteY0"/>
                    </a:cxn>
                    <a:cxn ang="0">
                      <a:pos x="connsiteX1" y="connsiteY1"/>
                    </a:cxn>
                    <a:cxn ang="0">
                      <a:pos x="connsiteX2" y="connsiteY2"/>
                    </a:cxn>
                  </a:cxnLst>
                  <a:rect l="l" t="t" r="r" b="b"/>
                  <a:pathLst>
                    <a:path w="855228" h="61921">
                      <a:moveTo>
                        <a:pt x="855228" y="0"/>
                      </a:moveTo>
                      <a:cubicBezTo>
                        <a:pt x="855228" y="34198"/>
                        <a:pt x="663779" y="61921"/>
                        <a:pt x="427614" y="61921"/>
                      </a:cubicBezTo>
                      <a:cubicBezTo>
                        <a:pt x="191449" y="61921"/>
                        <a:pt x="0" y="34198"/>
                        <a:pt x="0" y="0"/>
                      </a:cubicBezTo>
                    </a:path>
                  </a:pathLst>
                </a:custGeom>
                <a:grpFill/>
                <a:ln w="19050" cap="rnd">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a:endParaRPr lang="en-US" sz="3389" dirty="0"/>
                </a:p>
              </p:txBody>
            </p:sp>
            <p:sp>
              <p:nvSpPr>
                <p:cNvPr id="73" name="Oval 183">
                  <a:extLst>
                    <a:ext uri="{FF2B5EF4-FFF2-40B4-BE49-F238E27FC236}">
                      <a16:creationId xmlns:a16="http://schemas.microsoft.com/office/drawing/2014/main" id="{A6B13FB7-7AF3-4A0E-A7DA-C874134A4F14}"/>
                    </a:ext>
                  </a:extLst>
                </p:cNvPr>
                <p:cNvSpPr/>
                <p:nvPr/>
              </p:nvSpPr>
              <p:spPr>
                <a:xfrm>
                  <a:off x="1097653" y="3449929"/>
                  <a:ext cx="855228" cy="61921"/>
                </a:xfrm>
                <a:custGeom>
                  <a:avLst/>
                  <a:gdLst>
                    <a:gd name="connsiteX0" fmla="*/ 0 w 855227"/>
                    <a:gd name="connsiteY0" fmla="*/ 61921 h 123842"/>
                    <a:gd name="connsiteX1" fmla="*/ 427614 w 855227"/>
                    <a:gd name="connsiteY1" fmla="*/ 0 h 123842"/>
                    <a:gd name="connsiteX2" fmla="*/ 855228 w 855227"/>
                    <a:gd name="connsiteY2" fmla="*/ 61921 h 123842"/>
                    <a:gd name="connsiteX3" fmla="*/ 427614 w 855227"/>
                    <a:gd name="connsiteY3" fmla="*/ 123842 h 123842"/>
                    <a:gd name="connsiteX4" fmla="*/ 0 w 855227"/>
                    <a:gd name="connsiteY4" fmla="*/ 61921 h 123842"/>
                    <a:gd name="connsiteX0" fmla="*/ 427614 w 855228"/>
                    <a:gd name="connsiteY0" fmla="*/ 0 h 123842"/>
                    <a:gd name="connsiteX1" fmla="*/ 855228 w 855228"/>
                    <a:gd name="connsiteY1" fmla="*/ 61921 h 123842"/>
                    <a:gd name="connsiteX2" fmla="*/ 427614 w 855228"/>
                    <a:gd name="connsiteY2" fmla="*/ 123842 h 123842"/>
                    <a:gd name="connsiteX3" fmla="*/ 0 w 855228"/>
                    <a:gd name="connsiteY3" fmla="*/ 61921 h 123842"/>
                    <a:gd name="connsiteX4" fmla="*/ 519054 w 855228"/>
                    <a:gd name="connsiteY4" fmla="*/ 91440 h 123842"/>
                    <a:gd name="connsiteX0" fmla="*/ 427614 w 855228"/>
                    <a:gd name="connsiteY0" fmla="*/ 0 h 123842"/>
                    <a:gd name="connsiteX1" fmla="*/ 855228 w 855228"/>
                    <a:gd name="connsiteY1" fmla="*/ 61921 h 123842"/>
                    <a:gd name="connsiteX2" fmla="*/ 427614 w 855228"/>
                    <a:gd name="connsiteY2" fmla="*/ 123842 h 123842"/>
                    <a:gd name="connsiteX3" fmla="*/ 0 w 855228"/>
                    <a:gd name="connsiteY3" fmla="*/ 61921 h 123842"/>
                    <a:gd name="connsiteX0" fmla="*/ 855228 w 855228"/>
                    <a:gd name="connsiteY0" fmla="*/ 0 h 61921"/>
                    <a:gd name="connsiteX1" fmla="*/ 427614 w 855228"/>
                    <a:gd name="connsiteY1" fmla="*/ 61921 h 61921"/>
                    <a:gd name="connsiteX2" fmla="*/ 0 w 855228"/>
                    <a:gd name="connsiteY2" fmla="*/ 0 h 61921"/>
                  </a:gdLst>
                  <a:ahLst/>
                  <a:cxnLst>
                    <a:cxn ang="0">
                      <a:pos x="connsiteX0" y="connsiteY0"/>
                    </a:cxn>
                    <a:cxn ang="0">
                      <a:pos x="connsiteX1" y="connsiteY1"/>
                    </a:cxn>
                    <a:cxn ang="0">
                      <a:pos x="connsiteX2" y="connsiteY2"/>
                    </a:cxn>
                  </a:cxnLst>
                  <a:rect l="l" t="t" r="r" b="b"/>
                  <a:pathLst>
                    <a:path w="855228" h="61921">
                      <a:moveTo>
                        <a:pt x="855228" y="0"/>
                      </a:moveTo>
                      <a:cubicBezTo>
                        <a:pt x="855228" y="34198"/>
                        <a:pt x="663779" y="61921"/>
                        <a:pt x="427614" y="61921"/>
                      </a:cubicBezTo>
                      <a:cubicBezTo>
                        <a:pt x="191449" y="61921"/>
                        <a:pt x="0" y="34198"/>
                        <a:pt x="0" y="0"/>
                      </a:cubicBezTo>
                    </a:path>
                  </a:pathLst>
                </a:custGeom>
                <a:grpFill/>
                <a:ln w="19050" cap="rnd">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a:endParaRPr lang="en-US" sz="3389" dirty="0"/>
                </a:p>
              </p:txBody>
            </p:sp>
          </p:grpSp>
          <p:grpSp>
            <p:nvGrpSpPr>
              <p:cNvPr id="59" name="Group 58">
                <a:extLst>
                  <a:ext uri="{FF2B5EF4-FFF2-40B4-BE49-F238E27FC236}">
                    <a16:creationId xmlns:a16="http://schemas.microsoft.com/office/drawing/2014/main" id="{9DD5741A-A8A0-49AB-8F12-D2EBA8E8CBCC}"/>
                  </a:ext>
                </a:extLst>
              </p:cNvPr>
              <p:cNvGrpSpPr/>
              <p:nvPr/>
            </p:nvGrpSpPr>
            <p:grpSpPr>
              <a:xfrm>
                <a:off x="1239780" y="3823653"/>
                <a:ext cx="370431" cy="388880"/>
                <a:chOff x="1095231" y="2870614"/>
                <a:chExt cx="860072" cy="902907"/>
              </a:xfrm>
              <a:grpFill/>
            </p:grpSpPr>
            <p:grpSp>
              <p:nvGrpSpPr>
                <p:cNvPr id="66" name="Group 65">
                  <a:extLst>
                    <a:ext uri="{FF2B5EF4-FFF2-40B4-BE49-F238E27FC236}">
                      <a16:creationId xmlns:a16="http://schemas.microsoft.com/office/drawing/2014/main" id="{08983306-9C62-4E3F-BBA7-9CBD52B6E2F0}"/>
                    </a:ext>
                  </a:extLst>
                </p:cNvPr>
                <p:cNvGrpSpPr/>
                <p:nvPr/>
              </p:nvGrpSpPr>
              <p:grpSpPr>
                <a:xfrm>
                  <a:off x="1095231" y="2870614"/>
                  <a:ext cx="860072" cy="902907"/>
                  <a:chOff x="6805913" y="2469309"/>
                  <a:chExt cx="764547" cy="725440"/>
                </a:xfrm>
                <a:grpFill/>
              </p:grpSpPr>
              <p:sp>
                <p:nvSpPr>
                  <p:cNvPr id="69" name="Oval 68">
                    <a:extLst>
                      <a:ext uri="{FF2B5EF4-FFF2-40B4-BE49-F238E27FC236}">
                        <a16:creationId xmlns:a16="http://schemas.microsoft.com/office/drawing/2014/main" id="{4B727471-CBBD-48DE-9FD8-C3CF03CC8AE5}"/>
                      </a:ext>
                    </a:extLst>
                  </p:cNvPr>
                  <p:cNvSpPr/>
                  <p:nvPr/>
                </p:nvSpPr>
                <p:spPr>
                  <a:xfrm>
                    <a:off x="6810220" y="2469309"/>
                    <a:ext cx="760240" cy="99501"/>
                  </a:xfrm>
                  <a:prstGeom prst="ellipse">
                    <a:avLst/>
                  </a:prstGeom>
                  <a:grpFill/>
                  <a:ln w="19050" cap="rnd">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a:endParaRPr lang="en-US" sz="3389" dirty="0"/>
                  </a:p>
                </p:txBody>
              </p:sp>
              <p:sp>
                <p:nvSpPr>
                  <p:cNvPr id="70" name="Freeform: Shape 57">
                    <a:extLst>
                      <a:ext uri="{FF2B5EF4-FFF2-40B4-BE49-F238E27FC236}">
                        <a16:creationId xmlns:a16="http://schemas.microsoft.com/office/drawing/2014/main" id="{43E4EDF9-4F36-4A6B-8D47-78E0BD4EEE3C}"/>
                      </a:ext>
                    </a:extLst>
                  </p:cNvPr>
                  <p:cNvSpPr/>
                  <p:nvPr/>
                </p:nvSpPr>
                <p:spPr>
                  <a:xfrm>
                    <a:off x="6805913" y="2516088"/>
                    <a:ext cx="764542" cy="678661"/>
                  </a:xfrm>
                  <a:custGeom>
                    <a:avLst/>
                    <a:gdLst>
                      <a:gd name="connsiteX0" fmla="*/ 0 w 402994"/>
                      <a:gd name="connsiteY0" fmla="*/ 0 h 529426"/>
                      <a:gd name="connsiteX1" fmla="*/ 9644 w 402994"/>
                      <a:gd name="connsiteY1" fmla="*/ 8062 h 529426"/>
                      <a:gd name="connsiteX2" fmla="*/ 208344 w 402994"/>
                      <a:gd name="connsiteY2" fmla="*/ 42239 h 529426"/>
                      <a:gd name="connsiteX3" fmla="*/ 360829 w 402994"/>
                      <a:gd name="connsiteY3" fmla="*/ 25849 h 529426"/>
                      <a:gd name="connsiteX4" fmla="*/ 402431 w 402994"/>
                      <a:gd name="connsiteY4" fmla="*/ 9838 h 529426"/>
                      <a:gd name="connsiteX5" fmla="*/ 402431 w 402994"/>
                      <a:gd name="connsiteY5" fmla="*/ 482206 h 529426"/>
                      <a:gd name="connsiteX6" fmla="*/ 402994 w 402994"/>
                      <a:gd name="connsiteY6" fmla="*/ 483486 h 529426"/>
                      <a:gd name="connsiteX7" fmla="*/ 202631 w 402994"/>
                      <a:gd name="connsiteY7" fmla="*/ 529426 h 529426"/>
                      <a:gd name="connsiteX8" fmla="*/ 2268 w 402994"/>
                      <a:gd name="connsiteY8" fmla="*/ 483486 h 529426"/>
                      <a:gd name="connsiteX9" fmla="*/ 2506 w 402994"/>
                      <a:gd name="connsiteY9" fmla="*/ 482946 h 529426"/>
                      <a:gd name="connsiteX10" fmla="*/ 0 w 402994"/>
                      <a:gd name="connsiteY10" fmla="*/ 482946 h 52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994" h="529426">
                        <a:moveTo>
                          <a:pt x="0" y="0"/>
                        </a:moveTo>
                        <a:lnTo>
                          <a:pt x="9644" y="8062"/>
                        </a:lnTo>
                        <a:cubicBezTo>
                          <a:pt x="42382" y="28146"/>
                          <a:pt x="119021" y="42239"/>
                          <a:pt x="208344" y="42239"/>
                        </a:cubicBezTo>
                        <a:cubicBezTo>
                          <a:pt x="267894" y="42239"/>
                          <a:pt x="321805" y="35976"/>
                          <a:pt x="360829" y="25849"/>
                        </a:cubicBezTo>
                        <a:lnTo>
                          <a:pt x="402431" y="9838"/>
                        </a:lnTo>
                        <a:lnTo>
                          <a:pt x="402431" y="482206"/>
                        </a:lnTo>
                        <a:lnTo>
                          <a:pt x="402994" y="483486"/>
                        </a:lnTo>
                        <a:cubicBezTo>
                          <a:pt x="402994" y="508858"/>
                          <a:pt x="313288" y="529426"/>
                          <a:pt x="202631" y="529426"/>
                        </a:cubicBezTo>
                        <a:cubicBezTo>
                          <a:pt x="91974" y="529426"/>
                          <a:pt x="2268" y="508858"/>
                          <a:pt x="2268" y="483486"/>
                        </a:cubicBezTo>
                        <a:lnTo>
                          <a:pt x="2506" y="482946"/>
                        </a:lnTo>
                        <a:lnTo>
                          <a:pt x="0" y="482946"/>
                        </a:lnTo>
                        <a:close/>
                      </a:path>
                    </a:pathLst>
                  </a:custGeom>
                  <a:grpFill/>
                  <a:ln w="19050" cap="rnd">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a:endParaRPr lang="en-US" sz="3389" dirty="0"/>
                  </a:p>
                </p:txBody>
              </p:sp>
            </p:grpSp>
            <p:sp>
              <p:nvSpPr>
                <p:cNvPr id="67" name="Oval 183">
                  <a:extLst>
                    <a:ext uri="{FF2B5EF4-FFF2-40B4-BE49-F238E27FC236}">
                      <a16:creationId xmlns:a16="http://schemas.microsoft.com/office/drawing/2014/main" id="{F806A3FF-E872-4DF6-BE8A-3090EB072185}"/>
                    </a:ext>
                  </a:extLst>
                </p:cNvPr>
                <p:cNvSpPr/>
                <p:nvPr/>
              </p:nvSpPr>
              <p:spPr>
                <a:xfrm>
                  <a:off x="1097653" y="3194942"/>
                  <a:ext cx="855228" cy="61921"/>
                </a:xfrm>
                <a:custGeom>
                  <a:avLst/>
                  <a:gdLst>
                    <a:gd name="connsiteX0" fmla="*/ 0 w 855227"/>
                    <a:gd name="connsiteY0" fmla="*/ 61921 h 123842"/>
                    <a:gd name="connsiteX1" fmla="*/ 427614 w 855227"/>
                    <a:gd name="connsiteY1" fmla="*/ 0 h 123842"/>
                    <a:gd name="connsiteX2" fmla="*/ 855228 w 855227"/>
                    <a:gd name="connsiteY2" fmla="*/ 61921 h 123842"/>
                    <a:gd name="connsiteX3" fmla="*/ 427614 w 855227"/>
                    <a:gd name="connsiteY3" fmla="*/ 123842 h 123842"/>
                    <a:gd name="connsiteX4" fmla="*/ 0 w 855227"/>
                    <a:gd name="connsiteY4" fmla="*/ 61921 h 123842"/>
                    <a:gd name="connsiteX0" fmla="*/ 427614 w 855228"/>
                    <a:gd name="connsiteY0" fmla="*/ 0 h 123842"/>
                    <a:gd name="connsiteX1" fmla="*/ 855228 w 855228"/>
                    <a:gd name="connsiteY1" fmla="*/ 61921 h 123842"/>
                    <a:gd name="connsiteX2" fmla="*/ 427614 w 855228"/>
                    <a:gd name="connsiteY2" fmla="*/ 123842 h 123842"/>
                    <a:gd name="connsiteX3" fmla="*/ 0 w 855228"/>
                    <a:gd name="connsiteY3" fmla="*/ 61921 h 123842"/>
                    <a:gd name="connsiteX4" fmla="*/ 519054 w 855228"/>
                    <a:gd name="connsiteY4" fmla="*/ 91440 h 123842"/>
                    <a:gd name="connsiteX0" fmla="*/ 427614 w 855228"/>
                    <a:gd name="connsiteY0" fmla="*/ 0 h 123842"/>
                    <a:gd name="connsiteX1" fmla="*/ 855228 w 855228"/>
                    <a:gd name="connsiteY1" fmla="*/ 61921 h 123842"/>
                    <a:gd name="connsiteX2" fmla="*/ 427614 w 855228"/>
                    <a:gd name="connsiteY2" fmla="*/ 123842 h 123842"/>
                    <a:gd name="connsiteX3" fmla="*/ 0 w 855228"/>
                    <a:gd name="connsiteY3" fmla="*/ 61921 h 123842"/>
                    <a:gd name="connsiteX0" fmla="*/ 855228 w 855228"/>
                    <a:gd name="connsiteY0" fmla="*/ 0 h 61921"/>
                    <a:gd name="connsiteX1" fmla="*/ 427614 w 855228"/>
                    <a:gd name="connsiteY1" fmla="*/ 61921 h 61921"/>
                    <a:gd name="connsiteX2" fmla="*/ 0 w 855228"/>
                    <a:gd name="connsiteY2" fmla="*/ 0 h 61921"/>
                  </a:gdLst>
                  <a:ahLst/>
                  <a:cxnLst>
                    <a:cxn ang="0">
                      <a:pos x="connsiteX0" y="connsiteY0"/>
                    </a:cxn>
                    <a:cxn ang="0">
                      <a:pos x="connsiteX1" y="connsiteY1"/>
                    </a:cxn>
                    <a:cxn ang="0">
                      <a:pos x="connsiteX2" y="connsiteY2"/>
                    </a:cxn>
                  </a:cxnLst>
                  <a:rect l="l" t="t" r="r" b="b"/>
                  <a:pathLst>
                    <a:path w="855228" h="61921">
                      <a:moveTo>
                        <a:pt x="855228" y="0"/>
                      </a:moveTo>
                      <a:cubicBezTo>
                        <a:pt x="855228" y="34198"/>
                        <a:pt x="663779" y="61921"/>
                        <a:pt x="427614" y="61921"/>
                      </a:cubicBezTo>
                      <a:cubicBezTo>
                        <a:pt x="191449" y="61921"/>
                        <a:pt x="0" y="34198"/>
                        <a:pt x="0" y="0"/>
                      </a:cubicBezTo>
                    </a:path>
                  </a:pathLst>
                </a:custGeom>
                <a:grpFill/>
                <a:ln w="19050" cap="rnd">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a:endParaRPr lang="en-US" sz="3389" dirty="0"/>
                </a:p>
              </p:txBody>
            </p:sp>
            <p:sp>
              <p:nvSpPr>
                <p:cNvPr id="68" name="Oval 183">
                  <a:extLst>
                    <a:ext uri="{FF2B5EF4-FFF2-40B4-BE49-F238E27FC236}">
                      <a16:creationId xmlns:a16="http://schemas.microsoft.com/office/drawing/2014/main" id="{9DEE896D-F1A0-4633-AA0B-02F4CD5B35E4}"/>
                    </a:ext>
                  </a:extLst>
                </p:cNvPr>
                <p:cNvSpPr/>
                <p:nvPr/>
              </p:nvSpPr>
              <p:spPr>
                <a:xfrm>
                  <a:off x="1097653" y="3449929"/>
                  <a:ext cx="855228" cy="61921"/>
                </a:xfrm>
                <a:custGeom>
                  <a:avLst/>
                  <a:gdLst>
                    <a:gd name="connsiteX0" fmla="*/ 0 w 855227"/>
                    <a:gd name="connsiteY0" fmla="*/ 61921 h 123842"/>
                    <a:gd name="connsiteX1" fmla="*/ 427614 w 855227"/>
                    <a:gd name="connsiteY1" fmla="*/ 0 h 123842"/>
                    <a:gd name="connsiteX2" fmla="*/ 855228 w 855227"/>
                    <a:gd name="connsiteY2" fmla="*/ 61921 h 123842"/>
                    <a:gd name="connsiteX3" fmla="*/ 427614 w 855227"/>
                    <a:gd name="connsiteY3" fmla="*/ 123842 h 123842"/>
                    <a:gd name="connsiteX4" fmla="*/ 0 w 855227"/>
                    <a:gd name="connsiteY4" fmla="*/ 61921 h 123842"/>
                    <a:gd name="connsiteX0" fmla="*/ 427614 w 855228"/>
                    <a:gd name="connsiteY0" fmla="*/ 0 h 123842"/>
                    <a:gd name="connsiteX1" fmla="*/ 855228 w 855228"/>
                    <a:gd name="connsiteY1" fmla="*/ 61921 h 123842"/>
                    <a:gd name="connsiteX2" fmla="*/ 427614 w 855228"/>
                    <a:gd name="connsiteY2" fmla="*/ 123842 h 123842"/>
                    <a:gd name="connsiteX3" fmla="*/ 0 w 855228"/>
                    <a:gd name="connsiteY3" fmla="*/ 61921 h 123842"/>
                    <a:gd name="connsiteX4" fmla="*/ 519054 w 855228"/>
                    <a:gd name="connsiteY4" fmla="*/ 91440 h 123842"/>
                    <a:gd name="connsiteX0" fmla="*/ 427614 w 855228"/>
                    <a:gd name="connsiteY0" fmla="*/ 0 h 123842"/>
                    <a:gd name="connsiteX1" fmla="*/ 855228 w 855228"/>
                    <a:gd name="connsiteY1" fmla="*/ 61921 h 123842"/>
                    <a:gd name="connsiteX2" fmla="*/ 427614 w 855228"/>
                    <a:gd name="connsiteY2" fmla="*/ 123842 h 123842"/>
                    <a:gd name="connsiteX3" fmla="*/ 0 w 855228"/>
                    <a:gd name="connsiteY3" fmla="*/ 61921 h 123842"/>
                    <a:gd name="connsiteX0" fmla="*/ 855228 w 855228"/>
                    <a:gd name="connsiteY0" fmla="*/ 0 h 61921"/>
                    <a:gd name="connsiteX1" fmla="*/ 427614 w 855228"/>
                    <a:gd name="connsiteY1" fmla="*/ 61921 h 61921"/>
                    <a:gd name="connsiteX2" fmla="*/ 0 w 855228"/>
                    <a:gd name="connsiteY2" fmla="*/ 0 h 61921"/>
                  </a:gdLst>
                  <a:ahLst/>
                  <a:cxnLst>
                    <a:cxn ang="0">
                      <a:pos x="connsiteX0" y="connsiteY0"/>
                    </a:cxn>
                    <a:cxn ang="0">
                      <a:pos x="connsiteX1" y="connsiteY1"/>
                    </a:cxn>
                    <a:cxn ang="0">
                      <a:pos x="connsiteX2" y="connsiteY2"/>
                    </a:cxn>
                  </a:cxnLst>
                  <a:rect l="l" t="t" r="r" b="b"/>
                  <a:pathLst>
                    <a:path w="855228" h="61921">
                      <a:moveTo>
                        <a:pt x="855228" y="0"/>
                      </a:moveTo>
                      <a:cubicBezTo>
                        <a:pt x="855228" y="34198"/>
                        <a:pt x="663779" y="61921"/>
                        <a:pt x="427614" y="61921"/>
                      </a:cubicBezTo>
                      <a:cubicBezTo>
                        <a:pt x="191449" y="61921"/>
                        <a:pt x="0" y="34198"/>
                        <a:pt x="0" y="0"/>
                      </a:cubicBezTo>
                    </a:path>
                  </a:pathLst>
                </a:custGeom>
                <a:grpFill/>
                <a:ln w="19050" cap="rnd">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a:endParaRPr lang="en-US" sz="3389" dirty="0"/>
                </a:p>
              </p:txBody>
            </p:sp>
          </p:grpSp>
          <p:grpSp>
            <p:nvGrpSpPr>
              <p:cNvPr id="60" name="Group 59">
                <a:extLst>
                  <a:ext uri="{FF2B5EF4-FFF2-40B4-BE49-F238E27FC236}">
                    <a16:creationId xmlns:a16="http://schemas.microsoft.com/office/drawing/2014/main" id="{EF62B0E5-C53D-4043-9668-CFDEDECE6EA5}"/>
                  </a:ext>
                </a:extLst>
              </p:cNvPr>
              <p:cNvGrpSpPr/>
              <p:nvPr/>
            </p:nvGrpSpPr>
            <p:grpSpPr>
              <a:xfrm>
                <a:off x="912882" y="4044577"/>
                <a:ext cx="370431" cy="388880"/>
                <a:chOff x="1095231" y="2870614"/>
                <a:chExt cx="860072" cy="902907"/>
              </a:xfrm>
              <a:grpFill/>
            </p:grpSpPr>
            <p:grpSp>
              <p:nvGrpSpPr>
                <p:cNvPr id="61" name="Group 60">
                  <a:extLst>
                    <a:ext uri="{FF2B5EF4-FFF2-40B4-BE49-F238E27FC236}">
                      <a16:creationId xmlns:a16="http://schemas.microsoft.com/office/drawing/2014/main" id="{578579E3-6283-401E-A760-584E1E2336CC}"/>
                    </a:ext>
                  </a:extLst>
                </p:cNvPr>
                <p:cNvGrpSpPr/>
                <p:nvPr/>
              </p:nvGrpSpPr>
              <p:grpSpPr>
                <a:xfrm>
                  <a:off x="1095231" y="2870614"/>
                  <a:ext cx="860072" cy="902907"/>
                  <a:chOff x="6805913" y="2469309"/>
                  <a:chExt cx="764547" cy="725440"/>
                </a:xfrm>
                <a:grpFill/>
              </p:grpSpPr>
              <p:sp>
                <p:nvSpPr>
                  <p:cNvPr id="64" name="Oval 63">
                    <a:extLst>
                      <a:ext uri="{FF2B5EF4-FFF2-40B4-BE49-F238E27FC236}">
                        <a16:creationId xmlns:a16="http://schemas.microsoft.com/office/drawing/2014/main" id="{DE3EB557-2DD9-4EA7-ACE5-A57380CE572F}"/>
                      </a:ext>
                    </a:extLst>
                  </p:cNvPr>
                  <p:cNvSpPr/>
                  <p:nvPr/>
                </p:nvSpPr>
                <p:spPr>
                  <a:xfrm>
                    <a:off x="6810220" y="2469309"/>
                    <a:ext cx="760240" cy="99501"/>
                  </a:xfrm>
                  <a:prstGeom prst="ellipse">
                    <a:avLst/>
                  </a:prstGeom>
                  <a:grpFill/>
                  <a:ln w="19050" cap="rnd">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a:endParaRPr lang="en-US" sz="3389" dirty="0"/>
                  </a:p>
                </p:txBody>
              </p:sp>
              <p:sp>
                <p:nvSpPr>
                  <p:cNvPr id="65" name="Freeform: Shape 52">
                    <a:extLst>
                      <a:ext uri="{FF2B5EF4-FFF2-40B4-BE49-F238E27FC236}">
                        <a16:creationId xmlns:a16="http://schemas.microsoft.com/office/drawing/2014/main" id="{A245935D-3E4D-40C7-A936-50EEF04B6E41}"/>
                      </a:ext>
                    </a:extLst>
                  </p:cNvPr>
                  <p:cNvSpPr/>
                  <p:nvPr/>
                </p:nvSpPr>
                <p:spPr>
                  <a:xfrm>
                    <a:off x="6805913" y="2516088"/>
                    <a:ext cx="764542" cy="678661"/>
                  </a:xfrm>
                  <a:custGeom>
                    <a:avLst/>
                    <a:gdLst>
                      <a:gd name="connsiteX0" fmla="*/ 0 w 402994"/>
                      <a:gd name="connsiteY0" fmla="*/ 0 h 529426"/>
                      <a:gd name="connsiteX1" fmla="*/ 9644 w 402994"/>
                      <a:gd name="connsiteY1" fmla="*/ 8062 h 529426"/>
                      <a:gd name="connsiteX2" fmla="*/ 208344 w 402994"/>
                      <a:gd name="connsiteY2" fmla="*/ 42239 h 529426"/>
                      <a:gd name="connsiteX3" fmla="*/ 360829 w 402994"/>
                      <a:gd name="connsiteY3" fmla="*/ 25849 h 529426"/>
                      <a:gd name="connsiteX4" fmla="*/ 402431 w 402994"/>
                      <a:gd name="connsiteY4" fmla="*/ 9838 h 529426"/>
                      <a:gd name="connsiteX5" fmla="*/ 402431 w 402994"/>
                      <a:gd name="connsiteY5" fmla="*/ 482206 h 529426"/>
                      <a:gd name="connsiteX6" fmla="*/ 402994 w 402994"/>
                      <a:gd name="connsiteY6" fmla="*/ 483486 h 529426"/>
                      <a:gd name="connsiteX7" fmla="*/ 202631 w 402994"/>
                      <a:gd name="connsiteY7" fmla="*/ 529426 h 529426"/>
                      <a:gd name="connsiteX8" fmla="*/ 2268 w 402994"/>
                      <a:gd name="connsiteY8" fmla="*/ 483486 h 529426"/>
                      <a:gd name="connsiteX9" fmla="*/ 2506 w 402994"/>
                      <a:gd name="connsiteY9" fmla="*/ 482946 h 529426"/>
                      <a:gd name="connsiteX10" fmla="*/ 0 w 402994"/>
                      <a:gd name="connsiteY10" fmla="*/ 482946 h 52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994" h="529426">
                        <a:moveTo>
                          <a:pt x="0" y="0"/>
                        </a:moveTo>
                        <a:lnTo>
                          <a:pt x="9644" y="8062"/>
                        </a:lnTo>
                        <a:cubicBezTo>
                          <a:pt x="42382" y="28146"/>
                          <a:pt x="119021" y="42239"/>
                          <a:pt x="208344" y="42239"/>
                        </a:cubicBezTo>
                        <a:cubicBezTo>
                          <a:pt x="267894" y="42239"/>
                          <a:pt x="321805" y="35976"/>
                          <a:pt x="360829" y="25849"/>
                        </a:cubicBezTo>
                        <a:lnTo>
                          <a:pt x="402431" y="9838"/>
                        </a:lnTo>
                        <a:lnTo>
                          <a:pt x="402431" y="482206"/>
                        </a:lnTo>
                        <a:lnTo>
                          <a:pt x="402994" y="483486"/>
                        </a:lnTo>
                        <a:cubicBezTo>
                          <a:pt x="402994" y="508858"/>
                          <a:pt x="313288" y="529426"/>
                          <a:pt x="202631" y="529426"/>
                        </a:cubicBezTo>
                        <a:cubicBezTo>
                          <a:pt x="91974" y="529426"/>
                          <a:pt x="2268" y="508858"/>
                          <a:pt x="2268" y="483486"/>
                        </a:cubicBezTo>
                        <a:lnTo>
                          <a:pt x="2506" y="482946"/>
                        </a:lnTo>
                        <a:lnTo>
                          <a:pt x="0" y="482946"/>
                        </a:lnTo>
                        <a:close/>
                      </a:path>
                    </a:pathLst>
                  </a:custGeom>
                  <a:grpFill/>
                  <a:ln w="19050" cap="rnd">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a:endParaRPr lang="en-US" sz="3389" dirty="0"/>
                  </a:p>
                </p:txBody>
              </p:sp>
            </p:grpSp>
            <p:sp>
              <p:nvSpPr>
                <p:cNvPr id="62" name="Oval 183">
                  <a:extLst>
                    <a:ext uri="{FF2B5EF4-FFF2-40B4-BE49-F238E27FC236}">
                      <a16:creationId xmlns:a16="http://schemas.microsoft.com/office/drawing/2014/main" id="{0328C5B3-CE6B-4381-A970-1B5F0C1927CF}"/>
                    </a:ext>
                  </a:extLst>
                </p:cNvPr>
                <p:cNvSpPr/>
                <p:nvPr/>
              </p:nvSpPr>
              <p:spPr>
                <a:xfrm>
                  <a:off x="1097653" y="3194942"/>
                  <a:ext cx="855228" cy="61921"/>
                </a:xfrm>
                <a:custGeom>
                  <a:avLst/>
                  <a:gdLst>
                    <a:gd name="connsiteX0" fmla="*/ 0 w 855227"/>
                    <a:gd name="connsiteY0" fmla="*/ 61921 h 123842"/>
                    <a:gd name="connsiteX1" fmla="*/ 427614 w 855227"/>
                    <a:gd name="connsiteY1" fmla="*/ 0 h 123842"/>
                    <a:gd name="connsiteX2" fmla="*/ 855228 w 855227"/>
                    <a:gd name="connsiteY2" fmla="*/ 61921 h 123842"/>
                    <a:gd name="connsiteX3" fmla="*/ 427614 w 855227"/>
                    <a:gd name="connsiteY3" fmla="*/ 123842 h 123842"/>
                    <a:gd name="connsiteX4" fmla="*/ 0 w 855227"/>
                    <a:gd name="connsiteY4" fmla="*/ 61921 h 123842"/>
                    <a:gd name="connsiteX0" fmla="*/ 427614 w 855228"/>
                    <a:gd name="connsiteY0" fmla="*/ 0 h 123842"/>
                    <a:gd name="connsiteX1" fmla="*/ 855228 w 855228"/>
                    <a:gd name="connsiteY1" fmla="*/ 61921 h 123842"/>
                    <a:gd name="connsiteX2" fmla="*/ 427614 w 855228"/>
                    <a:gd name="connsiteY2" fmla="*/ 123842 h 123842"/>
                    <a:gd name="connsiteX3" fmla="*/ 0 w 855228"/>
                    <a:gd name="connsiteY3" fmla="*/ 61921 h 123842"/>
                    <a:gd name="connsiteX4" fmla="*/ 519054 w 855228"/>
                    <a:gd name="connsiteY4" fmla="*/ 91440 h 123842"/>
                    <a:gd name="connsiteX0" fmla="*/ 427614 w 855228"/>
                    <a:gd name="connsiteY0" fmla="*/ 0 h 123842"/>
                    <a:gd name="connsiteX1" fmla="*/ 855228 w 855228"/>
                    <a:gd name="connsiteY1" fmla="*/ 61921 h 123842"/>
                    <a:gd name="connsiteX2" fmla="*/ 427614 w 855228"/>
                    <a:gd name="connsiteY2" fmla="*/ 123842 h 123842"/>
                    <a:gd name="connsiteX3" fmla="*/ 0 w 855228"/>
                    <a:gd name="connsiteY3" fmla="*/ 61921 h 123842"/>
                    <a:gd name="connsiteX0" fmla="*/ 855228 w 855228"/>
                    <a:gd name="connsiteY0" fmla="*/ 0 h 61921"/>
                    <a:gd name="connsiteX1" fmla="*/ 427614 w 855228"/>
                    <a:gd name="connsiteY1" fmla="*/ 61921 h 61921"/>
                    <a:gd name="connsiteX2" fmla="*/ 0 w 855228"/>
                    <a:gd name="connsiteY2" fmla="*/ 0 h 61921"/>
                  </a:gdLst>
                  <a:ahLst/>
                  <a:cxnLst>
                    <a:cxn ang="0">
                      <a:pos x="connsiteX0" y="connsiteY0"/>
                    </a:cxn>
                    <a:cxn ang="0">
                      <a:pos x="connsiteX1" y="connsiteY1"/>
                    </a:cxn>
                    <a:cxn ang="0">
                      <a:pos x="connsiteX2" y="connsiteY2"/>
                    </a:cxn>
                  </a:cxnLst>
                  <a:rect l="l" t="t" r="r" b="b"/>
                  <a:pathLst>
                    <a:path w="855228" h="61921">
                      <a:moveTo>
                        <a:pt x="855228" y="0"/>
                      </a:moveTo>
                      <a:cubicBezTo>
                        <a:pt x="855228" y="34198"/>
                        <a:pt x="663779" y="61921"/>
                        <a:pt x="427614" y="61921"/>
                      </a:cubicBezTo>
                      <a:cubicBezTo>
                        <a:pt x="191449" y="61921"/>
                        <a:pt x="0" y="34198"/>
                        <a:pt x="0" y="0"/>
                      </a:cubicBezTo>
                    </a:path>
                  </a:pathLst>
                </a:custGeom>
                <a:grpFill/>
                <a:ln w="19050" cap="rnd">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a:endParaRPr lang="en-US" sz="3389" dirty="0"/>
                </a:p>
              </p:txBody>
            </p:sp>
            <p:sp>
              <p:nvSpPr>
                <p:cNvPr id="63" name="Oval 183">
                  <a:extLst>
                    <a:ext uri="{FF2B5EF4-FFF2-40B4-BE49-F238E27FC236}">
                      <a16:creationId xmlns:a16="http://schemas.microsoft.com/office/drawing/2014/main" id="{76F44B24-463F-47C7-860C-366C12AFAF5B}"/>
                    </a:ext>
                  </a:extLst>
                </p:cNvPr>
                <p:cNvSpPr/>
                <p:nvPr/>
              </p:nvSpPr>
              <p:spPr>
                <a:xfrm>
                  <a:off x="1097653" y="3449929"/>
                  <a:ext cx="855228" cy="61921"/>
                </a:xfrm>
                <a:custGeom>
                  <a:avLst/>
                  <a:gdLst>
                    <a:gd name="connsiteX0" fmla="*/ 0 w 855227"/>
                    <a:gd name="connsiteY0" fmla="*/ 61921 h 123842"/>
                    <a:gd name="connsiteX1" fmla="*/ 427614 w 855227"/>
                    <a:gd name="connsiteY1" fmla="*/ 0 h 123842"/>
                    <a:gd name="connsiteX2" fmla="*/ 855228 w 855227"/>
                    <a:gd name="connsiteY2" fmla="*/ 61921 h 123842"/>
                    <a:gd name="connsiteX3" fmla="*/ 427614 w 855227"/>
                    <a:gd name="connsiteY3" fmla="*/ 123842 h 123842"/>
                    <a:gd name="connsiteX4" fmla="*/ 0 w 855227"/>
                    <a:gd name="connsiteY4" fmla="*/ 61921 h 123842"/>
                    <a:gd name="connsiteX0" fmla="*/ 427614 w 855228"/>
                    <a:gd name="connsiteY0" fmla="*/ 0 h 123842"/>
                    <a:gd name="connsiteX1" fmla="*/ 855228 w 855228"/>
                    <a:gd name="connsiteY1" fmla="*/ 61921 h 123842"/>
                    <a:gd name="connsiteX2" fmla="*/ 427614 w 855228"/>
                    <a:gd name="connsiteY2" fmla="*/ 123842 h 123842"/>
                    <a:gd name="connsiteX3" fmla="*/ 0 w 855228"/>
                    <a:gd name="connsiteY3" fmla="*/ 61921 h 123842"/>
                    <a:gd name="connsiteX4" fmla="*/ 519054 w 855228"/>
                    <a:gd name="connsiteY4" fmla="*/ 91440 h 123842"/>
                    <a:gd name="connsiteX0" fmla="*/ 427614 w 855228"/>
                    <a:gd name="connsiteY0" fmla="*/ 0 h 123842"/>
                    <a:gd name="connsiteX1" fmla="*/ 855228 w 855228"/>
                    <a:gd name="connsiteY1" fmla="*/ 61921 h 123842"/>
                    <a:gd name="connsiteX2" fmla="*/ 427614 w 855228"/>
                    <a:gd name="connsiteY2" fmla="*/ 123842 h 123842"/>
                    <a:gd name="connsiteX3" fmla="*/ 0 w 855228"/>
                    <a:gd name="connsiteY3" fmla="*/ 61921 h 123842"/>
                    <a:gd name="connsiteX0" fmla="*/ 855228 w 855228"/>
                    <a:gd name="connsiteY0" fmla="*/ 0 h 61921"/>
                    <a:gd name="connsiteX1" fmla="*/ 427614 w 855228"/>
                    <a:gd name="connsiteY1" fmla="*/ 61921 h 61921"/>
                    <a:gd name="connsiteX2" fmla="*/ 0 w 855228"/>
                    <a:gd name="connsiteY2" fmla="*/ 0 h 61921"/>
                  </a:gdLst>
                  <a:ahLst/>
                  <a:cxnLst>
                    <a:cxn ang="0">
                      <a:pos x="connsiteX0" y="connsiteY0"/>
                    </a:cxn>
                    <a:cxn ang="0">
                      <a:pos x="connsiteX1" y="connsiteY1"/>
                    </a:cxn>
                    <a:cxn ang="0">
                      <a:pos x="connsiteX2" y="connsiteY2"/>
                    </a:cxn>
                  </a:cxnLst>
                  <a:rect l="l" t="t" r="r" b="b"/>
                  <a:pathLst>
                    <a:path w="855228" h="61921">
                      <a:moveTo>
                        <a:pt x="855228" y="0"/>
                      </a:moveTo>
                      <a:cubicBezTo>
                        <a:pt x="855228" y="34198"/>
                        <a:pt x="663779" y="61921"/>
                        <a:pt x="427614" y="61921"/>
                      </a:cubicBezTo>
                      <a:cubicBezTo>
                        <a:pt x="191449" y="61921"/>
                        <a:pt x="0" y="34198"/>
                        <a:pt x="0" y="0"/>
                      </a:cubicBezTo>
                    </a:path>
                  </a:pathLst>
                </a:custGeom>
                <a:grpFill/>
                <a:ln w="19050" cap="rnd">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a:endParaRPr lang="en-US" sz="3389" dirty="0"/>
                </a:p>
              </p:txBody>
            </p:sp>
          </p:grpSp>
        </p:grpSp>
        <p:grpSp>
          <p:nvGrpSpPr>
            <p:cNvPr id="76" name="Group 75">
              <a:extLst>
                <a:ext uri="{FF2B5EF4-FFF2-40B4-BE49-F238E27FC236}">
                  <a16:creationId xmlns:a16="http://schemas.microsoft.com/office/drawing/2014/main" id="{F30F0BF6-47AA-4492-BC63-31F46E1C8504}"/>
                </a:ext>
              </a:extLst>
            </p:cNvPr>
            <p:cNvGrpSpPr/>
            <p:nvPr/>
          </p:nvGrpSpPr>
          <p:grpSpPr>
            <a:xfrm>
              <a:off x="12473627" y="6459949"/>
              <a:ext cx="624291" cy="559648"/>
              <a:chOff x="4263778" y="4308713"/>
              <a:chExt cx="593576" cy="532113"/>
            </a:xfrm>
          </p:grpSpPr>
          <p:sp>
            <p:nvSpPr>
              <p:cNvPr id="77" name="Freeform 6">
                <a:extLst>
                  <a:ext uri="{FF2B5EF4-FFF2-40B4-BE49-F238E27FC236}">
                    <a16:creationId xmlns:a16="http://schemas.microsoft.com/office/drawing/2014/main" id="{CD610CD1-C4E0-4069-80AF-8C41C5ED424D}"/>
                  </a:ext>
                </a:extLst>
              </p:cNvPr>
              <p:cNvSpPr>
                <a:spLocks/>
              </p:cNvSpPr>
              <p:nvPr/>
            </p:nvSpPr>
            <p:spPr bwMode="auto">
              <a:xfrm>
                <a:off x="4263778" y="4368555"/>
                <a:ext cx="593576" cy="472271"/>
              </a:xfrm>
              <a:custGeom>
                <a:avLst/>
                <a:gdLst>
                  <a:gd name="T0" fmla="*/ 0 w 367"/>
                  <a:gd name="T1" fmla="*/ 0 h 292"/>
                  <a:gd name="T2" fmla="*/ 73 w 367"/>
                  <a:gd name="T3" fmla="*/ 292 h 292"/>
                  <a:gd name="T4" fmla="*/ 294 w 367"/>
                  <a:gd name="T5" fmla="*/ 292 h 292"/>
                  <a:gd name="T6" fmla="*/ 367 w 367"/>
                  <a:gd name="T7" fmla="*/ 0 h 292"/>
                </a:gdLst>
                <a:ahLst/>
                <a:cxnLst>
                  <a:cxn ang="0">
                    <a:pos x="T0" y="T1"/>
                  </a:cxn>
                  <a:cxn ang="0">
                    <a:pos x="T2" y="T3"/>
                  </a:cxn>
                  <a:cxn ang="0">
                    <a:pos x="T4" y="T5"/>
                  </a:cxn>
                  <a:cxn ang="0">
                    <a:pos x="T6" y="T7"/>
                  </a:cxn>
                </a:cxnLst>
                <a:rect l="0" t="0" r="r" b="b"/>
                <a:pathLst>
                  <a:path w="367" h="292">
                    <a:moveTo>
                      <a:pt x="0" y="0"/>
                    </a:moveTo>
                    <a:lnTo>
                      <a:pt x="73" y="292"/>
                    </a:lnTo>
                    <a:lnTo>
                      <a:pt x="294" y="292"/>
                    </a:lnTo>
                    <a:lnTo>
                      <a:pt x="367" y="0"/>
                    </a:ln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46304" tIns="73152" rIns="146304" bIns="73152" numCol="1" anchor="t" anchorCtr="0" compatLnSpc="1">
                <a:prstTxWarp prst="textNoShape">
                  <a:avLst/>
                </a:prstTxWarp>
              </a:bodyPr>
              <a:lstStyle/>
              <a:p>
                <a:endParaRPr lang="en-US" sz="3389" dirty="0"/>
              </a:p>
            </p:txBody>
          </p:sp>
          <p:sp>
            <p:nvSpPr>
              <p:cNvPr id="78" name="Oval 7">
                <a:extLst>
                  <a:ext uri="{FF2B5EF4-FFF2-40B4-BE49-F238E27FC236}">
                    <a16:creationId xmlns:a16="http://schemas.microsoft.com/office/drawing/2014/main" id="{C81A10C5-6BB7-4A44-BE15-5BEDEF8D40CD}"/>
                  </a:ext>
                </a:extLst>
              </p:cNvPr>
              <p:cNvSpPr>
                <a:spLocks noChangeArrowheads="1"/>
              </p:cNvSpPr>
              <p:nvPr/>
            </p:nvSpPr>
            <p:spPr bwMode="auto">
              <a:xfrm>
                <a:off x="4263778" y="4308713"/>
                <a:ext cx="593576" cy="118068"/>
              </a:xfrm>
              <a:prstGeom prst="ellipse">
                <a:avLst/>
              </a:pr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46304" tIns="73152" rIns="146304" bIns="73152" numCol="1" anchor="t" anchorCtr="0" compatLnSpc="1">
                <a:prstTxWarp prst="textNoShape">
                  <a:avLst/>
                </a:prstTxWarp>
              </a:bodyPr>
              <a:lstStyle/>
              <a:p>
                <a:endParaRPr lang="en-US" sz="3389" dirty="0"/>
              </a:p>
            </p:txBody>
          </p:sp>
        </p:grpSp>
      </p:grpSp>
    </p:spTree>
    <p:extLst>
      <p:ext uri="{BB962C8B-B14F-4D97-AF65-F5344CB8AC3E}">
        <p14:creationId xmlns:p14="http://schemas.microsoft.com/office/powerpoint/2010/main" val="3988103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about operations?</a:t>
            </a:r>
            <a:endParaRPr lang="en-US" dirty="0"/>
          </a:p>
        </p:txBody>
      </p:sp>
    </p:spTree>
    <p:extLst>
      <p:ext uri="{BB962C8B-B14F-4D97-AF65-F5344CB8AC3E}">
        <p14:creationId xmlns:p14="http://schemas.microsoft.com/office/powerpoint/2010/main" val="2327725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AWS Systems Manager</a:t>
            </a:r>
            <a:endParaRPr lang="en-US" dirty="0"/>
          </a:p>
        </p:txBody>
      </p:sp>
      <p:grpSp>
        <p:nvGrpSpPr>
          <p:cNvPr id="6" name="Group 5">
            <a:extLst>
              <a:ext uri="{FF2B5EF4-FFF2-40B4-BE49-F238E27FC236}">
                <a16:creationId xmlns:a16="http://schemas.microsoft.com/office/drawing/2014/main" id="{911AC3BA-6C54-424E-9EF1-101313A095F0}"/>
              </a:ext>
            </a:extLst>
          </p:cNvPr>
          <p:cNvGrpSpPr/>
          <p:nvPr/>
        </p:nvGrpSpPr>
        <p:grpSpPr>
          <a:xfrm>
            <a:off x="320304" y="1598310"/>
            <a:ext cx="1810056" cy="1511980"/>
            <a:chOff x="350133" y="1287892"/>
            <a:chExt cx="905028" cy="755990"/>
          </a:xfrm>
        </p:grpSpPr>
        <p:sp>
          <p:nvSpPr>
            <p:cNvPr id="7" name="Oval 6">
              <a:extLst>
                <a:ext uri="{FF2B5EF4-FFF2-40B4-BE49-F238E27FC236}">
                  <a16:creationId xmlns:a16="http://schemas.microsoft.com/office/drawing/2014/main" id="{F9B77EB4-0D06-45D0-96FC-1EE7C8B63D5A}"/>
                </a:ext>
              </a:extLst>
            </p:cNvPr>
            <p:cNvSpPr/>
            <p:nvPr/>
          </p:nvSpPr>
          <p:spPr>
            <a:xfrm>
              <a:off x="350133" y="1287892"/>
              <a:ext cx="755990" cy="755990"/>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97168"/>
              <a:endParaRPr lang="en-US" dirty="0">
                <a:solidFill>
                  <a:srgbClr val="FFFFFF"/>
                </a:solidFill>
                <a:latin typeface="Amazon Ember"/>
              </a:endParaRPr>
            </a:p>
          </p:txBody>
        </p:sp>
        <p:cxnSp>
          <p:nvCxnSpPr>
            <p:cNvPr id="8" name="Straight Connector 7">
              <a:extLst>
                <a:ext uri="{FF2B5EF4-FFF2-40B4-BE49-F238E27FC236}">
                  <a16:creationId xmlns:a16="http://schemas.microsoft.com/office/drawing/2014/main" id="{DCD441FD-0674-4386-ABCB-B300842D1E70}"/>
                </a:ext>
              </a:extLst>
            </p:cNvPr>
            <p:cNvCxnSpPr/>
            <p:nvPr/>
          </p:nvCxnSpPr>
          <p:spPr>
            <a:xfrm>
              <a:off x="1255161" y="1432193"/>
              <a:ext cx="0" cy="467388"/>
            </a:xfrm>
            <a:prstGeom prst="line">
              <a:avLst/>
            </a:prstGeom>
            <a:ln w="25400"/>
          </p:spPr>
          <p:style>
            <a:lnRef idx="2">
              <a:schemeClr val="accent1"/>
            </a:lnRef>
            <a:fillRef idx="0">
              <a:schemeClr val="accent1"/>
            </a:fillRef>
            <a:effectRef idx="1">
              <a:schemeClr val="accent1"/>
            </a:effectRef>
            <a:fontRef idx="minor">
              <a:schemeClr val="tx1"/>
            </a:fontRef>
          </p:style>
        </p:cxnSp>
        <p:grpSp>
          <p:nvGrpSpPr>
            <p:cNvPr id="9" name="Group 46">
              <a:extLst>
                <a:ext uri="{FF2B5EF4-FFF2-40B4-BE49-F238E27FC236}">
                  <a16:creationId xmlns:a16="http://schemas.microsoft.com/office/drawing/2014/main" id="{969233EF-A758-47A7-B1B2-DE681BD05174}"/>
                </a:ext>
              </a:extLst>
            </p:cNvPr>
            <p:cNvGrpSpPr>
              <a:grpSpLocks noChangeAspect="1"/>
            </p:cNvGrpSpPr>
            <p:nvPr/>
          </p:nvGrpSpPr>
          <p:grpSpPr bwMode="auto">
            <a:xfrm>
              <a:off x="509053" y="1450781"/>
              <a:ext cx="438150" cy="430212"/>
              <a:chOff x="321" y="918"/>
              <a:chExt cx="276" cy="271"/>
            </a:xfrm>
            <a:gradFill>
              <a:gsLst>
                <a:gs pos="0">
                  <a:schemeClr val="accent4">
                    <a:lumMod val="75000"/>
                  </a:schemeClr>
                </a:gs>
                <a:gs pos="100000">
                  <a:schemeClr val="accent4"/>
                </a:gs>
              </a:gsLst>
              <a:lin ang="13500000" scaled="1"/>
            </a:gradFill>
          </p:grpSpPr>
          <p:sp>
            <p:nvSpPr>
              <p:cNvPr id="10" name="Freeform 47">
                <a:extLst>
                  <a:ext uri="{FF2B5EF4-FFF2-40B4-BE49-F238E27FC236}">
                    <a16:creationId xmlns:a16="http://schemas.microsoft.com/office/drawing/2014/main" id="{6EEFBC72-ACA0-4440-B16A-1DFC87255D64}"/>
                  </a:ext>
                </a:extLst>
              </p:cNvPr>
              <p:cNvSpPr>
                <a:spLocks noEditPoints="1"/>
              </p:cNvSpPr>
              <p:nvPr/>
            </p:nvSpPr>
            <p:spPr bwMode="auto">
              <a:xfrm>
                <a:off x="471" y="1063"/>
                <a:ext cx="126" cy="126"/>
              </a:xfrm>
              <a:custGeom>
                <a:avLst/>
                <a:gdLst>
                  <a:gd name="T0" fmla="*/ 52 w 104"/>
                  <a:gd name="T1" fmla="*/ 0 h 104"/>
                  <a:gd name="T2" fmla="*/ 0 w 104"/>
                  <a:gd name="T3" fmla="*/ 52 h 104"/>
                  <a:gd name="T4" fmla="*/ 52 w 104"/>
                  <a:gd name="T5" fmla="*/ 104 h 104"/>
                  <a:gd name="T6" fmla="*/ 104 w 104"/>
                  <a:gd name="T7" fmla="*/ 52 h 104"/>
                  <a:gd name="T8" fmla="*/ 52 w 104"/>
                  <a:gd name="T9" fmla="*/ 0 h 104"/>
                  <a:gd name="T10" fmla="*/ 52 w 104"/>
                  <a:gd name="T11" fmla="*/ 96 h 104"/>
                  <a:gd name="T12" fmla="*/ 8 w 104"/>
                  <a:gd name="T13" fmla="*/ 52 h 104"/>
                  <a:gd name="T14" fmla="*/ 52 w 104"/>
                  <a:gd name="T15" fmla="*/ 8 h 104"/>
                  <a:gd name="T16" fmla="*/ 96 w 104"/>
                  <a:gd name="T17" fmla="*/ 52 h 104"/>
                  <a:gd name="T18" fmla="*/ 52 w 104"/>
                  <a:gd name="T19"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4">
                    <a:moveTo>
                      <a:pt x="52" y="0"/>
                    </a:moveTo>
                    <a:cubicBezTo>
                      <a:pt x="24" y="0"/>
                      <a:pt x="0" y="23"/>
                      <a:pt x="0" y="52"/>
                    </a:cubicBezTo>
                    <a:cubicBezTo>
                      <a:pt x="0" y="80"/>
                      <a:pt x="24" y="104"/>
                      <a:pt x="52" y="104"/>
                    </a:cubicBezTo>
                    <a:cubicBezTo>
                      <a:pt x="81" y="104"/>
                      <a:pt x="104" y="80"/>
                      <a:pt x="104" y="52"/>
                    </a:cubicBezTo>
                    <a:cubicBezTo>
                      <a:pt x="104" y="23"/>
                      <a:pt x="81" y="0"/>
                      <a:pt x="52" y="0"/>
                    </a:cubicBezTo>
                    <a:close/>
                    <a:moveTo>
                      <a:pt x="52" y="96"/>
                    </a:moveTo>
                    <a:cubicBezTo>
                      <a:pt x="28" y="96"/>
                      <a:pt x="8" y="76"/>
                      <a:pt x="8" y="52"/>
                    </a:cubicBezTo>
                    <a:cubicBezTo>
                      <a:pt x="8" y="27"/>
                      <a:pt x="28" y="8"/>
                      <a:pt x="52" y="8"/>
                    </a:cubicBezTo>
                    <a:cubicBezTo>
                      <a:pt x="77" y="8"/>
                      <a:pt x="96" y="27"/>
                      <a:pt x="96" y="52"/>
                    </a:cubicBezTo>
                    <a:cubicBezTo>
                      <a:pt x="96" y="76"/>
                      <a:pt x="77" y="96"/>
                      <a:pt x="52" y="9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11" name="Freeform 48">
                <a:extLst>
                  <a:ext uri="{FF2B5EF4-FFF2-40B4-BE49-F238E27FC236}">
                    <a16:creationId xmlns:a16="http://schemas.microsoft.com/office/drawing/2014/main" id="{E432EDEF-7EA5-4E15-903F-B893FF8B6B96}"/>
                  </a:ext>
                </a:extLst>
              </p:cNvPr>
              <p:cNvSpPr>
                <a:spLocks/>
              </p:cNvSpPr>
              <p:nvPr/>
            </p:nvSpPr>
            <p:spPr bwMode="auto">
              <a:xfrm>
                <a:off x="500" y="1092"/>
                <a:ext cx="68" cy="68"/>
              </a:xfrm>
              <a:custGeom>
                <a:avLst/>
                <a:gdLst>
                  <a:gd name="T0" fmla="*/ 52 w 56"/>
                  <a:gd name="T1" fmla="*/ 24 h 56"/>
                  <a:gd name="T2" fmla="*/ 32 w 56"/>
                  <a:gd name="T3" fmla="*/ 24 h 56"/>
                  <a:gd name="T4" fmla="*/ 32 w 56"/>
                  <a:gd name="T5" fmla="*/ 4 h 56"/>
                  <a:gd name="T6" fmla="*/ 28 w 56"/>
                  <a:gd name="T7" fmla="*/ 0 h 56"/>
                  <a:gd name="T8" fmla="*/ 24 w 56"/>
                  <a:gd name="T9" fmla="*/ 4 h 56"/>
                  <a:gd name="T10" fmla="*/ 24 w 56"/>
                  <a:gd name="T11" fmla="*/ 24 h 56"/>
                  <a:gd name="T12" fmla="*/ 4 w 56"/>
                  <a:gd name="T13" fmla="*/ 24 h 56"/>
                  <a:gd name="T14" fmla="*/ 0 w 56"/>
                  <a:gd name="T15" fmla="*/ 28 h 56"/>
                  <a:gd name="T16" fmla="*/ 4 w 56"/>
                  <a:gd name="T17" fmla="*/ 32 h 56"/>
                  <a:gd name="T18" fmla="*/ 24 w 56"/>
                  <a:gd name="T19" fmla="*/ 32 h 56"/>
                  <a:gd name="T20" fmla="*/ 24 w 56"/>
                  <a:gd name="T21" fmla="*/ 52 h 56"/>
                  <a:gd name="T22" fmla="*/ 28 w 56"/>
                  <a:gd name="T23" fmla="*/ 56 h 56"/>
                  <a:gd name="T24" fmla="*/ 32 w 56"/>
                  <a:gd name="T25" fmla="*/ 52 h 56"/>
                  <a:gd name="T26" fmla="*/ 32 w 56"/>
                  <a:gd name="T27" fmla="*/ 32 h 56"/>
                  <a:gd name="T28" fmla="*/ 52 w 56"/>
                  <a:gd name="T29" fmla="*/ 32 h 56"/>
                  <a:gd name="T30" fmla="*/ 56 w 56"/>
                  <a:gd name="T31" fmla="*/ 28 h 56"/>
                  <a:gd name="T32" fmla="*/ 52 w 56"/>
                  <a:gd name="T33"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6">
                    <a:moveTo>
                      <a:pt x="52" y="24"/>
                    </a:moveTo>
                    <a:cubicBezTo>
                      <a:pt x="32" y="24"/>
                      <a:pt x="32" y="24"/>
                      <a:pt x="32" y="24"/>
                    </a:cubicBezTo>
                    <a:cubicBezTo>
                      <a:pt x="32" y="4"/>
                      <a:pt x="32" y="4"/>
                      <a:pt x="32" y="4"/>
                    </a:cubicBezTo>
                    <a:cubicBezTo>
                      <a:pt x="32" y="1"/>
                      <a:pt x="31" y="0"/>
                      <a:pt x="28" y="0"/>
                    </a:cubicBezTo>
                    <a:cubicBezTo>
                      <a:pt x="26" y="0"/>
                      <a:pt x="24" y="1"/>
                      <a:pt x="24" y="4"/>
                    </a:cubicBezTo>
                    <a:cubicBezTo>
                      <a:pt x="24" y="24"/>
                      <a:pt x="24" y="24"/>
                      <a:pt x="24" y="24"/>
                    </a:cubicBezTo>
                    <a:cubicBezTo>
                      <a:pt x="4" y="24"/>
                      <a:pt x="4" y="24"/>
                      <a:pt x="4" y="24"/>
                    </a:cubicBezTo>
                    <a:cubicBezTo>
                      <a:pt x="2" y="24"/>
                      <a:pt x="0" y="25"/>
                      <a:pt x="0" y="28"/>
                    </a:cubicBezTo>
                    <a:cubicBezTo>
                      <a:pt x="0" y="30"/>
                      <a:pt x="2" y="32"/>
                      <a:pt x="4" y="32"/>
                    </a:cubicBezTo>
                    <a:cubicBezTo>
                      <a:pt x="24" y="32"/>
                      <a:pt x="24" y="32"/>
                      <a:pt x="24" y="32"/>
                    </a:cubicBezTo>
                    <a:cubicBezTo>
                      <a:pt x="24" y="52"/>
                      <a:pt x="24" y="52"/>
                      <a:pt x="24" y="52"/>
                    </a:cubicBezTo>
                    <a:cubicBezTo>
                      <a:pt x="24" y="54"/>
                      <a:pt x="26" y="56"/>
                      <a:pt x="28" y="56"/>
                    </a:cubicBezTo>
                    <a:cubicBezTo>
                      <a:pt x="31" y="56"/>
                      <a:pt x="32" y="54"/>
                      <a:pt x="32" y="52"/>
                    </a:cubicBezTo>
                    <a:cubicBezTo>
                      <a:pt x="32" y="32"/>
                      <a:pt x="32" y="32"/>
                      <a:pt x="32" y="32"/>
                    </a:cubicBezTo>
                    <a:cubicBezTo>
                      <a:pt x="52" y="32"/>
                      <a:pt x="52" y="32"/>
                      <a:pt x="52" y="32"/>
                    </a:cubicBezTo>
                    <a:cubicBezTo>
                      <a:pt x="55" y="32"/>
                      <a:pt x="56" y="30"/>
                      <a:pt x="56" y="28"/>
                    </a:cubicBezTo>
                    <a:cubicBezTo>
                      <a:pt x="56" y="25"/>
                      <a:pt x="55" y="24"/>
                      <a:pt x="52"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12" name="Freeform 49">
                <a:extLst>
                  <a:ext uri="{FF2B5EF4-FFF2-40B4-BE49-F238E27FC236}">
                    <a16:creationId xmlns:a16="http://schemas.microsoft.com/office/drawing/2014/main" id="{79182825-A03A-4B0F-ABEA-ED0175E3C113}"/>
                  </a:ext>
                </a:extLst>
              </p:cNvPr>
              <p:cNvSpPr>
                <a:spLocks noEditPoints="1"/>
              </p:cNvSpPr>
              <p:nvPr/>
            </p:nvSpPr>
            <p:spPr bwMode="auto">
              <a:xfrm>
                <a:off x="321" y="918"/>
                <a:ext cx="261" cy="261"/>
              </a:xfrm>
              <a:custGeom>
                <a:avLst/>
                <a:gdLst>
                  <a:gd name="T0" fmla="*/ 108 w 216"/>
                  <a:gd name="T1" fmla="*/ 172 h 216"/>
                  <a:gd name="T2" fmla="*/ 104 w 216"/>
                  <a:gd name="T3" fmla="*/ 168 h 216"/>
                  <a:gd name="T4" fmla="*/ 108 w 216"/>
                  <a:gd name="T5" fmla="*/ 164 h 216"/>
                  <a:gd name="T6" fmla="*/ 113 w 216"/>
                  <a:gd name="T7" fmla="*/ 164 h 216"/>
                  <a:gd name="T8" fmla="*/ 154 w 216"/>
                  <a:gd name="T9" fmla="*/ 112 h 216"/>
                  <a:gd name="T10" fmla="*/ 108 w 216"/>
                  <a:gd name="T11" fmla="*/ 112 h 216"/>
                  <a:gd name="T12" fmla="*/ 104 w 216"/>
                  <a:gd name="T13" fmla="*/ 108 h 216"/>
                  <a:gd name="T14" fmla="*/ 108 w 216"/>
                  <a:gd name="T15" fmla="*/ 104 h 216"/>
                  <a:gd name="T16" fmla="*/ 180 w 216"/>
                  <a:gd name="T17" fmla="*/ 104 h 216"/>
                  <a:gd name="T18" fmla="*/ 184 w 216"/>
                  <a:gd name="T19" fmla="*/ 108 h 216"/>
                  <a:gd name="T20" fmla="*/ 184 w 216"/>
                  <a:gd name="T21" fmla="*/ 108 h 216"/>
                  <a:gd name="T22" fmla="*/ 216 w 216"/>
                  <a:gd name="T23" fmla="*/ 122 h 216"/>
                  <a:gd name="T24" fmla="*/ 216 w 216"/>
                  <a:gd name="T25" fmla="*/ 48 h 216"/>
                  <a:gd name="T26" fmla="*/ 168 w 216"/>
                  <a:gd name="T27" fmla="*/ 0 h 216"/>
                  <a:gd name="T28" fmla="*/ 49 w 216"/>
                  <a:gd name="T29" fmla="*/ 0 h 216"/>
                  <a:gd name="T30" fmla="*/ 0 w 216"/>
                  <a:gd name="T31" fmla="*/ 48 h 216"/>
                  <a:gd name="T32" fmla="*/ 0 w 216"/>
                  <a:gd name="T33" fmla="*/ 167 h 216"/>
                  <a:gd name="T34" fmla="*/ 49 w 216"/>
                  <a:gd name="T35" fmla="*/ 216 h 216"/>
                  <a:gd name="T36" fmla="*/ 130 w 216"/>
                  <a:gd name="T37" fmla="*/ 216 h 216"/>
                  <a:gd name="T38" fmla="*/ 112 w 216"/>
                  <a:gd name="T39" fmla="*/ 172 h 216"/>
                  <a:gd name="T40" fmla="*/ 108 w 216"/>
                  <a:gd name="T41" fmla="*/ 172 h 216"/>
                  <a:gd name="T42" fmla="*/ 108 w 216"/>
                  <a:gd name="T43" fmla="*/ 48 h 216"/>
                  <a:gd name="T44" fmla="*/ 180 w 216"/>
                  <a:gd name="T45" fmla="*/ 48 h 216"/>
                  <a:gd name="T46" fmla="*/ 184 w 216"/>
                  <a:gd name="T47" fmla="*/ 52 h 216"/>
                  <a:gd name="T48" fmla="*/ 180 w 216"/>
                  <a:gd name="T49" fmla="*/ 56 h 216"/>
                  <a:gd name="T50" fmla="*/ 108 w 216"/>
                  <a:gd name="T51" fmla="*/ 56 h 216"/>
                  <a:gd name="T52" fmla="*/ 104 w 216"/>
                  <a:gd name="T53" fmla="*/ 52 h 216"/>
                  <a:gd name="T54" fmla="*/ 108 w 216"/>
                  <a:gd name="T55" fmla="*/ 48 h 216"/>
                  <a:gd name="T56" fmla="*/ 83 w 216"/>
                  <a:gd name="T57" fmla="*/ 150 h 216"/>
                  <a:gd name="T58" fmla="*/ 56 w 216"/>
                  <a:gd name="T59" fmla="*/ 182 h 216"/>
                  <a:gd name="T60" fmla="*/ 53 w 216"/>
                  <a:gd name="T61" fmla="*/ 184 h 216"/>
                  <a:gd name="T62" fmla="*/ 50 w 216"/>
                  <a:gd name="T63" fmla="*/ 183 h 216"/>
                  <a:gd name="T64" fmla="*/ 32 w 216"/>
                  <a:gd name="T65" fmla="*/ 169 h 216"/>
                  <a:gd name="T66" fmla="*/ 31 w 216"/>
                  <a:gd name="T67" fmla="*/ 164 h 216"/>
                  <a:gd name="T68" fmla="*/ 37 w 216"/>
                  <a:gd name="T69" fmla="*/ 163 h 216"/>
                  <a:gd name="T70" fmla="*/ 52 w 216"/>
                  <a:gd name="T71" fmla="*/ 174 h 216"/>
                  <a:gd name="T72" fmla="*/ 77 w 216"/>
                  <a:gd name="T73" fmla="*/ 145 h 216"/>
                  <a:gd name="T74" fmla="*/ 83 w 216"/>
                  <a:gd name="T75" fmla="*/ 145 h 216"/>
                  <a:gd name="T76" fmla="*/ 83 w 216"/>
                  <a:gd name="T77" fmla="*/ 150 h 216"/>
                  <a:gd name="T78" fmla="*/ 83 w 216"/>
                  <a:gd name="T79" fmla="*/ 90 h 216"/>
                  <a:gd name="T80" fmla="*/ 56 w 216"/>
                  <a:gd name="T81" fmla="*/ 122 h 216"/>
                  <a:gd name="T82" fmla="*/ 53 w 216"/>
                  <a:gd name="T83" fmla="*/ 124 h 216"/>
                  <a:gd name="T84" fmla="*/ 50 w 216"/>
                  <a:gd name="T85" fmla="*/ 123 h 216"/>
                  <a:gd name="T86" fmla="*/ 32 w 216"/>
                  <a:gd name="T87" fmla="*/ 109 h 216"/>
                  <a:gd name="T88" fmla="*/ 31 w 216"/>
                  <a:gd name="T89" fmla="*/ 104 h 216"/>
                  <a:gd name="T90" fmla="*/ 37 w 216"/>
                  <a:gd name="T91" fmla="*/ 103 h 216"/>
                  <a:gd name="T92" fmla="*/ 52 w 216"/>
                  <a:gd name="T93" fmla="*/ 114 h 216"/>
                  <a:gd name="T94" fmla="*/ 77 w 216"/>
                  <a:gd name="T95" fmla="*/ 85 h 216"/>
                  <a:gd name="T96" fmla="*/ 83 w 216"/>
                  <a:gd name="T97" fmla="*/ 85 h 216"/>
                  <a:gd name="T98" fmla="*/ 83 w 216"/>
                  <a:gd name="T99" fmla="*/ 90 h 216"/>
                  <a:gd name="T100" fmla="*/ 83 w 216"/>
                  <a:gd name="T101" fmla="*/ 34 h 216"/>
                  <a:gd name="T102" fmla="*/ 56 w 216"/>
                  <a:gd name="T103" fmla="*/ 66 h 216"/>
                  <a:gd name="T104" fmla="*/ 53 w 216"/>
                  <a:gd name="T105" fmla="*/ 68 h 216"/>
                  <a:gd name="T106" fmla="*/ 50 w 216"/>
                  <a:gd name="T107" fmla="*/ 67 h 216"/>
                  <a:gd name="T108" fmla="*/ 32 w 216"/>
                  <a:gd name="T109" fmla="*/ 53 h 216"/>
                  <a:gd name="T110" fmla="*/ 31 w 216"/>
                  <a:gd name="T111" fmla="*/ 48 h 216"/>
                  <a:gd name="T112" fmla="*/ 37 w 216"/>
                  <a:gd name="T113" fmla="*/ 47 h 216"/>
                  <a:gd name="T114" fmla="*/ 52 w 216"/>
                  <a:gd name="T115" fmla="*/ 58 h 216"/>
                  <a:gd name="T116" fmla="*/ 77 w 216"/>
                  <a:gd name="T117" fmla="*/ 29 h 216"/>
                  <a:gd name="T118" fmla="*/ 83 w 216"/>
                  <a:gd name="T119" fmla="*/ 29 h 216"/>
                  <a:gd name="T120" fmla="*/ 83 w 216"/>
                  <a:gd name="T121" fmla="*/ 3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6" h="216">
                    <a:moveTo>
                      <a:pt x="108" y="172"/>
                    </a:moveTo>
                    <a:cubicBezTo>
                      <a:pt x="106" y="172"/>
                      <a:pt x="104" y="170"/>
                      <a:pt x="104" y="168"/>
                    </a:cubicBezTo>
                    <a:cubicBezTo>
                      <a:pt x="104" y="165"/>
                      <a:pt x="106" y="164"/>
                      <a:pt x="108" y="164"/>
                    </a:cubicBezTo>
                    <a:cubicBezTo>
                      <a:pt x="113" y="164"/>
                      <a:pt x="113" y="164"/>
                      <a:pt x="113" y="164"/>
                    </a:cubicBezTo>
                    <a:cubicBezTo>
                      <a:pt x="116" y="140"/>
                      <a:pt x="132" y="120"/>
                      <a:pt x="154" y="112"/>
                    </a:cubicBezTo>
                    <a:cubicBezTo>
                      <a:pt x="108" y="112"/>
                      <a:pt x="108" y="112"/>
                      <a:pt x="108" y="112"/>
                    </a:cubicBezTo>
                    <a:cubicBezTo>
                      <a:pt x="106" y="112"/>
                      <a:pt x="104" y="110"/>
                      <a:pt x="104" y="108"/>
                    </a:cubicBezTo>
                    <a:cubicBezTo>
                      <a:pt x="104" y="105"/>
                      <a:pt x="106" y="104"/>
                      <a:pt x="108" y="104"/>
                    </a:cubicBezTo>
                    <a:cubicBezTo>
                      <a:pt x="180" y="104"/>
                      <a:pt x="180" y="104"/>
                      <a:pt x="180" y="104"/>
                    </a:cubicBezTo>
                    <a:cubicBezTo>
                      <a:pt x="183" y="104"/>
                      <a:pt x="184" y="105"/>
                      <a:pt x="184" y="108"/>
                    </a:cubicBezTo>
                    <a:cubicBezTo>
                      <a:pt x="184" y="108"/>
                      <a:pt x="184" y="108"/>
                      <a:pt x="184" y="108"/>
                    </a:cubicBezTo>
                    <a:cubicBezTo>
                      <a:pt x="196" y="110"/>
                      <a:pt x="207" y="114"/>
                      <a:pt x="216" y="122"/>
                    </a:cubicBezTo>
                    <a:cubicBezTo>
                      <a:pt x="216" y="48"/>
                      <a:pt x="216" y="48"/>
                      <a:pt x="216" y="48"/>
                    </a:cubicBezTo>
                    <a:cubicBezTo>
                      <a:pt x="216" y="21"/>
                      <a:pt x="195" y="0"/>
                      <a:pt x="168" y="0"/>
                    </a:cubicBezTo>
                    <a:cubicBezTo>
                      <a:pt x="49" y="0"/>
                      <a:pt x="49" y="0"/>
                      <a:pt x="49" y="0"/>
                    </a:cubicBezTo>
                    <a:cubicBezTo>
                      <a:pt x="22" y="0"/>
                      <a:pt x="0" y="21"/>
                      <a:pt x="0" y="48"/>
                    </a:cubicBezTo>
                    <a:cubicBezTo>
                      <a:pt x="0" y="167"/>
                      <a:pt x="0" y="167"/>
                      <a:pt x="0" y="167"/>
                    </a:cubicBezTo>
                    <a:cubicBezTo>
                      <a:pt x="0" y="194"/>
                      <a:pt x="22" y="216"/>
                      <a:pt x="49" y="216"/>
                    </a:cubicBezTo>
                    <a:cubicBezTo>
                      <a:pt x="130" y="216"/>
                      <a:pt x="130" y="216"/>
                      <a:pt x="130" y="216"/>
                    </a:cubicBezTo>
                    <a:cubicBezTo>
                      <a:pt x="119" y="204"/>
                      <a:pt x="112" y="189"/>
                      <a:pt x="112" y="172"/>
                    </a:cubicBezTo>
                    <a:lnTo>
                      <a:pt x="108" y="172"/>
                    </a:lnTo>
                    <a:close/>
                    <a:moveTo>
                      <a:pt x="108" y="48"/>
                    </a:moveTo>
                    <a:cubicBezTo>
                      <a:pt x="180" y="48"/>
                      <a:pt x="180" y="48"/>
                      <a:pt x="180" y="48"/>
                    </a:cubicBezTo>
                    <a:cubicBezTo>
                      <a:pt x="183" y="48"/>
                      <a:pt x="184" y="49"/>
                      <a:pt x="184" y="52"/>
                    </a:cubicBezTo>
                    <a:cubicBezTo>
                      <a:pt x="184" y="54"/>
                      <a:pt x="183" y="56"/>
                      <a:pt x="180" y="56"/>
                    </a:cubicBezTo>
                    <a:cubicBezTo>
                      <a:pt x="108" y="56"/>
                      <a:pt x="108" y="56"/>
                      <a:pt x="108" y="56"/>
                    </a:cubicBezTo>
                    <a:cubicBezTo>
                      <a:pt x="106" y="56"/>
                      <a:pt x="104" y="54"/>
                      <a:pt x="104" y="52"/>
                    </a:cubicBezTo>
                    <a:cubicBezTo>
                      <a:pt x="104" y="49"/>
                      <a:pt x="106" y="48"/>
                      <a:pt x="108" y="48"/>
                    </a:cubicBezTo>
                    <a:close/>
                    <a:moveTo>
                      <a:pt x="83" y="150"/>
                    </a:moveTo>
                    <a:cubicBezTo>
                      <a:pt x="56" y="182"/>
                      <a:pt x="56" y="182"/>
                      <a:pt x="56" y="182"/>
                    </a:cubicBezTo>
                    <a:cubicBezTo>
                      <a:pt x="55" y="183"/>
                      <a:pt x="54" y="184"/>
                      <a:pt x="53" y="184"/>
                    </a:cubicBezTo>
                    <a:cubicBezTo>
                      <a:pt x="52" y="184"/>
                      <a:pt x="51" y="183"/>
                      <a:pt x="50" y="183"/>
                    </a:cubicBezTo>
                    <a:cubicBezTo>
                      <a:pt x="32" y="169"/>
                      <a:pt x="32" y="169"/>
                      <a:pt x="32" y="169"/>
                    </a:cubicBezTo>
                    <a:cubicBezTo>
                      <a:pt x="30" y="168"/>
                      <a:pt x="30" y="165"/>
                      <a:pt x="31" y="164"/>
                    </a:cubicBezTo>
                    <a:cubicBezTo>
                      <a:pt x="33" y="162"/>
                      <a:pt x="35" y="161"/>
                      <a:pt x="37" y="163"/>
                    </a:cubicBezTo>
                    <a:cubicBezTo>
                      <a:pt x="52" y="174"/>
                      <a:pt x="52" y="174"/>
                      <a:pt x="52" y="174"/>
                    </a:cubicBezTo>
                    <a:cubicBezTo>
                      <a:pt x="77" y="145"/>
                      <a:pt x="77" y="145"/>
                      <a:pt x="77" y="145"/>
                    </a:cubicBezTo>
                    <a:cubicBezTo>
                      <a:pt x="79" y="143"/>
                      <a:pt x="81" y="143"/>
                      <a:pt x="83" y="145"/>
                    </a:cubicBezTo>
                    <a:cubicBezTo>
                      <a:pt x="84" y="146"/>
                      <a:pt x="85" y="149"/>
                      <a:pt x="83" y="150"/>
                    </a:cubicBezTo>
                    <a:close/>
                    <a:moveTo>
                      <a:pt x="83" y="90"/>
                    </a:moveTo>
                    <a:cubicBezTo>
                      <a:pt x="56" y="122"/>
                      <a:pt x="56" y="122"/>
                      <a:pt x="56" y="122"/>
                    </a:cubicBezTo>
                    <a:cubicBezTo>
                      <a:pt x="55" y="123"/>
                      <a:pt x="54" y="124"/>
                      <a:pt x="53" y="124"/>
                    </a:cubicBezTo>
                    <a:cubicBezTo>
                      <a:pt x="52" y="124"/>
                      <a:pt x="51" y="123"/>
                      <a:pt x="50" y="123"/>
                    </a:cubicBezTo>
                    <a:cubicBezTo>
                      <a:pt x="32" y="109"/>
                      <a:pt x="32" y="109"/>
                      <a:pt x="32" y="109"/>
                    </a:cubicBezTo>
                    <a:cubicBezTo>
                      <a:pt x="30" y="108"/>
                      <a:pt x="30" y="105"/>
                      <a:pt x="31" y="104"/>
                    </a:cubicBezTo>
                    <a:cubicBezTo>
                      <a:pt x="33" y="102"/>
                      <a:pt x="35" y="101"/>
                      <a:pt x="37" y="103"/>
                    </a:cubicBezTo>
                    <a:cubicBezTo>
                      <a:pt x="52" y="114"/>
                      <a:pt x="52" y="114"/>
                      <a:pt x="52" y="114"/>
                    </a:cubicBezTo>
                    <a:cubicBezTo>
                      <a:pt x="77" y="85"/>
                      <a:pt x="77" y="85"/>
                      <a:pt x="77" y="85"/>
                    </a:cubicBezTo>
                    <a:cubicBezTo>
                      <a:pt x="79" y="83"/>
                      <a:pt x="81" y="83"/>
                      <a:pt x="83" y="85"/>
                    </a:cubicBezTo>
                    <a:cubicBezTo>
                      <a:pt x="84" y="86"/>
                      <a:pt x="85" y="89"/>
                      <a:pt x="83" y="90"/>
                    </a:cubicBezTo>
                    <a:close/>
                    <a:moveTo>
                      <a:pt x="83" y="34"/>
                    </a:moveTo>
                    <a:cubicBezTo>
                      <a:pt x="56" y="66"/>
                      <a:pt x="56" y="66"/>
                      <a:pt x="56" y="66"/>
                    </a:cubicBezTo>
                    <a:cubicBezTo>
                      <a:pt x="55" y="67"/>
                      <a:pt x="54" y="68"/>
                      <a:pt x="53" y="68"/>
                    </a:cubicBezTo>
                    <a:cubicBezTo>
                      <a:pt x="52" y="68"/>
                      <a:pt x="51" y="67"/>
                      <a:pt x="50" y="67"/>
                    </a:cubicBezTo>
                    <a:cubicBezTo>
                      <a:pt x="32" y="53"/>
                      <a:pt x="32" y="53"/>
                      <a:pt x="32" y="53"/>
                    </a:cubicBezTo>
                    <a:cubicBezTo>
                      <a:pt x="30" y="52"/>
                      <a:pt x="30" y="49"/>
                      <a:pt x="31" y="48"/>
                    </a:cubicBezTo>
                    <a:cubicBezTo>
                      <a:pt x="33" y="46"/>
                      <a:pt x="35" y="45"/>
                      <a:pt x="37" y="47"/>
                    </a:cubicBezTo>
                    <a:cubicBezTo>
                      <a:pt x="52" y="58"/>
                      <a:pt x="52" y="58"/>
                      <a:pt x="52" y="58"/>
                    </a:cubicBezTo>
                    <a:cubicBezTo>
                      <a:pt x="77" y="29"/>
                      <a:pt x="77" y="29"/>
                      <a:pt x="77" y="29"/>
                    </a:cubicBezTo>
                    <a:cubicBezTo>
                      <a:pt x="79" y="27"/>
                      <a:pt x="81" y="27"/>
                      <a:pt x="83" y="29"/>
                    </a:cubicBezTo>
                    <a:cubicBezTo>
                      <a:pt x="84" y="30"/>
                      <a:pt x="85" y="33"/>
                      <a:pt x="83" y="34"/>
                    </a:cubicBezTo>
                    <a:close/>
                  </a:path>
                </a:pathLst>
              </a:custGeom>
              <a:gradFill>
                <a:gsLst>
                  <a:gs pos="0">
                    <a:schemeClr val="accent1"/>
                  </a:gs>
                  <a:gs pos="100000">
                    <a:schemeClr val="accent2">
                      <a:lumMod val="60000"/>
                      <a:lumOff val="40000"/>
                    </a:schemeClr>
                  </a:gs>
                </a:gsLst>
                <a:lin ang="135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grpSp>
      </p:grpSp>
      <p:sp>
        <p:nvSpPr>
          <p:cNvPr id="13" name="TextBox 12">
            <a:extLst>
              <a:ext uri="{FF2B5EF4-FFF2-40B4-BE49-F238E27FC236}">
                <a16:creationId xmlns:a16="http://schemas.microsoft.com/office/drawing/2014/main" id="{917BA1A8-F133-439B-9B27-262B1FDFB138}"/>
              </a:ext>
            </a:extLst>
          </p:cNvPr>
          <p:cNvSpPr txBox="1"/>
          <p:nvPr/>
        </p:nvSpPr>
        <p:spPr>
          <a:xfrm>
            <a:off x="2079791" y="2141661"/>
            <a:ext cx="2812234" cy="461665"/>
          </a:xfrm>
          <a:prstGeom prst="rect">
            <a:avLst/>
          </a:prstGeom>
          <a:noFill/>
        </p:spPr>
        <p:txBody>
          <a:bodyPr wrap="square" rtlCol="0">
            <a:spAutoFit/>
          </a:bodyPr>
          <a:lstStyle/>
          <a:p>
            <a:pPr defTabSz="1097168">
              <a:spcBef>
                <a:spcPct val="20000"/>
              </a:spcBef>
              <a:defRPr/>
            </a:pPr>
            <a:r>
              <a:rPr lang="en-US" sz="2400" dirty="0">
                <a:solidFill>
                  <a:srgbClr val="FFFFFF"/>
                </a:solidFill>
                <a:latin typeface="Amazon Ember Regular" charset="0"/>
              </a:rPr>
              <a:t>Resource Groups</a:t>
            </a:r>
          </a:p>
        </p:txBody>
      </p:sp>
      <p:sp>
        <p:nvSpPr>
          <p:cNvPr id="15" name="TextBox 14">
            <a:extLst>
              <a:ext uri="{FF2B5EF4-FFF2-40B4-BE49-F238E27FC236}">
                <a16:creationId xmlns:a16="http://schemas.microsoft.com/office/drawing/2014/main" id="{917BA1A8-F133-439B-9B27-262B1FDFB138}"/>
              </a:ext>
            </a:extLst>
          </p:cNvPr>
          <p:cNvSpPr txBox="1"/>
          <p:nvPr/>
        </p:nvSpPr>
        <p:spPr>
          <a:xfrm>
            <a:off x="2079791" y="4051449"/>
            <a:ext cx="2812234" cy="461665"/>
          </a:xfrm>
          <a:prstGeom prst="rect">
            <a:avLst/>
          </a:prstGeom>
          <a:noFill/>
        </p:spPr>
        <p:txBody>
          <a:bodyPr wrap="square" rtlCol="0">
            <a:spAutoFit/>
          </a:bodyPr>
          <a:lstStyle/>
          <a:p>
            <a:pPr defTabSz="1097168">
              <a:spcBef>
                <a:spcPct val="20000"/>
              </a:spcBef>
              <a:defRPr/>
            </a:pPr>
            <a:r>
              <a:rPr lang="en-US" sz="2400" dirty="0">
                <a:solidFill>
                  <a:srgbClr val="FFFFFF"/>
                </a:solidFill>
                <a:latin typeface="Amazon Ember Regular" charset="0"/>
              </a:rPr>
              <a:t>Run Command</a:t>
            </a:r>
          </a:p>
        </p:txBody>
      </p:sp>
      <p:sp>
        <p:nvSpPr>
          <p:cNvPr id="16" name="TextBox 15">
            <a:extLst>
              <a:ext uri="{FF2B5EF4-FFF2-40B4-BE49-F238E27FC236}">
                <a16:creationId xmlns:a16="http://schemas.microsoft.com/office/drawing/2014/main" id="{917BA1A8-F133-439B-9B27-262B1FDFB138}"/>
              </a:ext>
            </a:extLst>
          </p:cNvPr>
          <p:cNvSpPr txBox="1"/>
          <p:nvPr/>
        </p:nvSpPr>
        <p:spPr>
          <a:xfrm>
            <a:off x="2054834" y="5961236"/>
            <a:ext cx="2812234" cy="461665"/>
          </a:xfrm>
          <a:prstGeom prst="rect">
            <a:avLst/>
          </a:prstGeom>
          <a:noFill/>
        </p:spPr>
        <p:txBody>
          <a:bodyPr wrap="square" rtlCol="0">
            <a:spAutoFit/>
          </a:bodyPr>
          <a:lstStyle/>
          <a:p>
            <a:pPr defTabSz="1097168">
              <a:spcBef>
                <a:spcPct val="20000"/>
              </a:spcBef>
              <a:defRPr/>
            </a:pPr>
            <a:r>
              <a:rPr lang="en-US" sz="2400" dirty="0">
                <a:solidFill>
                  <a:srgbClr val="FFFFFF"/>
                </a:solidFill>
                <a:latin typeface="Amazon Ember Regular" charset="0"/>
              </a:rPr>
              <a:t>Inventory</a:t>
            </a:r>
          </a:p>
        </p:txBody>
      </p:sp>
      <p:sp>
        <p:nvSpPr>
          <p:cNvPr id="17" name="TextBox 16">
            <a:extLst>
              <a:ext uri="{FF2B5EF4-FFF2-40B4-BE49-F238E27FC236}">
                <a16:creationId xmlns:a16="http://schemas.microsoft.com/office/drawing/2014/main" id="{917BA1A8-F133-439B-9B27-262B1FDFB138}"/>
              </a:ext>
            </a:extLst>
          </p:cNvPr>
          <p:cNvSpPr txBox="1"/>
          <p:nvPr/>
        </p:nvSpPr>
        <p:spPr>
          <a:xfrm>
            <a:off x="6725468" y="2141661"/>
            <a:ext cx="2812234" cy="461665"/>
          </a:xfrm>
          <a:prstGeom prst="rect">
            <a:avLst/>
          </a:prstGeom>
          <a:noFill/>
        </p:spPr>
        <p:txBody>
          <a:bodyPr wrap="square" rtlCol="0">
            <a:spAutoFit/>
          </a:bodyPr>
          <a:lstStyle/>
          <a:p>
            <a:pPr defTabSz="1097168">
              <a:spcBef>
                <a:spcPct val="20000"/>
              </a:spcBef>
              <a:defRPr/>
            </a:pPr>
            <a:r>
              <a:rPr lang="en-US" sz="2400" dirty="0">
                <a:solidFill>
                  <a:srgbClr val="FFFFFF"/>
                </a:solidFill>
                <a:latin typeface="Amazon Ember Regular" charset="0"/>
              </a:rPr>
              <a:t>Patch Manager</a:t>
            </a:r>
          </a:p>
        </p:txBody>
      </p:sp>
      <p:sp>
        <p:nvSpPr>
          <p:cNvPr id="18" name="TextBox 17">
            <a:extLst>
              <a:ext uri="{FF2B5EF4-FFF2-40B4-BE49-F238E27FC236}">
                <a16:creationId xmlns:a16="http://schemas.microsoft.com/office/drawing/2014/main" id="{917BA1A8-F133-439B-9B27-262B1FDFB138}"/>
              </a:ext>
            </a:extLst>
          </p:cNvPr>
          <p:cNvSpPr txBox="1"/>
          <p:nvPr/>
        </p:nvSpPr>
        <p:spPr>
          <a:xfrm>
            <a:off x="6754677" y="4051449"/>
            <a:ext cx="2812234" cy="461665"/>
          </a:xfrm>
          <a:prstGeom prst="rect">
            <a:avLst/>
          </a:prstGeom>
          <a:noFill/>
        </p:spPr>
        <p:txBody>
          <a:bodyPr wrap="square" rtlCol="0">
            <a:spAutoFit/>
          </a:bodyPr>
          <a:lstStyle/>
          <a:p>
            <a:pPr defTabSz="1097168">
              <a:spcBef>
                <a:spcPct val="20000"/>
              </a:spcBef>
              <a:defRPr/>
            </a:pPr>
            <a:r>
              <a:rPr lang="en-US" sz="2400" dirty="0">
                <a:solidFill>
                  <a:srgbClr val="FFFFFF"/>
                </a:solidFill>
                <a:latin typeface="Amazon Ember Regular" charset="0"/>
              </a:rPr>
              <a:t>Automation</a:t>
            </a:r>
          </a:p>
        </p:txBody>
      </p:sp>
      <p:sp>
        <p:nvSpPr>
          <p:cNvPr id="20" name="TextBox 19">
            <a:extLst>
              <a:ext uri="{FF2B5EF4-FFF2-40B4-BE49-F238E27FC236}">
                <a16:creationId xmlns:a16="http://schemas.microsoft.com/office/drawing/2014/main" id="{917BA1A8-F133-439B-9B27-262B1FDFB138}"/>
              </a:ext>
            </a:extLst>
          </p:cNvPr>
          <p:cNvSpPr txBox="1"/>
          <p:nvPr/>
        </p:nvSpPr>
        <p:spPr>
          <a:xfrm>
            <a:off x="6738531" y="5961236"/>
            <a:ext cx="2812234" cy="461665"/>
          </a:xfrm>
          <a:prstGeom prst="rect">
            <a:avLst/>
          </a:prstGeom>
          <a:noFill/>
        </p:spPr>
        <p:txBody>
          <a:bodyPr wrap="square" rtlCol="0">
            <a:spAutoFit/>
          </a:bodyPr>
          <a:lstStyle/>
          <a:p>
            <a:pPr defTabSz="1097168">
              <a:spcBef>
                <a:spcPct val="20000"/>
              </a:spcBef>
              <a:defRPr/>
            </a:pPr>
            <a:r>
              <a:rPr lang="en-US" sz="2400" dirty="0">
                <a:solidFill>
                  <a:srgbClr val="FFFFFF"/>
                </a:solidFill>
                <a:latin typeface="Amazon Ember Regular" charset="0"/>
              </a:rPr>
              <a:t>Parameter Store</a:t>
            </a:r>
          </a:p>
        </p:txBody>
      </p:sp>
      <p:sp>
        <p:nvSpPr>
          <p:cNvPr id="21" name="TextBox 20">
            <a:extLst>
              <a:ext uri="{FF2B5EF4-FFF2-40B4-BE49-F238E27FC236}">
                <a16:creationId xmlns:a16="http://schemas.microsoft.com/office/drawing/2014/main" id="{917BA1A8-F133-439B-9B27-262B1FDFB138}"/>
              </a:ext>
            </a:extLst>
          </p:cNvPr>
          <p:cNvSpPr txBox="1"/>
          <p:nvPr/>
        </p:nvSpPr>
        <p:spPr>
          <a:xfrm>
            <a:off x="11443977" y="1112961"/>
            <a:ext cx="2812234" cy="461665"/>
          </a:xfrm>
          <a:prstGeom prst="rect">
            <a:avLst/>
          </a:prstGeom>
          <a:noFill/>
        </p:spPr>
        <p:txBody>
          <a:bodyPr wrap="square" rtlCol="0">
            <a:spAutoFit/>
          </a:bodyPr>
          <a:lstStyle/>
          <a:p>
            <a:pPr defTabSz="1097168">
              <a:spcBef>
                <a:spcPct val="20000"/>
              </a:spcBef>
              <a:defRPr/>
            </a:pPr>
            <a:r>
              <a:rPr lang="en-US" sz="2400" dirty="0">
                <a:solidFill>
                  <a:srgbClr val="FFFFFF"/>
                </a:solidFill>
                <a:latin typeface="Amazon Ember Regular" charset="0"/>
              </a:rPr>
              <a:t>State Manager</a:t>
            </a:r>
          </a:p>
        </p:txBody>
      </p:sp>
      <p:sp>
        <p:nvSpPr>
          <p:cNvPr id="22" name="TextBox 21">
            <a:extLst>
              <a:ext uri="{FF2B5EF4-FFF2-40B4-BE49-F238E27FC236}">
                <a16:creationId xmlns:a16="http://schemas.microsoft.com/office/drawing/2014/main" id="{917BA1A8-F133-439B-9B27-262B1FDFB138}"/>
              </a:ext>
            </a:extLst>
          </p:cNvPr>
          <p:cNvSpPr txBox="1"/>
          <p:nvPr/>
        </p:nvSpPr>
        <p:spPr>
          <a:xfrm>
            <a:off x="11399129" y="3022749"/>
            <a:ext cx="3218208" cy="461665"/>
          </a:xfrm>
          <a:prstGeom prst="rect">
            <a:avLst/>
          </a:prstGeom>
          <a:noFill/>
        </p:spPr>
        <p:txBody>
          <a:bodyPr wrap="square" rtlCol="0">
            <a:spAutoFit/>
          </a:bodyPr>
          <a:lstStyle/>
          <a:p>
            <a:pPr defTabSz="1097168">
              <a:spcBef>
                <a:spcPct val="20000"/>
              </a:spcBef>
              <a:defRPr/>
            </a:pPr>
            <a:r>
              <a:rPr lang="en-US" sz="2400" dirty="0">
                <a:solidFill>
                  <a:srgbClr val="FFFFFF"/>
                </a:solidFill>
                <a:latin typeface="Amazon Ember Regular" charset="0"/>
              </a:rPr>
              <a:t>Maintenance Window</a:t>
            </a:r>
          </a:p>
        </p:txBody>
      </p:sp>
      <p:sp>
        <p:nvSpPr>
          <p:cNvPr id="23" name="TextBox 22">
            <a:extLst>
              <a:ext uri="{FF2B5EF4-FFF2-40B4-BE49-F238E27FC236}">
                <a16:creationId xmlns:a16="http://schemas.microsoft.com/office/drawing/2014/main" id="{917BA1A8-F133-439B-9B27-262B1FDFB138}"/>
              </a:ext>
            </a:extLst>
          </p:cNvPr>
          <p:cNvSpPr txBox="1"/>
          <p:nvPr/>
        </p:nvSpPr>
        <p:spPr>
          <a:xfrm>
            <a:off x="11422856" y="4932536"/>
            <a:ext cx="2812234" cy="461665"/>
          </a:xfrm>
          <a:prstGeom prst="rect">
            <a:avLst/>
          </a:prstGeom>
          <a:noFill/>
        </p:spPr>
        <p:txBody>
          <a:bodyPr wrap="square" rtlCol="0">
            <a:spAutoFit/>
          </a:bodyPr>
          <a:lstStyle/>
          <a:p>
            <a:pPr defTabSz="1097168">
              <a:spcBef>
                <a:spcPct val="20000"/>
              </a:spcBef>
              <a:defRPr/>
            </a:pPr>
            <a:r>
              <a:rPr lang="en-US" sz="2400" dirty="0">
                <a:solidFill>
                  <a:srgbClr val="FFFFFF"/>
                </a:solidFill>
                <a:latin typeface="Amazon Ember Regular" charset="0"/>
              </a:rPr>
              <a:t>Session Manager</a:t>
            </a:r>
          </a:p>
        </p:txBody>
      </p:sp>
      <p:grpSp>
        <p:nvGrpSpPr>
          <p:cNvPr id="24" name="Group 23">
            <a:extLst>
              <a:ext uri="{FF2B5EF4-FFF2-40B4-BE49-F238E27FC236}">
                <a16:creationId xmlns:a16="http://schemas.microsoft.com/office/drawing/2014/main" id="{DD7AE128-80FA-4AA3-AF58-846C61217ED5}"/>
              </a:ext>
            </a:extLst>
          </p:cNvPr>
          <p:cNvGrpSpPr/>
          <p:nvPr/>
        </p:nvGrpSpPr>
        <p:grpSpPr>
          <a:xfrm>
            <a:off x="317884" y="3538914"/>
            <a:ext cx="1812476" cy="1511980"/>
            <a:chOff x="348923" y="2276461"/>
            <a:chExt cx="906238" cy="755990"/>
          </a:xfrm>
        </p:grpSpPr>
        <p:sp>
          <p:nvSpPr>
            <p:cNvPr id="25" name="Oval 24">
              <a:extLst>
                <a:ext uri="{FF2B5EF4-FFF2-40B4-BE49-F238E27FC236}">
                  <a16:creationId xmlns:a16="http://schemas.microsoft.com/office/drawing/2014/main" id="{D241E3B0-3774-4AD2-8A90-D01F135BC6EE}"/>
                </a:ext>
              </a:extLst>
            </p:cNvPr>
            <p:cNvSpPr/>
            <p:nvPr/>
          </p:nvSpPr>
          <p:spPr>
            <a:xfrm>
              <a:off x="348923" y="2276461"/>
              <a:ext cx="755990" cy="755990"/>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97168"/>
              <a:endParaRPr lang="en-US" dirty="0">
                <a:solidFill>
                  <a:srgbClr val="FFFFFF"/>
                </a:solidFill>
                <a:latin typeface="Amazon Ember"/>
              </a:endParaRPr>
            </a:p>
          </p:txBody>
        </p:sp>
        <p:cxnSp>
          <p:nvCxnSpPr>
            <p:cNvPr id="26" name="Straight Connector 25">
              <a:extLst>
                <a:ext uri="{FF2B5EF4-FFF2-40B4-BE49-F238E27FC236}">
                  <a16:creationId xmlns:a16="http://schemas.microsoft.com/office/drawing/2014/main" id="{A60ABB5E-DC3E-4A8D-873E-9A2F275E939B}"/>
                </a:ext>
              </a:extLst>
            </p:cNvPr>
            <p:cNvCxnSpPr/>
            <p:nvPr/>
          </p:nvCxnSpPr>
          <p:spPr>
            <a:xfrm>
              <a:off x="1255161" y="2420762"/>
              <a:ext cx="0" cy="467388"/>
            </a:xfrm>
            <a:prstGeom prst="line">
              <a:avLst/>
            </a:prstGeom>
            <a:ln w="25400"/>
          </p:spPr>
          <p:style>
            <a:lnRef idx="2">
              <a:schemeClr val="accent1"/>
            </a:lnRef>
            <a:fillRef idx="0">
              <a:schemeClr val="accent1"/>
            </a:fillRef>
            <a:effectRef idx="1">
              <a:schemeClr val="accent1"/>
            </a:effectRef>
            <a:fontRef idx="minor">
              <a:schemeClr val="tx1"/>
            </a:fontRef>
          </p:style>
        </p:cxnSp>
        <p:grpSp>
          <p:nvGrpSpPr>
            <p:cNvPr id="27" name="Group 39">
              <a:extLst>
                <a:ext uri="{FF2B5EF4-FFF2-40B4-BE49-F238E27FC236}">
                  <a16:creationId xmlns:a16="http://schemas.microsoft.com/office/drawing/2014/main" id="{3CE4BE08-8BFD-4497-ABBE-EF687AED72AD}"/>
                </a:ext>
              </a:extLst>
            </p:cNvPr>
            <p:cNvGrpSpPr>
              <a:grpSpLocks noChangeAspect="1"/>
            </p:cNvGrpSpPr>
            <p:nvPr/>
          </p:nvGrpSpPr>
          <p:grpSpPr bwMode="auto">
            <a:xfrm>
              <a:off x="518956" y="2446494"/>
              <a:ext cx="415925" cy="415925"/>
              <a:chOff x="326" y="1540"/>
              <a:chExt cx="262" cy="262"/>
            </a:xfrm>
            <a:gradFill>
              <a:gsLst>
                <a:gs pos="0">
                  <a:schemeClr val="accent4">
                    <a:lumMod val="75000"/>
                  </a:schemeClr>
                </a:gs>
                <a:gs pos="100000">
                  <a:schemeClr val="accent4"/>
                </a:gs>
              </a:gsLst>
              <a:lin ang="13500000" scaled="1"/>
            </a:gradFill>
          </p:grpSpPr>
          <p:sp>
            <p:nvSpPr>
              <p:cNvPr id="28" name="Freeform 40">
                <a:extLst>
                  <a:ext uri="{FF2B5EF4-FFF2-40B4-BE49-F238E27FC236}">
                    <a16:creationId xmlns:a16="http://schemas.microsoft.com/office/drawing/2014/main" id="{E5A18D72-F680-4C12-A856-2429BE1E7B13}"/>
                  </a:ext>
                </a:extLst>
              </p:cNvPr>
              <p:cNvSpPr>
                <a:spLocks noEditPoints="1"/>
              </p:cNvSpPr>
              <p:nvPr/>
            </p:nvSpPr>
            <p:spPr bwMode="auto">
              <a:xfrm>
                <a:off x="466" y="1680"/>
                <a:ext cx="122" cy="122"/>
              </a:xfrm>
              <a:custGeom>
                <a:avLst/>
                <a:gdLst>
                  <a:gd name="T0" fmla="*/ 95 w 104"/>
                  <a:gd name="T1" fmla="*/ 42 h 104"/>
                  <a:gd name="T2" fmla="*/ 91 w 104"/>
                  <a:gd name="T3" fmla="*/ 30 h 104"/>
                  <a:gd name="T4" fmla="*/ 94 w 104"/>
                  <a:gd name="T5" fmla="*/ 19 h 104"/>
                  <a:gd name="T6" fmla="*/ 81 w 104"/>
                  <a:gd name="T7" fmla="*/ 11 h 104"/>
                  <a:gd name="T8" fmla="*/ 72 w 104"/>
                  <a:gd name="T9" fmla="*/ 16 h 104"/>
                  <a:gd name="T10" fmla="*/ 63 w 104"/>
                  <a:gd name="T11" fmla="*/ 3 h 104"/>
                  <a:gd name="T12" fmla="*/ 48 w 104"/>
                  <a:gd name="T13" fmla="*/ 0 h 104"/>
                  <a:gd name="T14" fmla="*/ 42 w 104"/>
                  <a:gd name="T15" fmla="*/ 10 h 104"/>
                  <a:gd name="T16" fmla="*/ 30 w 104"/>
                  <a:gd name="T17" fmla="*/ 15 h 104"/>
                  <a:gd name="T18" fmla="*/ 19 w 104"/>
                  <a:gd name="T19" fmla="*/ 12 h 104"/>
                  <a:gd name="T20" fmla="*/ 11 w 104"/>
                  <a:gd name="T21" fmla="*/ 25 h 104"/>
                  <a:gd name="T22" fmla="*/ 15 w 104"/>
                  <a:gd name="T23" fmla="*/ 37 h 104"/>
                  <a:gd name="T24" fmla="*/ 4 w 104"/>
                  <a:gd name="T25" fmla="*/ 43 h 104"/>
                  <a:gd name="T26" fmla="*/ 0 w 104"/>
                  <a:gd name="T27" fmla="*/ 58 h 104"/>
                  <a:gd name="T28" fmla="*/ 10 w 104"/>
                  <a:gd name="T29" fmla="*/ 63 h 104"/>
                  <a:gd name="T30" fmla="*/ 15 w 104"/>
                  <a:gd name="T31" fmla="*/ 75 h 104"/>
                  <a:gd name="T32" fmla="*/ 12 w 104"/>
                  <a:gd name="T33" fmla="*/ 85 h 104"/>
                  <a:gd name="T34" fmla="*/ 25 w 104"/>
                  <a:gd name="T35" fmla="*/ 93 h 104"/>
                  <a:gd name="T36" fmla="*/ 35 w 104"/>
                  <a:gd name="T37" fmla="*/ 88 h 104"/>
                  <a:gd name="T38" fmla="*/ 44 w 104"/>
                  <a:gd name="T39" fmla="*/ 100 h 104"/>
                  <a:gd name="T40" fmla="*/ 59 w 104"/>
                  <a:gd name="T41" fmla="*/ 104 h 104"/>
                  <a:gd name="T42" fmla="*/ 64 w 104"/>
                  <a:gd name="T43" fmla="*/ 96 h 104"/>
                  <a:gd name="T44" fmla="*/ 76 w 104"/>
                  <a:gd name="T45" fmla="*/ 91 h 104"/>
                  <a:gd name="T46" fmla="*/ 85 w 104"/>
                  <a:gd name="T47" fmla="*/ 93 h 104"/>
                  <a:gd name="T48" fmla="*/ 93 w 104"/>
                  <a:gd name="T49" fmla="*/ 80 h 104"/>
                  <a:gd name="T50" fmla="*/ 89 w 104"/>
                  <a:gd name="T51" fmla="*/ 68 h 104"/>
                  <a:gd name="T52" fmla="*/ 101 w 104"/>
                  <a:gd name="T53" fmla="*/ 62 h 104"/>
                  <a:gd name="T54" fmla="*/ 104 w 104"/>
                  <a:gd name="T55" fmla="*/ 47 h 104"/>
                  <a:gd name="T56" fmla="*/ 96 w 104"/>
                  <a:gd name="T57" fmla="*/ 55 h 104"/>
                  <a:gd name="T58" fmla="*/ 82 w 104"/>
                  <a:gd name="T59" fmla="*/ 64 h 104"/>
                  <a:gd name="T60" fmla="*/ 84 w 104"/>
                  <a:gd name="T61" fmla="*/ 82 h 104"/>
                  <a:gd name="T62" fmla="*/ 81 w 104"/>
                  <a:gd name="T63" fmla="*/ 84 h 104"/>
                  <a:gd name="T64" fmla="*/ 56 w 104"/>
                  <a:gd name="T65" fmla="*/ 95 h 104"/>
                  <a:gd name="T66" fmla="*/ 51 w 104"/>
                  <a:gd name="T67" fmla="*/ 96 h 104"/>
                  <a:gd name="T68" fmla="*/ 35 w 104"/>
                  <a:gd name="T69" fmla="*/ 80 h 104"/>
                  <a:gd name="T70" fmla="*/ 23 w 104"/>
                  <a:gd name="T71" fmla="*/ 85 h 104"/>
                  <a:gd name="T72" fmla="*/ 22 w 104"/>
                  <a:gd name="T73" fmla="*/ 80 h 104"/>
                  <a:gd name="T74" fmla="*/ 11 w 104"/>
                  <a:gd name="T75" fmla="*/ 55 h 104"/>
                  <a:gd name="T76" fmla="*/ 8 w 104"/>
                  <a:gd name="T77" fmla="*/ 50 h 104"/>
                  <a:gd name="T78" fmla="*/ 23 w 104"/>
                  <a:gd name="T79" fmla="*/ 40 h 104"/>
                  <a:gd name="T80" fmla="*/ 19 w 104"/>
                  <a:gd name="T81" fmla="*/ 23 h 104"/>
                  <a:gd name="T82" fmla="*/ 26 w 104"/>
                  <a:gd name="T83" fmla="*/ 22 h 104"/>
                  <a:gd name="T84" fmla="*/ 50 w 104"/>
                  <a:gd name="T85" fmla="*/ 12 h 104"/>
                  <a:gd name="T86" fmla="*/ 55 w 104"/>
                  <a:gd name="T87" fmla="*/ 8 h 104"/>
                  <a:gd name="T88" fmla="*/ 72 w 104"/>
                  <a:gd name="T89" fmla="*/ 24 h 104"/>
                  <a:gd name="T90" fmla="*/ 83 w 104"/>
                  <a:gd name="T91" fmla="*/ 20 h 104"/>
                  <a:gd name="T92" fmla="*/ 84 w 104"/>
                  <a:gd name="T93" fmla="*/ 25 h 104"/>
                  <a:gd name="T94" fmla="*/ 94 w 104"/>
                  <a:gd name="T95" fmla="*/ 50 h 104"/>
                  <a:gd name="T96" fmla="*/ 96 w 104"/>
                  <a:gd name="T97" fmla="*/ 5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104">
                    <a:moveTo>
                      <a:pt x="101" y="43"/>
                    </a:moveTo>
                    <a:cubicBezTo>
                      <a:pt x="95" y="42"/>
                      <a:pt x="95" y="42"/>
                      <a:pt x="95" y="42"/>
                    </a:cubicBezTo>
                    <a:cubicBezTo>
                      <a:pt x="93" y="41"/>
                      <a:pt x="91" y="40"/>
                      <a:pt x="90" y="37"/>
                    </a:cubicBezTo>
                    <a:cubicBezTo>
                      <a:pt x="89" y="35"/>
                      <a:pt x="89" y="32"/>
                      <a:pt x="91" y="30"/>
                    </a:cubicBezTo>
                    <a:cubicBezTo>
                      <a:pt x="94" y="25"/>
                      <a:pt x="94" y="25"/>
                      <a:pt x="94" y="25"/>
                    </a:cubicBezTo>
                    <a:cubicBezTo>
                      <a:pt x="95" y="23"/>
                      <a:pt x="95" y="21"/>
                      <a:pt x="94" y="19"/>
                    </a:cubicBezTo>
                    <a:cubicBezTo>
                      <a:pt x="86" y="12"/>
                      <a:pt x="86" y="12"/>
                      <a:pt x="86" y="12"/>
                    </a:cubicBezTo>
                    <a:cubicBezTo>
                      <a:pt x="85" y="10"/>
                      <a:pt x="82" y="10"/>
                      <a:pt x="81" y="11"/>
                    </a:cubicBezTo>
                    <a:cubicBezTo>
                      <a:pt x="76" y="14"/>
                      <a:pt x="76" y="14"/>
                      <a:pt x="76" y="14"/>
                    </a:cubicBezTo>
                    <a:cubicBezTo>
                      <a:pt x="75" y="15"/>
                      <a:pt x="73" y="16"/>
                      <a:pt x="72" y="16"/>
                    </a:cubicBezTo>
                    <a:cubicBezTo>
                      <a:pt x="68" y="16"/>
                      <a:pt x="64" y="13"/>
                      <a:pt x="64" y="9"/>
                    </a:cubicBezTo>
                    <a:cubicBezTo>
                      <a:pt x="63" y="3"/>
                      <a:pt x="63" y="3"/>
                      <a:pt x="63" y="3"/>
                    </a:cubicBezTo>
                    <a:cubicBezTo>
                      <a:pt x="63" y="1"/>
                      <a:pt x="61" y="0"/>
                      <a:pt x="59" y="0"/>
                    </a:cubicBezTo>
                    <a:cubicBezTo>
                      <a:pt x="48" y="0"/>
                      <a:pt x="48" y="0"/>
                      <a:pt x="48" y="0"/>
                    </a:cubicBezTo>
                    <a:cubicBezTo>
                      <a:pt x="46" y="0"/>
                      <a:pt x="44" y="1"/>
                      <a:pt x="44" y="3"/>
                    </a:cubicBezTo>
                    <a:cubicBezTo>
                      <a:pt x="42" y="10"/>
                      <a:pt x="42" y="10"/>
                      <a:pt x="42" y="10"/>
                    </a:cubicBezTo>
                    <a:cubicBezTo>
                      <a:pt x="42" y="15"/>
                      <a:pt x="38" y="17"/>
                      <a:pt x="35" y="17"/>
                    </a:cubicBezTo>
                    <a:cubicBezTo>
                      <a:pt x="33" y="17"/>
                      <a:pt x="32" y="16"/>
                      <a:pt x="30" y="15"/>
                    </a:cubicBezTo>
                    <a:cubicBezTo>
                      <a:pt x="24" y="11"/>
                      <a:pt x="24" y="11"/>
                      <a:pt x="24" y="11"/>
                    </a:cubicBezTo>
                    <a:cubicBezTo>
                      <a:pt x="22" y="10"/>
                      <a:pt x="20" y="10"/>
                      <a:pt x="19" y="12"/>
                    </a:cubicBezTo>
                    <a:cubicBezTo>
                      <a:pt x="11" y="19"/>
                      <a:pt x="11" y="19"/>
                      <a:pt x="11" y="19"/>
                    </a:cubicBezTo>
                    <a:cubicBezTo>
                      <a:pt x="10" y="21"/>
                      <a:pt x="10" y="23"/>
                      <a:pt x="11" y="25"/>
                    </a:cubicBezTo>
                    <a:cubicBezTo>
                      <a:pt x="14" y="30"/>
                      <a:pt x="14" y="30"/>
                      <a:pt x="14" y="30"/>
                    </a:cubicBezTo>
                    <a:cubicBezTo>
                      <a:pt x="16" y="32"/>
                      <a:pt x="16" y="35"/>
                      <a:pt x="15" y="37"/>
                    </a:cubicBezTo>
                    <a:cubicBezTo>
                      <a:pt x="14" y="40"/>
                      <a:pt x="12" y="41"/>
                      <a:pt x="9" y="42"/>
                    </a:cubicBezTo>
                    <a:cubicBezTo>
                      <a:pt x="4" y="43"/>
                      <a:pt x="4" y="43"/>
                      <a:pt x="4" y="43"/>
                    </a:cubicBezTo>
                    <a:cubicBezTo>
                      <a:pt x="2" y="43"/>
                      <a:pt x="0" y="45"/>
                      <a:pt x="0" y="47"/>
                    </a:cubicBezTo>
                    <a:cubicBezTo>
                      <a:pt x="0" y="58"/>
                      <a:pt x="0" y="58"/>
                      <a:pt x="0" y="58"/>
                    </a:cubicBezTo>
                    <a:cubicBezTo>
                      <a:pt x="0" y="60"/>
                      <a:pt x="2" y="62"/>
                      <a:pt x="4" y="62"/>
                    </a:cubicBezTo>
                    <a:cubicBezTo>
                      <a:pt x="10" y="63"/>
                      <a:pt x="10" y="63"/>
                      <a:pt x="10" y="63"/>
                    </a:cubicBezTo>
                    <a:cubicBezTo>
                      <a:pt x="13" y="63"/>
                      <a:pt x="15" y="65"/>
                      <a:pt x="16" y="68"/>
                    </a:cubicBezTo>
                    <a:cubicBezTo>
                      <a:pt x="17" y="70"/>
                      <a:pt x="17" y="73"/>
                      <a:pt x="15" y="75"/>
                    </a:cubicBezTo>
                    <a:cubicBezTo>
                      <a:pt x="12" y="80"/>
                      <a:pt x="12" y="80"/>
                      <a:pt x="12" y="80"/>
                    </a:cubicBezTo>
                    <a:cubicBezTo>
                      <a:pt x="11" y="82"/>
                      <a:pt x="11" y="84"/>
                      <a:pt x="12" y="85"/>
                    </a:cubicBezTo>
                    <a:cubicBezTo>
                      <a:pt x="20" y="93"/>
                      <a:pt x="20" y="93"/>
                      <a:pt x="20" y="93"/>
                    </a:cubicBezTo>
                    <a:cubicBezTo>
                      <a:pt x="22" y="94"/>
                      <a:pt x="24" y="95"/>
                      <a:pt x="25" y="93"/>
                    </a:cubicBezTo>
                    <a:cubicBezTo>
                      <a:pt x="30" y="90"/>
                      <a:pt x="30" y="90"/>
                      <a:pt x="30" y="90"/>
                    </a:cubicBezTo>
                    <a:cubicBezTo>
                      <a:pt x="32" y="89"/>
                      <a:pt x="33" y="88"/>
                      <a:pt x="35" y="88"/>
                    </a:cubicBezTo>
                    <a:cubicBezTo>
                      <a:pt x="38" y="88"/>
                      <a:pt x="42" y="90"/>
                      <a:pt x="43" y="95"/>
                    </a:cubicBezTo>
                    <a:cubicBezTo>
                      <a:pt x="44" y="100"/>
                      <a:pt x="44" y="100"/>
                      <a:pt x="44" y="100"/>
                    </a:cubicBezTo>
                    <a:cubicBezTo>
                      <a:pt x="44" y="102"/>
                      <a:pt x="46" y="104"/>
                      <a:pt x="48" y="104"/>
                    </a:cubicBezTo>
                    <a:cubicBezTo>
                      <a:pt x="59" y="104"/>
                      <a:pt x="59" y="104"/>
                      <a:pt x="59" y="104"/>
                    </a:cubicBezTo>
                    <a:cubicBezTo>
                      <a:pt x="61" y="104"/>
                      <a:pt x="63" y="102"/>
                      <a:pt x="63" y="100"/>
                    </a:cubicBezTo>
                    <a:cubicBezTo>
                      <a:pt x="64" y="96"/>
                      <a:pt x="64" y="96"/>
                      <a:pt x="64" y="96"/>
                    </a:cubicBezTo>
                    <a:cubicBezTo>
                      <a:pt x="64" y="92"/>
                      <a:pt x="68" y="89"/>
                      <a:pt x="71" y="89"/>
                    </a:cubicBezTo>
                    <a:cubicBezTo>
                      <a:pt x="73" y="89"/>
                      <a:pt x="75" y="90"/>
                      <a:pt x="76" y="91"/>
                    </a:cubicBezTo>
                    <a:cubicBezTo>
                      <a:pt x="79" y="93"/>
                      <a:pt x="79" y="93"/>
                      <a:pt x="79" y="93"/>
                    </a:cubicBezTo>
                    <a:cubicBezTo>
                      <a:pt x="81" y="95"/>
                      <a:pt x="83" y="94"/>
                      <a:pt x="85" y="93"/>
                    </a:cubicBezTo>
                    <a:cubicBezTo>
                      <a:pt x="92" y="85"/>
                      <a:pt x="92" y="85"/>
                      <a:pt x="92" y="85"/>
                    </a:cubicBezTo>
                    <a:cubicBezTo>
                      <a:pt x="94" y="84"/>
                      <a:pt x="94" y="82"/>
                      <a:pt x="93" y="80"/>
                    </a:cubicBezTo>
                    <a:cubicBezTo>
                      <a:pt x="90" y="75"/>
                      <a:pt x="90" y="75"/>
                      <a:pt x="90" y="75"/>
                    </a:cubicBezTo>
                    <a:cubicBezTo>
                      <a:pt x="88" y="73"/>
                      <a:pt x="88" y="70"/>
                      <a:pt x="89" y="68"/>
                    </a:cubicBezTo>
                    <a:cubicBezTo>
                      <a:pt x="90" y="65"/>
                      <a:pt x="92" y="63"/>
                      <a:pt x="95" y="63"/>
                    </a:cubicBezTo>
                    <a:cubicBezTo>
                      <a:pt x="101" y="62"/>
                      <a:pt x="101" y="62"/>
                      <a:pt x="101" y="62"/>
                    </a:cubicBezTo>
                    <a:cubicBezTo>
                      <a:pt x="103" y="62"/>
                      <a:pt x="104" y="60"/>
                      <a:pt x="104" y="58"/>
                    </a:cubicBezTo>
                    <a:cubicBezTo>
                      <a:pt x="104" y="47"/>
                      <a:pt x="104" y="47"/>
                      <a:pt x="104" y="47"/>
                    </a:cubicBezTo>
                    <a:cubicBezTo>
                      <a:pt x="104" y="45"/>
                      <a:pt x="103" y="43"/>
                      <a:pt x="101" y="43"/>
                    </a:cubicBezTo>
                    <a:close/>
                    <a:moveTo>
                      <a:pt x="96" y="55"/>
                    </a:moveTo>
                    <a:cubicBezTo>
                      <a:pt x="94" y="55"/>
                      <a:pt x="94" y="55"/>
                      <a:pt x="94" y="55"/>
                    </a:cubicBezTo>
                    <a:cubicBezTo>
                      <a:pt x="88" y="56"/>
                      <a:pt x="84" y="59"/>
                      <a:pt x="82" y="64"/>
                    </a:cubicBezTo>
                    <a:cubicBezTo>
                      <a:pt x="79" y="69"/>
                      <a:pt x="80" y="75"/>
                      <a:pt x="83" y="80"/>
                    </a:cubicBezTo>
                    <a:cubicBezTo>
                      <a:pt x="84" y="82"/>
                      <a:pt x="84" y="82"/>
                      <a:pt x="84" y="82"/>
                    </a:cubicBezTo>
                    <a:cubicBezTo>
                      <a:pt x="81" y="85"/>
                      <a:pt x="81" y="85"/>
                      <a:pt x="81" y="85"/>
                    </a:cubicBezTo>
                    <a:cubicBezTo>
                      <a:pt x="81" y="84"/>
                      <a:pt x="81" y="84"/>
                      <a:pt x="81" y="84"/>
                    </a:cubicBezTo>
                    <a:cubicBezTo>
                      <a:pt x="78" y="82"/>
                      <a:pt x="75" y="81"/>
                      <a:pt x="71" y="81"/>
                    </a:cubicBezTo>
                    <a:cubicBezTo>
                      <a:pt x="63" y="81"/>
                      <a:pt x="57" y="87"/>
                      <a:pt x="56" y="95"/>
                    </a:cubicBezTo>
                    <a:cubicBezTo>
                      <a:pt x="55" y="96"/>
                      <a:pt x="55" y="96"/>
                      <a:pt x="55" y="96"/>
                    </a:cubicBezTo>
                    <a:cubicBezTo>
                      <a:pt x="51" y="96"/>
                      <a:pt x="51" y="96"/>
                      <a:pt x="51" y="96"/>
                    </a:cubicBezTo>
                    <a:cubicBezTo>
                      <a:pt x="51" y="93"/>
                      <a:pt x="51" y="93"/>
                      <a:pt x="51" y="93"/>
                    </a:cubicBezTo>
                    <a:cubicBezTo>
                      <a:pt x="49" y="86"/>
                      <a:pt x="43" y="80"/>
                      <a:pt x="35" y="80"/>
                    </a:cubicBezTo>
                    <a:cubicBezTo>
                      <a:pt x="32" y="80"/>
                      <a:pt x="28" y="81"/>
                      <a:pt x="26" y="83"/>
                    </a:cubicBezTo>
                    <a:cubicBezTo>
                      <a:pt x="23" y="85"/>
                      <a:pt x="23" y="85"/>
                      <a:pt x="23" y="85"/>
                    </a:cubicBezTo>
                    <a:cubicBezTo>
                      <a:pt x="20" y="82"/>
                      <a:pt x="20" y="82"/>
                      <a:pt x="20" y="82"/>
                    </a:cubicBezTo>
                    <a:cubicBezTo>
                      <a:pt x="22" y="80"/>
                      <a:pt x="22" y="80"/>
                      <a:pt x="22" y="80"/>
                    </a:cubicBezTo>
                    <a:cubicBezTo>
                      <a:pt x="25" y="75"/>
                      <a:pt x="25" y="69"/>
                      <a:pt x="23" y="64"/>
                    </a:cubicBezTo>
                    <a:cubicBezTo>
                      <a:pt x="21" y="59"/>
                      <a:pt x="17" y="56"/>
                      <a:pt x="11" y="55"/>
                    </a:cubicBezTo>
                    <a:cubicBezTo>
                      <a:pt x="8" y="55"/>
                      <a:pt x="8" y="55"/>
                      <a:pt x="8" y="55"/>
                    </a:cubicBezTo>
                    <a:cubicBezTo>
                      <a:pt x="8" y="50"/>
                      <a:pt x="8" y="50"/>
                      <a:pt x="8" y="50"/>
                    </a:cubicBezTo>
                    <a:cubicBezTo>
                      <a:pt x="11" y="50"/>
                      <a:pt x="11" y="50"/>
                      <a:pt x="11" y="50"/>
                    </a:cubicBezTo>
                    <a:cubicBezTo>
                      <a:pt x="16" y="49"/>
                      <a:pt x="21" y="45"/>
                      <a:pt x="23" y="40"/>
                    </a:cubicBezTo>
                    <a:cubicBezTo>
                      <a:pt x="25" y="35"/>
                      <a:pt x="24" y="29"/>
                      <a:pt x="21" y="25"/>
                    </a:cubicBezTo>
                    <a:cubicBezTo>
                      <a:pt x="19" y="23"/>
                      <a:pt x="19" y="23"/>
                      <a:pt x="19" y="23"/>
                    </a:cubicBezTo>
                    <a:cubicBezTo>
                      <a:pt x="22" y="20"/>
                      <a:pt x="22" y="20"/>
                      <a:pt x="22" y="20"/>
                    </a:cubicBezTo>
                    <a:cubicBezTo>
                      <a:pt x="26" y="22"/>
                      <a:pt x="26" y="22"/>
                      <a:pt x="26" y="22"/>
                    </a:cubicBezTo>
                    <a:cubicBezTo>
                      <a:pt x="28" y="24"/>
                      <a:pt x="32" y="25"/>
                      <a:pt x="35" y="25"/>
                    </a:cubicBezTo>
                    <a:cubicBezTo>
                      <a:pt x="42" y="25"/>
                      <a:pt x="49" y="19"/>
                      <a:pt x="50" y="12"/>
                    </a:cubicBezTo>
                    <a:cubicBezTo>
                      <a:pt x="51" y="8"/>
                      <a:pt x="51" y="8"/>
                      <a:pt x="51" y="8"/>
                    </a:cubicBezTo>
                    <a:cubicBezTo>
                      <a:pt x="55" y="8"/>
                      <a:pt x="55" y="8"/>
                      <a:pt x="55" y="8"/>
                    </a:cubicBezTo>
                    <a:cubicBezTo>
                      <a:pt x="56" y="10"/>
                      <a:pt x="56" y="10"/>
                      <a:pt x="56" y="10"/>
                    </a:cubicBezTo>
                    <a:cubicBezTo>
                      <a:pt x="57" y="18"/>
                      <a:pt x="64" y="24"/>
                      <a:pt x="72" y="24"/>
                    </a:cubicBezTo>
                    <a:cubicBezTo>
                      <a:pt x="75" y="24"/>
                      <a:pt x="78" y="23"/>
                      <a:pt x="80" y="21"/>
                    </a:cubicBezTo>
                    <a:cubicBezTo>
                      <a:pt x="83" y="20"/>
                      <a:pt x="83" y="20"/>
                      <a:pt x="83" y="20"/>
                    </a:cubicBezTo>
                    <a:cubicBezTo>
                      <a:pt x="86" y="23"/>
                      <a:pt x="86" y="23"/>
                      <a:pt x="86" y="23"/>
                    </a:cubicBezTo>
                    <a:cubicBezTo>
                      <a:pt x="84" y="25"/>
                      <a:pt x="84" y="25"/>
                      <a:pt x="84" y="25"/>
                    </a:cubicBezTo>
                    <a:cubicBezTo>
                      <a:pt x="81" y="29"/>
                      <a:pt x="80" y="35"/>
                      <a:pt x="82" y="40"/>
                    </a:cubicBezTo>
                    <a:cubicBezTo>
                      <a:pt x="84" y="45"/>
                      <a:pt x="89" y="49"/>
                      <a:pt x="94" y="50"/>
                    </a:cubicBezTo>
                    <a:cubicBezTo>
                      <a:pt x="96" y="50"/>
                      <a:pt x="96" y="50"/>
                      <a:pt x="96" y="50"/>
                    </a:cubicBezTo>
                    <a:lnTo>
                      <a:pt x="96" y="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29" name="Freeform 41">
                <a:extLst>
                  <a:ext uri="{FF2B5EF4-FFF2-40B4-BE49-F238E27FC236}">
                    <a16:creationId xmlns:a16="http://schemas.microsoft.com/office/drawing/2014/main" id="{F658B90A-5C3F-4488-842B-5BDCF0BB0EF7}"/>
                  </a:ext>
                </a:extLst>
              </p:cNvPr>
              <p:cNvSpPr>
                <a:spLocks noEditPoints="1"/>
              </p:cNvSpPr>
              <p:nvPr/>
            </p:nvSpPr>
            <p:spPr bwMode="auto">
              <a:xfrm>
                <a:off x="504" y="1718"/>
                <a:ext cx="46" cy="47"/>
              </a:xfrm>
              <a:custGeom>
                <a:avLst/>
                <a:gdLst>
                  <a:gd name="T0" fmla="*/ 20 w 40"/>
                  <a:gd name="T1" fmla="*/ 0 h 40"/>
                  <a:gd name="T2" fmla="*/ 0 w 40"/>
                  <a:gd name="T3" fmla="*/ 20 h 40"/>
                  <a:gd name="T4" fmla="*/ 20 w 40"/>
                  <a:gd name="T5" fmla="*/ 40 h 40"/>
                  <a:gd name="T6" fmla="*/ 40 w 40"/>
                  <a:gd name="T7" fmla="*/ 20 h 40"/>
                  <a:gd name="T8" fmla="*/ 20 w 40"/>
                  <a:gd name="T9" fmla="*/ 0 h 40"/>
                  <a:gd name="T10" fmla="*/ 20 w 40"/>
                  <a:gd name="T11" fmla="*/ 32 h 40"/>
                  <a:gd name="T12" fmla="*/ 8 w 40"/>
                  <a:gd name="T13" fmla="*/ 20 h 40"/>
                  <a:gd name="T14" fmla="*/ 20 w 40"/>
                  <a:gd name="T15" fmla="*/ 8 h 40"/>
                  <a:gd name="T16" fmla="*/ 32 w 40"/>
                  <a:gd name="T17" fmla="*/ 20 h 40"/>
                  <a:gd name="T18" fmla="*/ 20 w 40"/>
                  <a:gd name="T19"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0"/>
                    </a:moveTo>
                    <a:cubicBezTo>
                      <a:pt x="9" y="0"/>
                      <a:pt x="0" y="9"/>
                      <a:pt x="0" y="20"/>
                    </a:cubicBezTo>
                    <a:cubicBezTo>
                      <a:pt x="0" y="31"/>
                      <a:pt x="9" y="40"/>
                      <a:pt x="20" y="40"/>
                    </a:cubicBezTo>
                    <a:cubicBezTo>
                      <a:pt x="31" y="40"/>
                      <a:pt x="40" y="31"/>
                      <a:pt x="40" y="20"/>
                    </a:cubicBezTo>
                    <a:cubicBezTo>
                      <a:pt x="40" y="9"/>
                      <a:pt x="31" y="0"/>
                      <a:pt x="20" y="0"/>
                    </a:cubicBezTo>
                    <a:close/>
                    <a:moveTo>
                      <a:pt x="20" y="32"/>
                    </a:moveTo>
                    <a:cubicBezTo>
                      <a:pt x="14" y="32"/>
                      <a:pt x="8" y="26"/>
                      <a:pt x="8" y="20"/>
                    </a:cubicBezTo>
                    <a:cubicBezTo>
                      <a:pt x="8" y="13"/>
                      <a:pt x="14" y="8"/>
                      <a:pt x="20" y="8"/>
                    </a:cubicBezTo>
                    <a:cubicBezTo>
                      <a:pt x="27" y="8"/>
                      <a:pt x="32" y="13"/>
                      <a:pt x="32" y="20"/>
                    </a:cubicBezTo>
                    <a:cubicBezTo>
                      <a:pt x="32" y="26"/>
                      <a:pt x="27" y="32"/>
                      <a:pt x="20" y="3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30" name="Freeform 42">
                <a:extLst>
                  <a:ext uri="{FF2B5EF4-FFF2-40B4-BE49-F238E27FC236}">
                    <a16:creationId xmlns:a16="http://schemas.microsoft.com/office/drawing/2014/main" id="{00D32643-9C1A-422B-A95D-A79C44D7803B}"/>
                  </a:ext>
                </a:extLst>
              </p:cNvPr>
              <p:cNvSpPr>
                <a:spLocks noEditPoints="1"/>
              </p:cNvSpPr>
              <p:nvPr/>
            </p:nvSpPr>
            <p:spPr bwMode="auto">
              <a:xfrm>
                <a:off x="326" y="1540"/>
                <a:ext cx="243" cy="75"/>
              </a:xfrm>
              <a:custGeom>
                <a:avLst/>
                <a:gdLst>
                  <a:gd name="T0" fmla="*/ 4 w 208"/>
                  <a:gd name="T1" fmla="*/ 64 h 64"/>
                  <a:gd name="T2" fmla="*/ 204 w 208"/>
                  <a:gd name="T3" fmla="*/ 64 h 64"/>
                  <a:gd name="T4" fmla="*/ 208 w 208"/>
                  <a:gd name="T5" fmla="*/ 60 h 64"/>
                  <a:gd name="T6" fmla="*/ 208 w 208"/>
                  <a:gd name="T7" fmla="*/ 4 h 64"/>
                  <a:gd name="T8" fmla="*/ 204 w 208"/>
                  <a:gd name="T9" fmla="*/ 0 h 64"/>
                  <a:gd name="T10" fmla="*/ 4 w 208"/>
                  <a:gd name="T11" fmla="*/ 0 h 64"/>
                  <a:gd name="T12" fmla="*/ 0 w 208"/>
                  <a:gd name="T13" fmla="*/ 4 h 64"/>
                  <a:gd name="T14" fmla="*/ 0 w 208"/>
                  <a:gd name="T15" fmla="*/ 60 h 64"/>
                  <a:gd name="T16" fmla="*/ 4 w 208"/>
                  <a:gd name="T17" fmla="*/ 64 h 64"/>
                  <a:gd name="T18" fmla="*/ 104 w 208"/>
                  <a:gd name="T19" fmla="*/ 16 h 64"/>
                  <a:gd name="T20" fmla="*/ 120 w 208"/>
                  <a:gd name="T21" fmla="*/ 32 h 64"/>
                  <a:gd name="T22" fmla="*/ 104 w 208"/>
                  <a:gd name="T23" fmla="*/ 48 h 64"/>
                  <a:gd name="T24" fmla="*/ 88 w 208"/>
                  <a:gd name="T25" fmla="*/ 32 h 64"/>
                  <a:gd name="T26" fmla="*/ 104 w 208"/>
                  <a:gd name="T27" fmla="*/ 16 h 64"/>
                  <a:gd name="T28" fmla="*/ 68 w 208"/>
                  <a:gd name="T29" fmla="*/ 16 h 64"/>
                  <a:gd name="T30" fmla="*/ 84 w 208"/>
                  <a:gd name="T31" fmla="*/ 32 h 64"/>
                  <a:gd name="T32" fmla="*/ 68 w 208"/>
                  <a:gd name="T33" fmla="*/ 48 h 64"/>
                  <a:gd name="T34" fmla="*/ 52 w 208"/>
                  <a:gd name="T35" fmla="*/ 32 h 64"/>
                  <a:gd name="T36" fmla="*/ 68 w 208"/>
                  <a:gd name="T37" fmla="*/ 16 h 64"/>
                  <a:gd name="T38" fmla="*/ 32 w 208"/>
                  <a:gd name="T39" fmla="*/ 16 h 64"/>
                  <a:gd name="T40" fmla="*/ 48 w 208"/>
                  <a:gd name="T41" fmla="*/ 32 h 64"/>
                  <a:gd name="T42" fmla="*/ 32 w 208"/>
                  <a:gd name="T43" fmla="*/ 48 h 64"/>
                  <a:gd name="T44" fmla="*/ 16 w 208"/>
                  <a:gd name="T45" fmla="*/ 32 h 64"/>
                  <a:gd name="T46" fmla="*/ 32 w 208"/>
                  <a:gd name="T47"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8" h="64">
                    <a:moveTo>
                      <a:pt x="4" y="64"/>
                    </a:moveTo>
                    <a:cubicBezTo>
                      <a:pt x="204" y="64"/>
                      <a:pt x="204" y="64"/>
                      <a:pt x="204" y="64"/>
                    </a:cubicBezTo>
                    <a:cubicBezTo>
                      <a:pt x="207" y="64"/>
                      <a:pt x="208" y="62"/>
                      <a:pt x="208" y="60"/>
                    </a:cubicBezTo>
                    <a:cubicBezTo>
                      <a:pt x="208" y="4"/>
                      <a:pt x="208" y="4"/>
                      <a:pt x="208" y="4"/>
                    </a:cubicBezTo>
                    <a:cubicBezTo>
                      <a:pt x="208" y="1"/>
                      <a:pt x="207" y="0"/>
                      <a:pt x="204" y="0"/>
                    </a:cubicBezTo>
                    <a:cubicBezTo>
                      <a:pt x="4" y="0"/>
                      <a:pt x="4" y="0"/>
                      <a:pt x="4" y="0"/>
                    </a:cubicBezTo>
                    <a:cubicBezTo>
                      <a:pt x="2" y="0"/>
                      <a:pt x="0" y="1"/>
                      <a:pt x="0" y="4"/>
                    </a:cubicBezTo>
                    <a:cubicBezTo>
                      <a:pt x="0" y="60"/>
                      <a:pt x="0" y="60"/>
                      <a:pt x="0" y="60"/>
                    </a:cubicBezTo>
                    <a:cubicBezTo>
                      <a:pt x="0" y="62"/>
                      <a:pt x="2" y="64"/>
                      <a:pt x="4" y="64"/>
                    </a:cubicBezTo>
                    <a:close/>
                    <a:moveTo>
                      <a:pt x="104" y="16"/>
                    </a:moveTo>
                    <a:cubicBezTo>
                      <a:pt x="113" y="16"/>
                      <a:pt x="120" y="23"/>
                      <a:pt x="120" y="32"/>
                    </a:cubicBezTo>
                    <a:cubicBezTo>
                      <a:pt x="120" y="40"/>
                      <a:pt x="113" y="48"/>
                      <a:pt x="104" y="48"/>
                    </a:cubicBezTo>
                    <a:cubicBezTo>
                      <a:pt x="96" y="48"/>
                      <a:pt x="88" y="40"/>
                      <a:pt x="88" y="32"/>
                    </a:cubicBezTo>
                    <a:cubicBezTo>
                      <a:pt x="88" y="23"/>
                      <a:pt x="96" y="16"/>
                      <a:pt x="104" y="16"/>
                    </a:cubicBezTo>
                    <a:close/>
                    <a:moveTo>
                      <a:pt x="68" y="16"/>
                    </a:moveTo>
                    <a:cubicBezTo>
                      <a:pt x="77" y="16"/>
                      <a:pt x="84" y="23"/>
                      <a:pt x="84" y="32"/>
                    </a:cubicBezTo>
                    <a:cubicBezTo>
                      <a:pt x="84" y="40"/>
                      <a:pt x="77" y="48"/>
                      <a:pt x="68" y="48"/>
                    </a:cubicBezTo>
                    <a:cubicBezTo>
                      <a:pt x="60" y="48"/>
                      <a:pt x="52" y="40"/>
                      <a:pt x="52" y="32"/>
                    </a:cubicBezTo>
                    <a:cubicBezTo>
                      <a:pt x="52" y="23"/>
                      <a:pt x="60" y="16"/>
                      <a:pt x="68" y="16"/>
                    </a:cubicBezTo>
                    <a:close/>
                    <a:moveTo>
                      <a:pt x="32" y="16"/>
                    </a:moveTo>
                    <a:cubicBezTo>
                      <a:pt x="41" y="16"/>
                      <a:pt x="48" y="23"/>
                      <a:pt x="48" y="32"/>
                    </a:cubicBezTo>
                    <a:cubicBezTo>
                      <a:pt x="48" y="40"/>
                      <a:pt x="41" y="48"/>
                      <a:pt x="32" y="48"/>
                    </a:cubicBezTo>
                    <a:cubicBezTo>
                      <a:pt x="24" y="48"/>
                      <a:pt x="16" y="40"/>
                      <a:pt x="16" y="32"/>
                    </a:cubicBezTo>
                    <a:cubicBezTo>
                      <a:pt x="16" y="23"/>
                      <a:pt x="24" y="16"/>
                      <a:pt x="32" y="16"/>
                    </a:cubicBezTo>
                    <a:close/>
                  </a:path>
                </a:pathLst>
              </a:custGeom>
              <a:gradFill>
                <a:gsLst>
                  <a:gs pos="0">
                    <a:schemeClr val="accent1"/>
                  </a:gs>
                  <a:gs pos="100000">
                    <a:schemeClr val="accent2">
                      <a:lumMod val="60000"/>
                      <a:lumOff val="40000"/>
                    </a:schemeClr>
                  </a:gs>
                </a:gsLst>
                <a:lin ang="135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31" name="Freeform 43">
                <a:extLst>
                  <a:ext uri="{FF2B5EF4-FFF2-40B4-BE49-F238E27FC236}">
                    <a16:creationId xmlns:a16="http://schemas.microsoft.com/office/drawing/2014/main" id="{A039A763-C3DA-457B-827D-4206FF5CCD78}"/>
                  </a:ext>
                </a:extLst>
              </p:cNvPr>
              <p:cNvSpPr>
                <a:spLocks/>
              </p:cNvSpPr>
              <p:nvPr/>
            </p:nvSpPr>
            <p:spPr bwMode="auto">
              <a:xfrm>
                <a:off x="326" y="1624"/>
                <a:ext cx="243" cy="155"/>
              </a:xfrm>
              <a:custGeom>
                <a:avLst/>
                <a:gdLst>
                  <a:gd name="T0" fmla="*/ 108 w 208"/>
                  <a:gd name="T1" fmla="*/ 116 h 132"/>
                  <a:gd name="T2" fmla="*/ 108 w 208"/>
                  <a:gd name="T3" fmla="*/ 85 h 132"/>
                  <a:gd name="T4" fmla="*/ 112 w 208"/>
                  <a:gd name="T5" fmla="*/ 81 h 132"/>
                  <a:gd name="T6" fmla="*/ 121 w 208"/>
                  <a:gd name="T7" fmla="*/ 79 h 132"/>
                  <a:gd name="T8" fmla="*/ 115 w 208"/>
                  <a:gd name="T9" fmla="*/ 71 h 132"/>
                  <a:gd name="T10" fmla="*/ 115 w 208"/>
                  <a:gd name="T11" fmla="*/ 66 h 132"/>
                  <a:gd name="T12" fmla="*/ 137 w 208"/>
                  <a:gd name="T13" fmla="*/ 44 h 132"/>
                  <a:gd name="T14" fmla="*/ 143 w 208"/>
                  <a:gd name="T15" fmla="*/ 44 h 132"/>
                  <a:gd name="T16" fmla="*/ 152 w 208"/>
                  <a:gd name="T17" fmla="*/ 50 h 132"/>
                  <a:gd name="T18" fmla="*/ 152 w 208"/>
                  <a:gd name="T19" fmla="*/ 49 h 132"/>
                  <a:gd name="T20" fmla="*/ 154 w 208"/>
                  <a:gd name="T21" fmla="*/ 39 h 132"/>
                  <a:gd name="T22" fmla="*/ 158 w 208"/>
                  <a:gd name="T23" fmla="*/ 36 h 132"/>
                  <a:gd name="T24" fmla="*/ 189 w 208"/>
                  <a:gd name="T25" fmla="*/ 36 h 132"/>
                  <a:gd name="T26" fmla="*/ 193 w 208"/>
                  <a:gd name="T27" fmla="*/ 39 h 132"/>
                  <a:gd name="T28" fmla="*/ 195 w 208"/>
                  <a:gd name="T29" fmla="*/ 49 h 132"/>
                  <a:gd name="T30" fmla="*/ 202 w 208"/>
                  <a:gd name="T31" fmla="*/ 44 h 132"/>
                  <a:gd name="T32" fmla="*/ 207 w 208"/>
                  <a:gd name="T33" fmla="*/ 44 h 132"/>
                  <a:gd name="T34" fmla="*/ 208 w 208"/>
                  <a:gd name="T35" fmla="*/ 45 h 132"/>
                  <a:gd name="T36" fmla="*/ 208 w 208"/>
                  <a:gd name="T37" fmla="*/ 39 h 132"/>
                  <a:gd name="T38" fmla="*/ 208 w 208"/>
                  <a:gd name="T39" fmla="*/ 4 h 132"/>
                  <a:gd name="T40" fmla="*/ 204 w 208"/>
                  <a:gd name="T41" fmla="*/ 0 h 132"/>
                  <a:gd name="T42" fmla="*/ 4 w 208"/>
                  <a:gd name="T43" fmla="*/ 0 h 132"/>
                  <a:gd name="T44" fmla="*/ 0 w 208"/>
                  <a:gd name="T45" fmla="*/ 4 h 132"/>
                  <a:gd name="T46" fmla="*/ 0 w 208"/>
                  <a:gd name="T47" fmla="*/ 128 h 132"/>
                  <a:gd name="T48" fmla="*/ 4 w 208"/>
                  <a:gd name="T49" fmla="*/ 132 h 132"/>
                  <a:gd name="T50" fmla="*/ 116 w 208"/>
                  <a:gd name="T51" fmla="*/ 132 h 132"/>
                  <a:gd name="T52" fmla="*/ 116 w 208"/>
                  <a:gd name="T53" fmla="*/ 130 h 132"/>
                  <a:gd name="T54" fmla="*/ 122 w 208"/>
                  <a:gd name="T55" fmla="*/ 122 h 132"/>
                  <a:gd name="T56" fmla="*/ 112 w 208"/>
                  <a:gd name="T57" fmla="*/ 120 h 132"/>
                  <a:gd name="T58" fmla="*/ 108 w 208"/>
                  <a:gd name="T59" fmla="*/ 11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8" h="132">
                    <a:moveTo>
                      <a:pt x="108" y="116"/>
                    </a:moveTo>
                    <a:cubicBezTo>
                      <a:pt x="108" y="85"/>
                      <a:pt x="108" y="85"/>
                      <a:pt x="108" y="85"/>
                    </a:cubicBezTo>
                    <a:cubicBezTo>
                      <a:pt x="108" y="83"/>
                      <a:pt x="110" y="82"/>
                      <a:pt x="112" y="81"/>
                    </a:cubicBezTo>
                    <a:cubicBezTo>
                      <a:pt x="121" y="79"/>
                      <a:pt x="121" y="79"/>
                      <a:pt x="121" y="79"/>
                    </a:cubicBezTo>
                    <a:cubicBezTo>
                      <a:pt x="115" y="71"/>
                      <a:pt x="115" y="71"/>
                      <a:pt x="115" y="71"/>
                    </a:cubicBezTo>
                    <a:cubicBezTo>
                      <a:pt x="114" y="70"/>
                      <a:pt x="114" y="68"/>
                      <a:pt x="115" y="66"/>
                    </a:cubicBezTo>
                    <a:cubicBezTo>
                      <a:pt x="137" y="44"/>
                      <a:pt x="137" y="44"/>
                      <a:pt x="137" y="44"/>
                    </a:cubicBezTo>
                    <a:cubicBezTo>
                      <a:pt x="139" y="43"/>
                      <a:pt x="141" y="43"/>
                      <a:pt x="143" y="44"/>
                    </a:cubicBezTo>
                    <a:cubicBezTo>
                      <a:pt x="152" y="50"/>
                      <a:pt x="152" y="50"/>
                      <a:pt x="152" y="50"/>
                    </a:cubicBezTo>
                    <a:cubicBezTo>
                      <a:pt x="152" y="49"/>
                      <a:pt x="152" y="49"/>
                      <a:pt x="152" y="49"/>
                    </a:cubicBezTo>
                    <a:cubicBezTo>
                      <a:pt x="154" y="39"/>
                      <a:pt x="154" y="39"/>
                      <a:pt x="154" y="39"/>
                    </a:cubicBezTo>
                    <a:cubicBezTo>
                      <a:pt x="154" y="37"/>
                      <a:pt x="156" y="36"/>
                      <a:pt x="158" y="36"/>
                    </a:cubicBezTo>
                    <a:cubicBezTo>
                      <a:pt x="189" y="36"/>
                      <a:pt x="189" y="36"/>
                      <a:pt x="189" y="36"/>
                    </a:cubicBezTo>
                    <a:cubicBezTo>
                      <a:pt x="191" y="36"/>
                      <a:pt x="193" y="37"/>
                      <a:pt x="193" y="39"/>
                    </a:cubicBezTo>
                    <a:cubicBezTo>
                      <a:pt x="195" y="49"/>
                      <a:pt x="195" y="49"/>
                      <a:pt x="195" y="49"/>
                    </a:cubicBezTo>
                    <a:cubicBezTo>
                      <a:pt x="202" y="44"/>
                      <a:pt x="202" y="44"/>
                      <a:pt x="202" y="44"/>
                    </a:cubicBezTo>
                    <a:cubicBezTo>
                      <a:pt x="204" y="43"/>
                      <a:pt x="206" y="43"/>
                      <a:pt x="207" y="44"/>
                    </a:cubicBezTo>
                    <a:cubicBezTo>
                      <a:pt x="208" y="45"/>
                      <a:pt x="208" y="45"/>
                      <a:pt x="208" y="45"/>
                    </a:cubicBezTo>
                    <a:cubicBezTo>
                      <a:pt x="208" y="39"/>
                      <a:pt x="208" y="39"/>
                      <a:pt x="208" y="39"/>
                    </a:cubicBezTo>
                    <a:cubicBezTo>
                      <a:pt x="208" y="4"/>
                      <a:pt x="208" y="4"/>
                      <a:pt x="208" y="4"/>
                    </a:cubicBezTo>
                    <a:cubicBezTo>
                      <a:pt x="208" y="1"/>
                      <a:pt x="207" y="0"/>
                      <a:pt x="204" y="0"/>
                    </a:cubicBezTo>
                    <a:cubicBezTo>
                      <a:pt x="4" y="0"/>
                      <a:pt x="4" y="0"/>
                      <a:pt x="4" y="0"/>
                    </a:cubicBezTo>
                    <a:cubicBezTo>
                      <a:pt x="2" y="0"/>
                      <a:pt x="0" y="1"/>
                      <a:pt x="0" y="4"/>
                    </a:cubicBezTo>
                    <a:cubicBezTo>
                      <a:pt x="0" y="128"/>
                      <a:pt x="0" y="128"/>
                      <a:pt x="0" y="128"/>
                    </a:cubicBezTo>
                    <a:cubicBezTo>
                      <a:pt x="0" y="130"/>
                      <a:pt x="2" y="132"/>
                      <a:pt x="4" y="132"/>
                    </a:cubicBezTo>
                    <a:cubicBezTo>
                      <a:pt x="116" y="132"/>
                      <a:pt x="116" y="132"/>
                      <a:pt x="116" y="132"/>
                    </a:cubicBezTo>
                    <a:cubicBezTo>
                      <a:pt x="116" y="131"/>
                      <a:pt x="116" y="130"/>
                      <a:pt x="116" y="130"/>
                    </a:cubicBezTo>
                    <a:cubicBezTo>
                      <a:pt x="122" y="122"/>
                      <a:pt x="122" y="122"/>
                      <a:pt x="122" y="122"/>
                    </a:cubicBezTo>
                    <a:cubicBezTo>
                      <a:pt x="112" y="120"/>
                      <a:pt x="112" y="120"/>
                      <a:pt x="112" y="120"/>
                    </a:cubicBezTo>
                    <a:cubicBezTo>
                      <a:pt x="110" y="120"/>
                      <a:pt x="108" y="118"/>
                      <a:pt x="108" y="116"/>
                    </a:cubicBezTo>
                    <a:close/>
                  </a:path>
                </a:pathLst>
              </a:custGeom>
              <a:gradFill>
                <a:gsLst>
                  <a:gs pos="0">
                    <a:schemeClr val="accent1"/>
                  </a:gs>
                  <a:gs pos="100000">
                    <a:schemeClr val="accent2">
                      <a:lumMod val="60000"/>
                      <a:lumOff val="40000"/>
                    </a:schemeClr>
                  </a:gs>
                </a:gsLst>
                <a:lin ang="135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grpSp>
      </p:grpSp>
      <p:grpSp>
        <p:nvGrpSpPr>
          <p:cNvPr id="32" name="Group 31">
            <a:extLst>
              <a:ext uri="{FF2B5EF4-FFF2-40B4-BE49-F238E27FC236}">
                <a16:creationId xmlns:a16="http://schemas.microsoft.com/office/drawing/2014/main" id="{7954EB5A-0B29-450E-BE00-4077B1D968A4}"/>
              </a:ext>
            </a:extLst>
          </p:cNvPr>
          <p:cNvGrpSpPr/>
          <p:nvPr/>
        </p:nvGrpSpPr>
        <p:grpSpPr>
          <a:xfrm>
            <a:off x="317885" y="5436077"/>
            <a:ext cx="1790902" cy="1511980"/>
            <a:chOff x="359710" y="3279703"/>
            <a:chExt cx="895451" cy="755990"/>
          </a:xfrm>
        </p:grpSpPr>
        <p:grpSp>
          <p:nvGrpSpPr>
            <p:cNvPr id="33" name="Group 32">
              <a:extLst>
                <a:ext uri="{FF2B5EF4-FFF2-40B4-BE49-F238E27FC236}">
                  <a16:creationId xmlns:a16="http://schemas.microsoft.com/office/drawing/2014/main" id="{6B6B9C9D-F8CE-422E-9AEE-609E776BC9EC}"/>
                </a:ext>
              </a:extLst>
            </p:cNvPr>
            <p:cNvGrpSpPr/>
            <p:nvPr/>
          </p:nvGrpSpPr>
          <p:grpSpPr>
            <a:xfrm>
              <a:off x="359710" y="3279703"/>
              <a:ext cx="895451" cy="755990"/>
              <a:chOff x="359710" y="3279703"/>
              <a:chExt cx="895451" cy="755990"/>
            </a:xfrm>
          </p:grpSpPr>
          <p:sp>
            <p:nvSpPr>
              <p:cNvPr id="44" name="Oval 43">
                <a:extLst>
                  <a:ext uri="{FF2B5EF4-FFF2-40B4-BE49-F238E27FC236}">
                    <a16:creationId xmlns:a16="http://schemas.microsoft.com/office/drawing/2014/main" id="{4B9270A5-CDA9-451B-8A0B-57512EC12EC6}"/>
                  </a:ext>
                </a:extLst>
              </p:cNvPr>
              <p:cNvSpPr/>
              <p:nvPr/>
            </p:nvSpPr>
            <p:spPr>
              <a:xfrm>
                <a:off x="359710" y="3279703"/>
                <a:ext cx="755990" cy="755990"/>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97168"/>
                <a:endParaRPr lang="en-US" dirty="0">
                  <a:solidFill>
                    <a:srgbClr val="FFFFFF"/>
                  </a:solidFill>
                  <a:latin typeface="Amazon Ember"/>
                </a:endParaRPr>
              </a:p>
            </p:txBody>
          </p:sp>
          <p:cxnSp>
            <p:nvCxnSpPr>
              <p:cNvPr id="45" name="Straight Connector 44">
                <a:extLst>
                  <a:ext uri="{FF2B5EF4-FFF2-40B4-BE49-F238E27FC236}">
                    <a16:creationId xmlns:a16="http://schemas.microsoft.com/office/drawing/2014/main" id="{8FAB6E91-2FD4-4A58-98CF-1ED16D41A730}"/>
                  </a:ext>
                </a:extLst>
              </p:cNvPr>
              <p:cNvCxnSpPr/>
              <p:nvPr/>
            </p:nvCxnSpPr>
            <p:spPr>
              <a:xfrm>
                <a:off x="1255161" y="3424004"/>
                <a:ext cx="0" cy="467388"/>
              </a:xfrm>
              <a:prstGeom prst="line">
                <a:avLst/>
              </a:prstGeom>
              <a:ln w="25400"/>
            </p:spPr>
            <p:style>
              <a:lnRef idx="2">
                <a:schemeClr val="accent1"/>
              </a:lnRef>
              <a:fillRef idx="0">
                <a:schemeClr val="accent1"/>
              </a:fillRef>
              <a:effectRef idx="1">
                <a:schemeClr val="accent1"/>
              </a:effectRef>
              <a:fontRef idx="minor">
                <a:schemeClr val="tx1"/>
              </a:fontRef>
            </p:style>
          </p:cxnSp>
        </p:grpSp>
        <p:grpSp>
          <p:nvGrpSpPr>
            <p:cNvPr id="34" name="Group 9">
              <a:extLst>
                <a:ext uri="{FF2B5EF4-FFF2-40B4-BE49-F238E27FC236}">
                  <a16:creationId xmlns:a16="http://schemas.microsoft.com/office/drawing/2014/main" id="{06C74D69-EAAB-41F9-A1E8-2DFF4CC4E083}"/>
                </a:ext>
              </a:extLst>
            </p:cNvPr>
            <p:cNvGrpSpPr>
              <a:grpSpLocks noChangeAspect="1"/>
            </p:cNvGrpSpPr>
            <p:nvPr/>
          </p:nvGrpSpPr>
          <p:grpSpPr bwMode="auto">
            <a:xfrm>
              <a:off x="553554" y="3472755"/>
              <a:ext cx="368301" cy="369886"/>
              <a:chOff x="348" y="2200"/>
              <a:chExt cx="232" cy="233"/>
            </a:xfrm>
            <a:gradFill>
              <a:gsLst>
                <a:gs pos="0">
                  <a:schemeClr val="accent4">
                    <a:lumMod val="75000"/>
                  </a:schemeClr>
                </a:gs>
                <a:gs pos="100000">
                  <a:schemeClr val="accent4"/>
                </a:gs>
              </a:gsLst>
              <a:lin ang="13500000" scaled="1"/>
            </a:gradFill>
          </p:grpSpPr>
          <p:sp>
            <p:nvSpPr>
              <p:cNvPr id="35" name="Oval 10">
                <a:extLst>
                  <a:ext uri="{FF2B5EF4-FFF2-40B4-BE49-F238E27FC236}">
                    <a16:creationId xmlns:a16="http://schemas.microsoft.com/office/drawing/2014/main" id="{F4C0E8BA-990E-4BE6-A91F-17724A83AA38}"/>
                  </a:ext>
                </a:extLst>
              </p:cNvPr>
              <p:cNvSpPr>
                <a:spLocks noChangeArrowheads="1"/>
              </p:cNvSpPr>
              <p:nvPr/>
            </p:nvSpPr>
            <p:spPr bwMode="auto">
              <a:xfrm>
                <a:off x="348" y="2366"/>
                <a:ext cx="66" cy="67"/>
              </a:xfrm>
              <a:prstGeom prst="ellipse">
                <a:avLst/>
              </a:prstGeom>
              <a:gradFill>
                <a:gsLst>
                  <a:gs pos="0">
                    <a:schemeClr val="accent1"/>
                  </a:gs>
                  <a:gs pos="100000">
                    <a:schemeClr val="accent2">
                      <a:lumMod val="60000"/>
                      <a:lumOff val="40000"/>
                    </a:schemeClr>
                  </a:gs>
                </a:gsLst>
                <a:lin ang="135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36" name="Oval 11">
                <a:extLst>
                  <a:ext uri="{FF2B5EF4-FFF2-40B4-BE49-F238E27FC236}">
                    <a16:creationId xmlns:a16="http://schemas.microsoft.com/office/drawing/2014/main" id="{D813FE6B-6FBB-482E-9E1F-9B23EC00BFE3}"/>
                  </a:ext>
                </a:extLst>
              </p:cNvPr>
              <p:cNvSpPr>
                <a:spLocks noChangeArrowheads="1"/>
              </p:cNvSpPr>
              <p:nvPr/>
            </p:nvSpPr>
            <p:spPr bwMode="auto">
              <a:xfrm>
                <a:off x="431" y="2366"/>
                <a:ext cx="6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37" name="Oval 12">
                <a:extLst>
                  <a:ext uri="{FF2B5EF4-FFF2-40B4-BE49-F238E27FC236}">
                    <a16:creationId xmlns:a16="http://schemas.microsoft.com/office/drawing/2014/main" id="{8D6FF46F-3547-419A-93A3-9C3C720C2461}"/>
                  </a:ext>
                </a:extLst>
              </p:cNvPr>
              <p:cNvSpPr>
                <a:spLocks noChangeArrowheads="1"/>
              </p:cNvSpPr>
              <p:nvPr/>
            </p:nvSpPr>
            <p:spPr bwMode="auto">
              <a:xfrm>
                <a:off x="514" y="2366"/>
                <a:ext cx="6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38" name="Oval 13">
                <a:extLst>
                  <a:ext uri="{FF2B5EF4-FFF2-40B4-BE49-F238E27FC236}">
                    <a16:creationId xmlns:a16="http://schemas.microsoft.com/office/drawing/2014/main" id="{C0F1C3A7-4831-4661-A007-6D1680CA9C08}"/>
                  </a:ext>
                </a:extLst>
              </p:cNvPr>
              <p:cNvSpPr>
                <a:spLocks noChangeArrowheads="1"/>
              </p:cNvSpPr>
              <p:nvPr/>
            </p:nvSpPr>
            <p:spPr bwMode="auto">
              <a:xfrm>
                <a:off x="348" y="2283"/>
                <a:ext cx="6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39" name="Oval 14">
                <a:extLst>
                  <a:ext uri="{FF2B5EF4-FFF2-40B4-BE49-F238E27FC236}">
                    <a16:creationId xmlns:a16="http://schemas.microsoft.com/office/drawing/2014/main" id="{46D4E857-85D0-43D4-8071-6F6BF4706B62}"/>
                  </a:ext>
                </a:extLst>
              </p:cNvPr>
              <p:cNvSpPr>
                <a:spLocks noChangeArrowheads="1"/>
              </p:cNvSpPr>
              <p:nvPr/>
            </p:nvSpPr>
            <p:spPr bwMode="auto">
              <a:xfrm>
                <a:off x="431" y="2283"/>
                <a:ext cx="66" cy="67"/>
              </a:xfrm>
              <a:prstGeom prst="ellipse">
                <a:avLst/>
              </a:prstGeom>
              <a:gradFill>
                <a:gsLst>
                  <a:gs pos="0">
                    <a:schemeClr val="accent1"/>
                  </a:gs>
                  <a:gs pos="100000">
                    <a:schemeClr val="accent2">
                      <a:lumMod val="60000"/>
                      <a:lumOff val="40000"/>
                    </a:schemeClr>
                  </a:gs>
                </a:gsLst>
                <a:lin ang="135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40" name="Oval 15">
                <a:extLst>
                  <a:ext uri="{FF2B5EF4-FFF2-40B4-BE49-F238E27FC236}">
                    <a16:creationId xmlns:a16="http://schemas.microsoft.com/office/drawing/2014/main" id="{F8663D7E-DC59-4CCF-BFB4-71E891C1914C}"/>
                  </a:ext>
                </a:extLst>
              </p:cNvPr>
              <p:cNvSpPr>
                <a:spLocks noChangeArrowheads="1"/>
              </p:cNvSpPr>
              <p:nvPr/>
            </p:nvSpPr>
            <p:spPr bwMode="auto">
              <a:xfrm>
                <a:off x="514" y="2283"/>
                <a:ext cx="66" cy="67"/>
              </a:xfrm>
              <a:prstGeom prst="ellipse">
                <a:avLst/>
              </a:prstGeom>
              <a:gradFill>
                <a:gsLst>
                  <a:gs pos="0">
                    <a:schemeClr val="accent1"/>
                  </a:gs>
                  <a:gs pos="100000">
                    <a:schemeClr val="accent2">
                      <a:lumMod val="60000"/>
                      <a:lumOff val="40000"/>
                    </a:schemeClr>
                  </a:gs>
                </a:gsLst>
                <a:lin ang="135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41" name="Oval 16">
                <a:extLst>
                  <a:ext uri="{FF2B5EF4-FFF2-40B4-BE49-F238E27FC236}">
                    <a16:creationId xmlns:a16="http://schemas.microsoft.com/office/drawing/2014/main" id="{6751AA5D-6DD2-4A05-8EF0-1DB45FDC571C}"/>
                  </a:ext>
                </a:extLst>
              </p:cNvPr>
              <p:cNvSpPr>
                <a:spLocks noChangeArrowheads="1"/>
              </p:cNvSpPr>
              <p:nvPr/>
            </p:nvSpPr>
            <p:spPr bwMode="auto">
              <a:xfrm>
                <a:off x="348" y="2200"/>
                <a:ext cx="66" cy="67"/>
              </a:xfrm>
              <a:prstGeom prst="ellipse">
                <a:avLst/>
              </a:prstGeom>
              <a:gradFill>
                <a:gsLst>
                  <a:gs pos="0">
                    <a:schemeClr val="accent1"/>
                  </a:gs>
                  <a:gs pos="100000">
                    <a:schemeClr val="accent2">
                      <a:lumMod val="60000"/>
                      <a:lumOff val="40000"/>
                    </a:schemeClr>
                  </a:gs>
                </a:gsLst>
                <a:lin ang="135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42" name="Oval 17">
                <a:extLst>
                  <a:ext uri="{FF2B5EF4-FFF2-40B4-BE49-F238E27FC236}">
                    <a16:creationId xmlns:a16="http://schemas.microsoft.com/office/drawing/2014/main" id="{654CE221-436F-4E0F-8190-7CB788620BFE}"/>
                  </a:ext>
                </a:extLst>
              </p:cNvPr>
              <p:cNvSpPr>
                <a:spLocks noChangeArrowheads="1"/>
              </p:cNvSpPr>
              <p:nvPr/>
            </p:nvSpPr>
            <p:spPr bwMode="auto">
              <a:xfrm>
                <a:off x="431" y="2200"/>
                <a:ext cx="6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43" name="Oval 18">
                <a:extLst>
                  <a:ext uri="{FF2B5EF4-FFF2-40B4-BE49-F238E27FC236}">
                    <a16:creationId xmlns:a16="http://schemas.microsoft.com/office/drawing/2014/main" id="{5F4BB608-33BB-468A-A79A-DB6BC072A9E8}"/>
                  </a:ext>
                </a:extLst>
              </p:cNvPr>
              <p:cNvSpPr>
                <a:spLocks noChangeArrowheads="1"/>
              </p:cNvSpPr>
              <p:nvPr/>
            </p:nvSpPr>
            <p:spPr bwMode="auto">
              <a:xfrm>
                <a:off x="514" y="2200"/>
                <a:ext cx="66" cy="67"/>
              </a:xfrm>
              <a:prstGeom prst="ellipse">
                <a:avLst/>
              </a:prstGeom>
              <a:gradFill>
                <a:gsLst>
                  <a:gs pos="0">
                    <a:schemeClr val="accent1"/>
                  </a:gs>
                  <a:gs pos="100000">
                    <a:schemeClr val="accent2">
                      <a:lumMod val="60000"/>
                      <a:lumOff val="40000"/>
                    </a:schemeClr>
                  </a:gs>
                </a:gsLst>
                <a:lin ang="135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grpSp>
      </p:grpSp>
      <p:grpSp>
        <p:nvGrpSpPr>
          <p:cNvPr id="46" name="Group 45">
            <a:extLst>
              <a:ext uri="{FF2B5EF4-FFF2-40B4-BE49-F238E27FC236}">
                <a16:creationId xmlns:a16="http://schemas.microsoft.com/office/drawing/2014/main" id="{BC2397BA-14B9-4EC8-B2E8-32FA269B7C5C}"/>
              </a:ext>
            </a:extLst>
          </p:cNvPr>
          <p:cNvGrpSpPr/>
          <p:nvPr/>
        </p:nvGrpSpPr>
        <p:grpSpPr>
          <a:xfrm>
            <a:off x="4982673" y="1628472"/>
            <a:ext cx="1797530" cy="1511980"/>
            <a:chOff x="3218831" y="1287892"/>
            <a:chExt cx="898765" cy="755990"/>
          </a:xfrm>
        </p:grpSpPr>
        <p:sp>
          <p:nvSpPr>
            <p:cNvPr id="47" name="Oval 46">
              <a:extLst>
                <a:ext uri="{FF2B5EF4-FFF2-40B4-BE49-F238E27FC236}">
                  <a16:creationId xmlns:a16="http://schemas.microsoft.com/office/drawing/2014/main" id="{B7F3826F-BAD6-4156-A3A4-42576FEB76A3}"/>
                </a:ext>
              </a:extLst>
            </p:cNvPr>
            <p:cNvSpPr/>
            <p:nvPr/>
          </p:nvSpPr>
          <p:spPr>
            <a:xfrm>
              <a:off x="3218831" y="1287892"/>
              <a:ext cx="755990" cy="755990"/>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97168"/>
              <a:endParaRPr lang="en-US" dirty="0">
                <a:solidFill>
                  <a:srgbClr val="FFFFFF"/>
                </a:solidFill>
                <a:latin typeface="Amazon Ember"/>
              </a:endParaRPr>
            </a:p>
          </p:txBody>
        </p:sp>
        <p:cxnSp>
          <p:nvCxnSpPr>
            <p:cNvPr id="48" name="Straight Connector 47">
              <a:extLst>
                <a:ext uri="{FF2B5EF4-FFF2-40B4-BE49-F238E27FC236}">
                  <a16:creationId xmlns:a16="http://schemas.microsoft.com/office/drawing/2014/main" id="{F0D59EF3-565A-4D6F-ACD2-76B6839E49F7}"/>
                </a:ext>
              </a:extLst>
            </p:cNvPr>
            <p:cNvCxnSpPr/>
            <p:nvPr/>
          </p:nvCxnSpPr>
          <p:spPr>
            <a:xfrm>
              <a:off x="4117596" y="1432193"/>
              <a:ext cx="0" cy="467388"/>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49" name="Freeform 22">
              <a:extLst>
                <a:ext uri="{FF2B5EF4-FFF2-40B4-BE49-F238E27FC236}">
                  <a16:creationId xmlns:a16="http://schemas.microsoft.com/office/drawing/2014/main" id="{222E7D59-4CF8-4A58-8643-C8FF0B1EC949}"/>
                </a:ext>
              </a:extLst>
            </p:cNvPr>
            <p:cNvSpPr>
              <a:spLocks noEditPoints="1"/>
            </p:cNvSpPr>
            <p:nvPr/>
          </p:nvSpPr>
          <p:spPr bwMode="auto">
            <a:xfrm>
              <a:off x="3372195" y="1441256"/>
              <a:ext cx="449263" cy="449262"/>
            </a:xfrm>
            <a:custGeom>
              <a:avLst/>
              <a:gdLst>
                <a:gd name="T0" fmla="*/ 240 w 240"/>
                <a:gd name="T1" fmla="*/ 120 h 240"/>
                <a:gd name="T2" fmla="*/ 212 w 240"/>
                <a:gd name="T3" fmla="*/ 82 h 240"/>
                <a:gd name="T4" fmla="*/ 216 w 240"/>
                <a:gd name="T5" fmla="*/ 63 h 240"/>
                <a:gd name="T6" fmla="*/ 205 w 240"/>
                <a:gd name="T7" fmla="*/ 35 h 240"/>
                <a:gd name="T8" fmla="*/ 176 w 240"/>
                <a:gd name="T9" fmla="*/ 23 h 240"/>
                <a:gd name="T10" fmla="*/ 158 w 240"/>
                <a:gd name="T11" fmla="*/ 28 h 240"/>
                <a:gd name="T12" fmla="*/ 120 w 240"/>
                <a:gd name="T13" fmla="*/ 0 h 240"/>
                <a:gd name="T14" fmla="*/ 82 w 240"/>
                <a:gd name="T15" fmla="*/ 28 h 240"/>
                <a:gd name="T16" fmla="*/ 63 w 240"/>
                <a:gd name="T17" fmla="*/ 23 h 240"/>
                <a:gd name="T18" fmla="*/ 35 w 240"/>
                <a:gd name="T19" fmla="*/ 35 h 240"/>
                <a:gd name="T20" fmla="*/ 28 w 240"/>
                <a:gd name="T21" fmla="*/ 82 h 240"/>
                <a:gd name="T22" fmla="*/ 0 w 240"/>
                <a:gd name="T23" fmla="*/ 120 h 240"/>
                <a:gd name="T24" fmla="*/ 28 w 240"/>
                <a:gd name="T25" fmla="*/ 158 h 240"/>
                <a:gd name="T26" fmla="*/ 35 w 240"/>
                <a:gd name="T27" fmla="*/ 205 h 240"/>
                <a:gd name="T28" fmla="*/ 63 w 240"/>
                <a:gd name="T29" fmla="*/ 216 h 240"/>
                <a:gd name="T30" fmla="*/ 82 w 240"/>
                <a:gd name="T31" fmla="*/ 212 h 240"/>
                <a:gd name="T32" fmla="*/ 120 w 240"/>
                <a:gd name="T33" fmla="*/ 240 h 240"/>
                <a:gd name="T34" fmla="*/ 158 w 240"/>
                <a:gd name="T35" fmla="*/ 212 h 240"/>
                <a:gd name="T36" fmla="*/ 176 w 240"/>
                <a:gd name="T37" fmla="*/ 216 h 240"/>
                <a:gd name="T38" fmla="*/ 205 w 240"/>
                <a:gd name="T39" fmla="*/ 205 h 240"/>
                <a:gd name="T40" fmla="*/ 216 w 240"/>
                <a:gd name="T41" fmla="*/ 176 h 240"/>
                <a:gd name="T42" fmla="*/ 212 w 240"/>
                <a:gd name="T43" fmla="*/ 158 h 240"/>
                <a:gd name="T44" fmla="*/ 240 w 240"/>
                <a:gd name="T45" fmla="*/ 120 h 240"/>
                <a:gd name="T46" fmla="*/ 120 w 240"/>
                <a:gd name="T47" fmla="*/ 8 h 240"/>
                <a:gd name="T48" fmla="*/ 151 w 240"/>
                <a:gd name="T49" fmla="*/ 32 h 240"/>
                <a:gd name="T50" fmla="*/ 148 w 240"/>
                <a:gd name="T51" fmla="*/ 35 h 240"/>
                <a:gd name="T52" fmla="*/ 120 w 240"/>
                <a:gd name="T53" fmla="*/ 63 h 240"/>
                <a:gd name="T54" fmla="*/ 92 w 240"/>
                <a:gd name="T55" fmla="*/ 35 h 240"/>
                <a:gd name="T56" fmla="*/ 89 w 240"/>
                <a:gd name="T57" fmla="*/ 32 h 240"/>
                <a:gd name="T58" fmla="*/ 120 w 240"/>
                <a:gd name="T59" fmla="*/ 8 h 240"/>
                <a:gd name="T60" fmla="*/ 8 w 240"/>
                <a:gd name="T61" fmla="*/ 120 h 240"/>
                <a:gd name="T62" fmla="*/ 32 w 240"/>
                <a:gd name="T63" fmla="*/ 89 h 240"/>
                <a:gd name="T64" fmla="*/ 35 w 240"/>
                <a:gd name="T65" fmla="*/ 91 h 240"/>
                <a:gd name="T66" fmla="*/ 63 w 240"/>
                <a:gd name="T67" fmla="*/ 120 h 240"/>
                <a:gd name="T68" fmla="*/ 35 w 240"/>
                <a:gd name="T69" fmla="*/ 148 h 240"/>
                <a:gd name="T70" fmla="*/ 32 w 240"/>
                <a:gd name="T71" fmla="*/ 151 h 240"/>
                <a:gd name="T72" fmla="*/ 8 w 240"/>
                <a:gd name="T73" fmla="*/ 120 h 240"/>
                <a:gd name="T74" fmla="*/ 120 w 240"/>
                <a:gd name="T75" fmla="*/ 232 h 240"/>
                <a:gd name="T76" fmla="*/ 89 w 240"/>
                <a:gd name="T77" fmla="*/ 207 h 240"/>
                <a:gd name="T78" fmla="*/ 92 w 240"/>
                <a:gd name="T79" fmla="*/ 205 h 240"/>
                <a:gd name="T80" fmla="*/ 120 w 240"/>
                <a:gd name="T81" fmla="*/ 176 h 240"/>
                <a:gd name="T82" fmla="*/ 148 w 240"/>
                <a:gd name="T83" fmla="*/ 205 h 240"/>
                <a:gd name="T84" fmla="*/ 151 w 240"/>
                <a:gd name="T85" fmla="*/ 207 h 240"/>
                <a:gd name="T86" fmla="*/ 120 w 240"/>
                <a:gd name="T87" fmla="*/ 232 h 240"/>
                <a:gd name="T88" fmla="*/ 207 w 240"/>
                <a:gd name="T89" fmla="*/ 151 h 240"/>
                <a:gd name="T90" fmla="*/ 205 w 240"/>
                <a:gd name="T91" fmla="*/ 148 h 240"/>
                <a:gd name="T92" fmla="*/ 176 w 240"/>
                <a:gd name="T93" fmla="*/ 120 h 240"/>
                <a:gd name="T94" fmla="*/ 205 w 240"/>
                <a:gd name="T95" fmla="*/ 91 h 240"/>
                <a:gd name="T96" fmla="*/ 207 w 240"/>
                <a:gd name="T97" fmla="*/ 89 h 240"/>
                <a:gd name="T98" fmla="*/ 232 w 240"/>
                <a:gd name="T99" fmla="*/ 120 h 240"/>
                <a:gd name="T100" fmla="*/ 207 w 240"/>
                <a:gd name="T101" fmla="*/ 15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240">
                  <a:moveTo>
                    <a:pt x="240" y="120"/>
                  </a:moveTo>
                  <a:cubicBezTo>
                    <a:pt x="240" y="102"/>
                    <a:pt x="228" y="87"/>
                    <a:pt x="212" y="82"/>
                  </a:cubicBezTo>
                  <a:cubicBezTo>
                    <a:pt x="215" y="76"/>
                    <a:pt x="216" y="70"/>
                    <a:pt x="216" y="63"/>
                  </a:cubicBezTo>
                  <a:cubicBezTo>
                    <a:pt x="216" y="52"/>
                    <a:pt x="212" y="42"/>
                    <a:pt x="205" y="35"/>
                  </a:cubicBezTo>
                  <a:cubicBezTo>
                    <a:pt x="197" y="27"/>
                    <a:pt x="187" y="23"/>
                    <a:pt x="176" y="23"/>
                  </a:cubicBezTo>
                  <a:cubicBezTo>
                    <a:pt x="170" y="23"/>
                    <a:pt x="164" y="25"/>
                    <a:pt x="158" y="28"/>
                  </a:cubicBezTo>
                  <a:cubicBezTo>
                    <a:pt x="153" y="11"/>
                    <a:pt x="138" y="0"/>
                    <a:pt x="120" y="0"/>
                  </a:cubicBezTo>
                  <a:cubicBezTo>
                    <a:pt x="102" y="0"/>
                    <a:pt x="87" y="11"/>
                    <a:pt x="82" y="28"/>
                  </a:cubicBezTo>
                  <a:cubicBezTo>
                    <a:pt x="76" y="25"/>
                    <a:pt x="70" y="23"/>
                    <a:pt x="63" y="23"/>
                  </a:cubicBezTo>
                  <a:cubicBezTo>
                    <a:pt x="53" y="23"/>
                    <a:pt x="43" y="27"/>
                    <a:pt x="35" y="35"/>
                  </a:cubicBezTo>
                  <a:cubicBezTo>
                    <a:pt x="22" y="47"/>
                    <a:pt x="20" y="67"/>
                    <a:pt x="28" y="82"/>
                  </a:cubicBezTo>
                  <a:cubicBezTo>
                    <a:pt x="12" y="87"/>
                    <a:pt x="0" y="102"/>
                    <a:pt x="0" y="120"/>
                  </a:cubicBezTo>
                  <a:cubicBezTo>
                    <a:pt x="0" y="138"/>
                    <a:pt x="12" y="153"/>
                    <a:pt x="28" y="158"/>
                  </a:cubicBezTo>
                  <a:cubicBezTo>
                    <a:pt x="20" y="173"/>
                    <a:pt x="22" y="192"/>
                    <a:pt x="35" y="205"/>
                  </a:cubicBezTo>
                  <a:cubicBezTo>
                    <a:pt x="43" y="212"/>
                    <a:pt x="53" y="216"/>
                    <a:pt x="63" y="216"/>
                  </a:cubicBezTo>
                  <a:cubicBezTo>
                    <a:pt x="70" y="216"/>
                    <a:pt x="76" y="215"/>
                    <a:pt x="82" y="212"/>
                  </a:cubicBezTo>
                  <a:cubicBezTo>
                    <a:pt x="87" y="228"/>
                    <a:pt x="102" y="240"/>
                    <a:pt x="120" y="240"/>
                  </a:cubicBezTo>
                  <a:cubicBezTo>
                    <a:pt x="138" y="240"/>
                    <a:pt x="153" y="228"/>
                    <a:pt x="158" y="212"/>
                  </a:cubicBezTo>
                  <a:cubicBezTo>
                    <a:pt x="164" y="215"/>
                    <a:pt x="170" y="216"/>
                    <a:pt x="176" y="216"/>
                  </a:cubicBezTo>
                  <a:cubicBezTo>
                    <a:pt x="187" y="216"/>
                    <a:pt x="197" y="212"/>
                    <a:pt x="205" y="205"/>
                  </a:cubicBezTo>
                  <a:cubicBezTo>
                    <a:pt x="212" y="197"/>
                    <a:pt x="216" y="187"/>
                    <a:pt x="216" y="176"/>
                  </a:cubicBezTo>
                  <a:cubicBezTo>
                    <a:pt x="216" y="170"/>
                    <a:pt x="215" y="163"/>
                    <a:pt x="212" y="158"/>
                  </a:cubicBezTo>
                  <a:cubicBezTo>
                    <a:pt x="228" y="153"/>
                    <a:pt x="240" y="138"/>
                    <a:pt x="240" y="120"/>
                  </a:cubicBezTo>
                  <a:close/>
                  <a:moveTo>
                    <a:pt x="120" y="8"/>
                  </a:moveTo>
                  <a:cubicBezTo>
                    <a:pt x="135" y="8"/>
                    <a:pt x="148" y="18"/>
                    <a:pt x="151" y="32"/>
                  </a:cubicBezTo>
                  <a:cubicBezTo>
                    <a:pt x="150" y="33"/>
                    <a:pt x="149" y="34"/>
                    <a:pt x="148" y="35"/>
                  </a:cubicBezTo>
                  <a:cubicBezTo>
                    <a:pt x="120" y="63"/>
                    <a:pt x="120" y="63"/>
                    <a:pt x="120" y="63"/>
                  </a:cubicBezTo>
                  <a:cubicBezTo>
                    <a:pt x="92" y="35"/>
                    <a:pt x="92" y="35"/>
                    <a:pt x="92" y="35"/>
                  </a:cubicBezTo>
                  <a:cubicBezTo>
                    <a:pt x="91" y="34"/>
                    <a:pt x="90" y="33"/>
                    <a:pt x="89" y="32"/>
                  </a:cubicBezTo>
                  <a:cubicBezTo>
                    <a:pt x="92" y="18"/>
                    <a:pt x="105" y="8"/>
                    <a:pt x="120" y="8"/>
                  </a:cubicBezTo>
                  <a:close/>
                  <a:moveTo>
                    <a:pt x="8" y="120"/>
                  </a:moveTo>
                  <a:cubicBezTo>
                    <a:pt x="8" y="105"/>
                    <a:pt x="18" y="92"/>
                    <a:pt x="32" y="89"/>
                  </a:cubicBezTo>
                  <a:cubicBezTo>
                    <a:pt x="33" y="90"/>
                    <a:pt x="34" y="91"/>
                    <a:pt x="35" y="91"/>
                  </a:cubicBezTo>
                  <a:cubicBezTo>
                    <a:pt x="63" y="120"/>
                    <a:pt x="63" y="120"/>
                    <a:pt x="63" y="120"/>
                  </a:cubicBezTo>
                  <a:cubicBezTo>
                    <a:pt x="35" y="148"/>
                    <a:pt x="35" y="148"/>
                    <a:pt x="35" y="148"/>
                  </a:cubicBezTo>
                  <a:cubicBezTo>
                    <a:pt x="34" y="149"/>
                    <a:pt x="33" y="150"/>
                    <a:pt x="32" y="151"/>
                  </a:cubicBezTo>
                  <a:cubicBezTo>
                    <a:pt x="18" y="147"/>
                    <a:pt x="8" y="135"/>
                    <a:pt x="8" y="120"/>
                  </a:cubicBezTo>
                  <a:close/>
                  <a:moveTo>
                    <a:pt x="120" y="232"/>
                  </a:moveTo>
                  <a:cubicBezTo>
                    <a:pt x="105" y="232"/>
                    <a:pt x="92" y="221"/>
                    <a:pt x="89" y="207"/>
                  </a:cubicBezTo>
                  <a:cubicBezTo>
                    <a:pt x="90" y="206"/>
                    <a:pt x="91" y="205"/>
                    <a:pt x="92" y="205"/>
                  </a:cubicBezTo>
                  <a:cubicBezTo>
                    <a:pt x="120" y="176"/>
                    <a:pt x="120" y="176"/>
                    <a:pt x="120" y="176"/>
                  </a:cubicBezTo>
                  <a:cubicBezTo>
                    <a:pt x="148" y="205"/>
                    <a:pt x="148" y="205"/>
                    <a:pt x="148" y="205"/>
                  </a:cubicBezTo>
                  <a:cubicBezTo>
                    <a:pt x="149" y="205"/>
                    <a:pt x="150" y="206"/>
                    <a:pt x="151" y="207"/>
                  </a:cubicBezTo>
                  <a:cubicBezTo>
                    <a:pt x="148" y="221"/>
                    <a:pt x="135" y="232"/>
                    <a:pt x="120" y="232"/>
                  </a:cubicBezTo>
                  <a:close/>
                  <a:moveTo>
                    <a:pt x="207" y="151"/>
                  </a:moveTo>
                  <a:cubicBezTo>
                    <a:pt x="206" y="150"/>
                    <a:pt x="206" y="149"/>
                    <a:pt x="205" y="148"/>
                  </a:cubicBezTo>
                  <a:cubicBezTo>
                    <a:pt x="176" y="120"/>
                    <a:pt x="176" y="120"/>
                    <a:pt x="176" y="120"/>
                  </a:cubicBezTo>
                  <a:cubicBezTo>
                    <a:pt x="205" y="91"/>
                    <a:pt x="205" y="91"/>
                    <a:pt x="205" y="91"/>
                  </a:cubicBezTo>
                  <a:cubicBezTo>
                    <a:pt x="206" y="91"/>
                    <a:pt x="206" y="90"/>
                    <a:pt x="207" y="89"/>
                  </a:cubicBezTo>
                  <a:cubicBezTo>
                    <a:pt x="221" y="92"/>
                    <a:pt x="232" y="105"/>
                    <a:pt x="232" y="120"/>
                  </a:cubicBezTo>
                  <a:cubicBezTo>
                    <a:pt x="232" y="135"/>
                    <a:pt x="221" y="147"/>
                    <a:pt x="207" y="151"/>
                  </a:cubicBezTo>
                  <a:close/>
                </a:path>
              </a:pathLst>
            </a:custGeom>
            <a:gradFill>
              <a:gsLst>
                <a:gs pos="0">
                  <a:schemeClr val="accent1"/>
                </a:gs>
                <a:gs pos="100000">
                  <a:schemeClr val="accent2">
                    <a:lumMod val="60000"/>
                    <a:lumOff val="40000"/>
                  </a:schemeClr>
                </a:gs>
              </a:gsLst>
              <a:lin ang="13500000" scaled="1"/>
            </a:gradFill>
            <a:ln>
              <a:noFill/>
            </a:ln>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grpSp>
      <p:grpSp>
        <p:nvGrpSpPr>
          <p:cNvPr id="50" name="Group 49">
            <a:extLst>
              <a:ext uri="{FF2B5EF4-FFF2-40B4-BE49-F238E27FC236}">
                <a16:creationId xmlns:a16="http://schemas.microsoft.com/office/drawing/2014/main" id="{C2E86518-6E14-4982-AC08-1962A63C45DA}"/>
              </a:ext>
            </a:extLst>
          </p:cNvPr>
          <p:cNvGrpSpPr/>
          <p:nvPr/>
        </p:nvGrpSpPr>
        <p:grpSpPr>
          <a:xfrm>
            <a:off x="4982673" y="3529173"/>
            <a:ext cx="1807892" cy="1511980"/>
            <a:chOff x="3213650" y="2276461"/>
            <a:chExt cx="903946" cy="755990"/>
          </a:xfrm>
        </p:grpSpPr>
        <p:sp>
          <p:nvSpPr>
            <p:cNvPr id="51" name="Oval 50">
              <a:extLst>
                <a:ext uri="{FF2B5EF4-FFF2-40B4-BE49-F238E27FC236}">
                  <a16:creationId xmlns:a16="http://schemas.microsoft.com/office/drawing/2014/main" id="{3A486C3D-EE75-410D-AE33-527057071396}"/>
                </a:ext>
              </a:extLst>
            </p:cNvPr>
            <p:cNvSpPr/>
            <p:nvPr/>
          </p:nvSpPr>
          <p:spPr>
            <a:xfrm>
              <a:off x="3213650" y="2276461"/>
              <a:ext cx="755990" cy="755990"/>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97168"/>
              <a:endParaRPr lang="en-US" dirty="0">
                <a:solidFill>
                  <a:srgbClr val="FFFFFF"/>
                </a:solidFill>
                <a:latin typeface="Amazon Ember"/>
              </a:endParaRPr>
            </a:p>
          </p:txBody>
        </p:sp>
        <p:cxnSp>
          <p:nvCxnSpPr>
            <p:cNvPr id="52" name="Straight Connector 51">
              <a:extLst>
                <a:ext uri="{FF2B5EF4-FFF2-40B4-BE49-F238E27FC236}">
                  <a16:creationId xmlns:a16="http://schemas.microsoft.com/office/drawing/2014/main" id="{160A4A75-98AA-4CA0-8F83-8B5FDBA00979}"/>
                </a:ext>
              </a:extLst>
            </p:cNvPr>
            <p:cNvCxnSpPr/>
            <p:nvPr/>
          </p:nvCxnSpPr>
          <p:spPr>
            <a:xfrm>
              <a:off x="4117596" y="2420762"/>
              <a:ext cx="0" cy="467388"/>
            </a:xfrm>
            <a:prstGeom prst="line">
              <a:avLst/>
            </a:prstGeom>
            <a:ln w="25400"/>
          </p:spPr>
          <p:style>
            <a:lnRef idx="2">
              <a:schemeClr val="accent1"/>
            </a:lnRef>
            <a:fillRef idx="0">
              <a:schemeClr val="accent1"/>
            </a:fillRef>
            <a:effectRef idx="1">
              <a:schemeClr val="accent1"/>
            </a:effectRef>
            <a:fontRef idx="minor">
              <a:schemeClr val="tx1"/>
            </a:fontRef>
          </p:style>
        </p:cxnSp>
        <p:grpSp>
          <p:nvGrpSpPr>
            <p:cNvPr id="53" name="Group 4">
              <a:extLst>
                <a:ext uri="{FF2B5EF4-FFF2-40B4-BE49-F238E27FC236}">
                  <a16:creationId xmlns:a16="http://schemas.microsoft.com/office/drawing/2014/main" id="{10FA0F9B-0D0B-4E95-9F97-C1CFB87C0E67}"/>
                </a:ext>
              </a:extLst>
            </p:cNvPr>
            <p:cNvGrpSpPr>
              <a:grpSpLocks noChangeAspect="1"/>
            </p:cNvGrpSpPr>
            <p:nvPr/>
          </p:nvGrpSpPr>
          <p:grpSpPr bwMode="auto">
            <a:xfrm>
              <a:off x="3390905" y="2466973"/>
              <a:ext cx="395288" cy="361949"/>
              <a:chOff x="2136" y="1554"/>
              <a:chExt cx="249" cy="228"/>
            </a:xfrm>
            <a:gradFill>
              <a:gsLst>
                <a:gs pos="0">
                  <a:schemeClr val="accent4">
                    <a:lumMod val="75000"/>
                  </a:schemeClr>
                </a:gs>
                <a:gs pos="100000">
                  <a:schemeClr val="accent4"/>
                </a:gs>
              </a:gsLst>
              <a:lin ang="13500000" scaled="1"/>
            </a:gradFill>
          </p:grpSpPr>
          <p:sp>
            <p:nvSpPr>
              <p:cNvPr id="54" name="Freeform 5">
                <a:extLst>
                  <a:ext uri="{FF2B5EF4-FFF2-40B4-BE49-F238E27FC236}">
                    <a16:creationId xmlns:a16="http://schemas.microsoft.com/office/drawing/2014/main" id="{C1EB3673-8363-4820-93CC-0421B5477221}"/>
                  </a:ext>
                </a:extLst>
              </p:cNvPr>
              <p:cNvSpPr>
                <a:spLocks/>
              </p:cNvSpPr>
              <p:nvPr/>
            </p:nvSpPr>
            <p:spPr bwMode="auto">
              <a:xfrm>
                <a:off x="2140" y="1554"/>
                <a:ext cx="245" cy="112"/>
              </a:xfrm>
              <a:custGeom>
                <a:avLst/>
                <a:gdLst>
                  <a:gd name="T0" fmla="*/ 4 w 203"/>
                  <a:gd name="T1" fmla="*/ 92 h 92"/>
                  <a:gd name="T2" fmla="*/ 8 w 203"/>
                  <a:gd name="T3" fmla="*/ 88 h 92"/>
                  <a:gd name="T4" fmla="*/ 52 w 203"/>
                  <a:gd name="T5" fmla="*/ 44 h 92"/>
                  <a:gd name="T6" fmla="*/ 148 w 203"/>
                  <a:gd name="T7" fmla="*/ 44 h 92"/>
                  <a:gd name="T8" fmla="*/ 148 w 203"/>
                  <a:gd name="T9" fmla="*/ 80 h 92"/>
                  <a:gd name="T10" fmla="*/ 203 w 203"/>
                  <a:gd name="T11" fmla="*/ 40 h 92"/>
                  <a:gd name="T12" fmla="*/ 148 w 203"/>
                  <a:gd name="T13" fmla="*/ 0 h 92"/>
                  <a:gd name="T14" fmla="*/ 148 w 203"/>
                  <a:gd name="T15" fmla="*/ 36 h 92"/>
                  <a:gd name="T16" fmla="*/ 52 w 203"/>
                  <a:gd name="T17" fmla="*/ 36 h 92"/>
                  <a:gd name="T18" fmla="*/ 0 w 203"/>
                  <a:gd name="T19" fmla="*/ 88 h 92"/>
                  <a:gd name="T20" fmla="*/ 4 w 203"/>
                  <a:gd name="T21"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92">
                    <a:moveTo>
                      <a:pt x="4" y="92"/>
                    </a:moveTo>
                    <a:cubicBezTo>
                      <a:pt x="6" y="92"/>
                      <a:pt x="8" y="90"/>
                      <a:pt x="8" y="88"/>
                    </a:cubicBezTo>
                    <a:cubicBezTo>
                      <a:pt x="8" y="63"/>
                      <a:pt x="28" y="44"/>
                      <a:pt x="52" y="44"/>
                    </a:cubicBezTo>
                    <a:cubicBezTo>
                      <a:pt x="148" y="44"/>
                      <a:pt x="148" y="44"/>
                      <a:pt x="148" y="44"/>
                    </a:cubicBezTo>
                    <a:cubicBezTo>
                      <a:pt x="148" y="80"/>
                      <a:pt x="148" y="80"/>
                      <a:pt x="148" y="80"/>
                    </a:cubicBezTo>
                    <a:cubicBezTo>
                      <a:pt x="203" y="40"/>
                      <a:pt x="203" y="40"/>
                      <a:pt x="203" y="40"/>
                    </a:cubicBezTo>
                    <a:cubicBezTo>
                      <a:pt x="148" y="0"/>
                      <a:pt x="148" y="0"/>
                      <a:pt x="148" y="0"/>
                    </a:cubicBezTo>
                    <a:cubicBezTo>
                      <a:pt x="148" y="36"/>
                      <a:pt x="148" y="36"/>
                      <a:pt x="148" y="36"/>
                    </a:cubicBezTo>
                    <a:cubicBezTo>
                      <a:pt x="52" y="36"/>
                      <a:pt x="52" y="36"/>
                      <a:pt x="52" y="36"/>
                    </a:cubicBezTo>
                    <a:cubicBezTo>
                      <a:pt x="23" y="36"/>
                      <a:pt x="0" y="59"/>
                      <a:pt x="0" y="88"/>
                    </a:cubicBezTo>
                    <a:cubicBezTo>
                      <a:pt x="0" y="90"/>
                      <a:pt x="2" y="92"/>
                      <a:pt x="4" y="92"/>
                    </a:cubicBezTo>
                    <a:close/>
                  </a:path>
                </a:pathLst>
              </a:custGeom>
              <a:gradFill>
                <a:gsLst>
                  <a:gs pos="0">
                    <a:schemeClr val="accent1"/>
                  </a:gs>
                  <a:gs pos="100000">
                    <a:schemeClr val="accent2">
                      <a:lumMod val="60000"/>
                      <a:lumOff val="40000"/>
                    </a:schemeClr>
                  </a:gs>
                </a:gsLst>
                <a:lin ang="135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55" name="Freeform 6">
                <a:extLst>
                  <a:ext uri="{FF2B5EF4-FFF2-40B4-BE49-F238E27FC236}">
                    <a16:creationId xmlns:a16="http://schemas.microsoft.com/office/drawing/2014/main" id="{A1CF0BC6-BCB7-45E9-876F-BDDE0D36E43C}"/>
                  </a:ext>
                </a:extLst>
              </p:cNvPr>
              <p:cNvSpPr>
                <a:spLocks/>
              </p:cNvSpPr>
              <p:nvPr/>
            </p:nvSpPr>
            <p:spPr bwMode="auto">
              <a:xfrm>
                <a:off x="2136" y="1671"/>
                <a:ext cx="245" cy="111"/>
              </a:xfrm>
              <a:custGeom>
                <a:avLst/>
                <a:gdLst>
                  <a:gd name="T0" fmla="*/ 199 w 203"/>
                  <a:gd name="T1" fmla="*/ 0 h 92"/>
                  <a:gd name="T2" fmla="*/ 195 w 203"/>
                  <a:gd name="T3" fmla="*/ 4 h 92"/>
                  <a:gd name="T4" fmla="*/ 151 w 203"/>
                  <a:gd name="T5" fmla="*/ 48 h 92"/>
                  <a:gd name="T6" fmla="*/ 55 w 203"/>
                  <a:gd name="T7" fmla="*/ 48 h 92"/>
                  <a:gd name="T8" fmla="*/ 55 w 203"/>
                  <a:gd name="T9" fmla="*/ 12 h 92"/>
                  <a:gd name="T10" fmla="*/ 0 w 203"/>
                  <a:gd name="T11" fmla="*/ 52 h 92"/>
                  <a:gd name="T12" fmla="*/ 55 w 203"/>
                  <a:gd name="T13" fmla="*/ 92 h 92"/>
                  <a:gd name="T14" fmla="*/ 55 w 203"/>
                  <a:gd name="T15" fmla="*/ 56 h 92"/>
                  <a:gd name="T16" fmla="*/ 151 w 203"/>
                  <a:gd name="T17" fmla="*/ 56 h 92"/>
                  <a:gd name="T18" fmla="*/ 203 w 203"/>
                  <a:gd name="T19" fmla="*/ 4 h 92"/>
                  <a:gd name="T20" fmla="*/ 199 w 203"/>
                  <a:gd name="T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92">
                    <a:moveTo>
                      <a:pt x="199" y="0"/>
                    </a:moveTo>
                    <a:cubicBezTo>
                      <a:pt x="197" y="0"/>
                      <a:pt x="195" y="1"/>
                      <a:pt x="195" y="4"/>
                    </a:cubicBezTo>
                    <a:cubicBezTo>
                      <a:pt x="195" y="28"/>
                      <a:pt x="175" y="48"/>
                      <a:pt x="151" y="48"/>
                    </a:cubicBezTo>
                    <a:cubicBezTo>
                      <a:pt x="55" y="48"/>
                      <a:pt x="55" y="48"/>
                      <a:pt x="55" y="48"/>
                    </a:cubicBezTo>
                    <a:cubicBezTo>
                      <a:pt x="55" y="12"/>
                      <a:pt x="55" y="12"/>
                      <a:pt x="55" y="12"/>
                    </a:cubicBezTo>
                    <a:cubicBezTo>
                      <a:pt x="0" y="52"/>
                      <a:pt x="0" y="52"/>
                      <a:pt x="0" y="52"/>
                    </a:cubicBezTo>
                    <a:cubicBezTo>
                      <a:pt x="55" y="92"/>
                      <a:pt x="55" y="92"/>
                      <a:pt x="55" y="92"/>
                    </a:cubicBezTo>
                    <a:cubicBezTo>
                      <a:pt x="55" y="56"/>
                      <a:pt x="55" y="56"/>
                      <a:pt x="55" y="56"/>
                    </a:cubicBezTo>
                    <a:cubicBezTo>
                      <a:pt x="151" y="56"/>
                      <a:pt x="151" y="56"/>
                      <a:pt x="151" y="56"/>
                    </a:cubicBezTo>
                    <a:cubicBezTo>
                      <a:pt x="180" y="56"/>
                      <a:pt x="203" y="32"/>
                      <a:pt x="203" y="4"/>
                    </a:cubicBezTo>
                    <a:cubicBezTo>
                      <a:pt x="203" y="1"/>
                      <a:pt x="201" y="0"/>
                      <a:pt x="199" y="0"/>
                    </a:cubicBezTo>
                    <a:close/>
                  </a:path>
                </a:pathLst>
              </a:custGeom>
              <a:gradFill>
                <a:gsLst>
                  <a:gs pos="0">
                    <a:schemeClr val="accent1"/>
                  </a:gs>
                  <a:gs pos="100000">
                    <a:schemeClr val="accent2">
                      <a:lumMod val="60000"/>
                      <a:lumOff val="40000"/>
                    </a:schemeClr>
                  </a:gs>
                </a:gsLst>
                <a:lin ang="135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grpSp>
      </p:grpSp>
      <p:grpSp>
        <p:nvGrpSpPr>
          <p:cNvPr id="56" name="Group 55"/>
          <p:cNvGrpSpPr/>
          <p:nvPr/>
        </p:nvGrpSpPr>
        <p:grpSpPr>
          <a:xfrm>
            <a:off x="4982673" y="5415758"/>
            <a:ext cx="1807892" cy="1511980"/>
            <a:chOff x="3213650" y="3279703"/>
            <a:chExt cx="903946" cy="755990"/>
          </a:xfrm>
        </p:grpSpPr>
        <p:sp>
          <p:nvSpPr>
            <p:cNvPr id="57" name="Oval 56">
              <a:extLst>
                <a:ext uri="{FF2B5EF4-FFF2-40B4-BE49-F238E27FC236}">
                  <a16:creationId xmlns:a16="http://schemas.microsoft.com/office/drawing/2014/main" id="{3C940051-5753-4C2E-999F-308183F394F5}"/>
                </a:ext>
              </a:extLst>
            </p:cNvPr>
            <p:cNvSpPr/>
            <p:nvPr/>
          </p:nvSpPr>
          <p:spPr>
            <a:xfrm>
              <a:off x="3213650" y="3279703"/>
              <a:ext cx="755990" cy="755990"/>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97168"/>
              <a:endParaRPr lang="en-US" dirty="0">
                <a:solidFill>
                  <a:srgbClr val="FFFFFF"/>
                </a:solidFill>
                <a:latin typeface="Amazon Ember"/>
              </a:endParaRPr>
            </a:p>
          </p:txBody>
        </p:sp>
        <p:cxnSp>
          <p:nvCxnSpPr>
            <p:cNvPr id="58" name="Straight Connector 57">
              <a:extLst>
                <a:ext uri="{FF2B5EF4-FFF2-40B4-BE49-F238E27FC236}">
                  <a16:creationId xmlns:a16="http://schemas.microsoft.com/office/drawing/2014/main" id="{3533ABB8-A4F1-43D7-B3C6-1111564B412D}"/>
                </a:ext>
              </a:extLst>
            </p:cNvPr>
            <p:cNvCxnSpPr/>
            <p:nvPr/>
          </p:nvCxnSpPr>
          <p:spPr>
            <a:xfrm>
              <a:off x="4117596" y="3424004"/>
              <a:ext cx="0" cy="467388"/>
            </a:xfrm>
            <a:prstGeom prst="line">
              <a:avLst/>
            </a:prstGeom>
            <a:ln w="25400"/>
          </p:spPr>
          <p:style>
            <a:lnRef idx="2">
              <a:schemeClr val="accent1"/>
            </a:lnRef>
            <a:fillRef idx="0">
              <a:schemeClr val="accent1"/>
            </a:fillRef>
            <a:effectRef idx="1">
              <a:schemeClr val="accent1"/>
            </a:effectRef>
            <a:fontRef idx="minor">
              <a:schemeClr val="tx1"/>
            </a:fontRef>
          </p:style>
        </p:cxnSp>
        <p:grpSp>
          <p:nvGrpSpPr>
            <p:cNvPr id="59" name="Group 25">
              <a:extLst>
                <a:ext uri="{FF2B5EF4-FFF2-40B4-BE49-F238E27FC236}">
                  <a16:creationId xmlns:a16="http://schemas.microsoft.com/office/drawing/2014/main" id="{1484EB89-AC2A-4880-9232-BFA878DB2AE0}"/>
                </a:ext>
              </a:extLst>
            </p:cNvPr>
            <p:cNvGrpSpPr>
              <a:grpSpLocks noChangeAspect="1"/>
            </p:cNvGrpSpPr>
            <p:nvPr/>
          </p:nvGrpSpPr>
          <p:grpSpPr bwMode="auto">
            <a:xfrm>
              <a:off x="3432102" y="3458467"/>
              <a:ext cx="319087" cy="398463"/>
              <a:chOff x="2158" y="2169"/>
              <a:chExt cx="201" cy="251"/>
            </a:xfrm>
            <a:gradFill>
              <a:gsLst>
                <a:gs pos="0">
                  <a:schemeClr val="accent4">
                    <a:lumMod val="75000"/>
                  </a:schemeClr>
                </a:gs>
                <a:gs pos="100000">
                  <a:schemeClr val="accent4"/>
                </a:gs>
              </a:gsLst>
              <a:lin ang="13500000" scaled="1"/>
            </a:gradFill>
          </p:grpSpPr>
          <p:sp>
            <p:nvSpPr>
              <p:cNvPr id="60" name="Rectangle 26">
                <a:extLst>
                  <a:ext uri="{FF2B5EF4-FFF2-40B4-BE49-F238E27FC236}">
                    <a16:creationId xmlns:a16="http://schemas.microsoft.com/office/drawing/2014/main" id="{A6DD82B6-3113-4428-AA4A-DDA9EBFA7CB4}"/>
                  </a:ext>
                </a:extLst>
              </p:cNvPr>
              <p:cNvSpPr>
                <a:spLocks noChangeArrowheads="1"/>
              </p:cNvSpPr>
              <p:nvPr/>
            </p:nvSpPr>
            <p:spPr bwMode="auto">
              <a:xfrm>
                <a:off x="2251" y="2322"/>
                <a:ext cx="15" cy="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61" name="Rectangle 27">
                <a:extLst>
                  <a:ext uri="{FF2B5EF4-FFF2-40B4-BE49-F238E27FC236}">
                    <a16:creationId xmlns:a16="http://schemas.microsoft.com/office/drawing/2014/main" id="{6E84E7A6-63D8-4748-9C54-C3E33B129745}"/>
                  </a:ext>
                </a:extLst>
              </p:cNvPr>
              <p:cNvSpPr>
                <a:spLocks noChangeArrowheads="1"/>
              </p:cNvSpPr>
              <p:nvPr/>
            </p:nvSpPr>
            <p:spPr bwMode="auto">
              <a:xfrm>
                <a:off x="2251" y="2342"/>
                <a:ext cx="15" cy="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62" name="Rectangle 28">
                <a:extLst>
                  <a:ext uri="{FF2B5EF4-FFF2-40B4-BE49-F238E27FC236}">
                    <a16:creationId xmlns:a16="http://schemas.microsoft.com/office/drawing/2014/main" id="{F5BA44FB-F604-4446-BFAB-029E3B8A9B61}"/>
                  </a:ext>
                </a:extLst>
              </p:cNvPr>
              <p:cNvSpPr>
                <a:spLocks noChangeArrowheads="1"/>
              </p:cNvSpPr>
              <p:nvPr/>
            </p:nvSpPr>
            <p:spPr bwMode="auto">
              <a:xfrm>
                <a:off x="2295" y="2342"/>
                <a:ext cx="15" cy="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63" name="Rectangle 29">
                <a:extLst>
                  <a:ext uri="{FF2B5EF4-FFF2-40B4-BE49-F238E27FC236}">
                    <a16:creationId xmlns:a16="http://schemas.microsoft.com/office/drawing/2014/main" id="{4F6E026B-4498-4B5A-B0A8-60032DB2534C}"/>
                  </a:ext>
                </a:extLst>
              </p:cNvPr>
              <p:cNvSpPr>
                <a:spLocks noChangeArrowheads="1"/>
              </p:cNvSpPr>
              <p:nvPr/>
            </p:nvSpPr>
            <p:spPr bwMode="auto">
              <a:xfrm>
                <a:off x="2295" y="2322"/>
                <a:ext cx="15" cy="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64" name="Rectangle 30">
                <a:extLst>
                  <a:ext uri="{FF2B5EF4-FFF2-40B4-BE49-F238E27FC236}">
                    <a16:creationId xmlns:a16="http://schemas.microsoft.com/office/drawing/2014/main" id="{B832E4D4-5BC9-4B18-9313-CCBF6F127D64}"/>
                  </a:ext>
                </a:extLst>
              </p:cNvPr>
              <p:cNvSpPr>
                <a:spLocks noChangeArrowheads="1"/>
              </p:cNvSpPr>
              <p:nvPr/>
            </p:nvSpPr>
            <p:spPr bwMode="auto">
              <a:xfrm>
                <a:off x="2295" y="2302"/>
                <a:ext cx="15" cy="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65" name="Rectangle 31">
                <a:extLst>
                  <a:ext uri="{FF2B5EF4-FFF2-40B4-BE49-F238E27FC236}">
                    <a16:creationId xmlns:a16="http://schemas.microsoft.com/office/drawing/2014/main" id="{5ADFB8FF-3F90-4807-A612-63FD22F0C9FE}"/>
                  </a:ext>
                </a:extLst>
              </p:cNvPr>
              <p:cNvSpPr>
                <a:spLocks noChangeArrowheads="1"/>
              </p:cNvSpPr>
              <p:nvPr/>
            </p:nvSpPr>
            <p:spPr bwMode="auto">
              <a:xfrm>
                <a:off x="2251" y="2302"/>
                <a:ext cx="15" cy="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66" name="Rectangle 32">
                <a:extLst>
                  <a:ext uri="{FF2B5EF4-FFF2-40B4-BE49-F238E27FC236}">
                    <a16:creationId xmlns:a16="http://schemas.microsoft.com/office/drawing/2014/main" id="{0DCF4521-A8DA-4984-9557-48228420B5DF}"/>
                  </a:ext>
                </a:extLst>
              </p:cNvPr>
              <p:cNvSpPr>
                <a:spLocks noChangeArrowheads="1"/>
              </p:cNvSpPr>
              <p:nvPr/>
            </p:nvSpPr>
            <p:spPr bwMode="auto">
              <a:xfrm>
                <a:off x="2207" y="2322"/>
                <a:ext cx="15" cy="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67" name="Freeform 33">
                <a:extLst>
                  <a:ext uri="{FF2B5EF4-FFF2-40B4-BE49-F238E27FC236}">
                    <a16:creationId xmlns:a16="http://schemas.microsoft.com/office/drawing/2014/main" id="{5EB2D7C0-A7B5-4B93-B269-77C65FDA2A36}"/>
                  </a:ext>
                </a:extLst>
              </p:cNvPr>
              <p:cNvSpPr>
                <a:spLocks noEditPoints="1"/>
              </p:cNvSpPr>
              <p:nvPr/>
            </p:nvSpPr>
            <p:spPr bwMode="auto">
              <a:xfrm>
                <a:off x="2158" y="2169"/>
                <a:ext cx="201" cy="207"/>
              </a:xfrm>
              <a:custGeom>
                <a:avLst/>
                <a:gdLst>
                  <a:gd name="T0" fmla="*/ 160 w 164"/>
                  <a:gd name="T1" fmla="*/ 81 h 169"/>
                  <a:gd name="T2" fmla="*/ 140 w 164"/>
                  <a:gd name="T3" fmla="*/ 81 h 169"/>
                  <a:gd name="T4" fmla="*/ 140 w 164"/>
                  <a:gd name="T5" fmla="*/ 58 h 169"/>
                  <a:gd name="T6" fmla="*/ 82 w 164"/>
                  <a:gd name="T7" fmla="*/ 0 h 169"/>
                  <a:gd name="T8" fmla="*/ 24 w 164"/>
                  <a:gd name="T9" fmla="*/ 58 h 169"/>
                  <a:gd name="T10" fmla="*/ 24 w 164"/>
                  <a:gd name="T11" fmla="*/ 81 h 169"/>
                  <a:gd name="T12" fmla="*/ 4 w 164"/>
                  <a:gd name="T13" fmla="*/ 81 h 169"/>
                  <a:gd name="T14" fmla="*/ 0 w 164"/>
                  <a:gd name="T15" fmla="*/ 85 h 169"/>
                  <a:gd name="T16" fmla="*/ 0 w 164"/>
                  <a:gd name="T17" fmla="*/ 169 h 169"/>
                  <a:gd name="T18" fmla="*/ 164 w 164"/>
                  <a:gd name="T19" fmla="*/ 169 h 169"/>
                  <a:gd name="T20" fmla="*/ 164 w 164"/>
                  <a:gd name="T21" fmla="*/ 85 h 169"/>
                  <a:gd name="T22" fmla="*/ 160 w 164"/>
                  <a:gd name="T23" fmla="*/ 81 h 169"/>
                  <a:gd name="T24" fmla="*/ 32 w 164"/>
                  <a:gd name="T25" fmla="*/ 58 h 169"/>
                  <a:gd name="T26" fmla="*/ 82 w 164"/>
                  <a:gd name="T27" fmla="*/ 8 h 169"/>
                  <a:gd name="T28" fmla="*/ 132 w 164"/>
                  <a:gd name="T29" fmla="*/ 58 h 169"/>
                  <a:gd name="T30" fmla="*/ 132 w 164"/>
                  <a:gd name="T31" fmla="*/ 80 h 169"/>
                  <a:gd name="T32" fmla="*/ 32 w 164"/>
                  <a:gd name="T33" fmla="*/ 80 h 169"/>
                  <a:gd name="T34" fmla="*/ 32 w 164"/>
                  <a:gd name="T35" fmla="*/ 58 h 169"/>
                  <a:gd name="T36" fmla="*/ 60 w 164"/>
                  <a:gd name="T37" fmla="*/ 153 h 169"/>
                  <a:gd name="T38" fmla="*/ 56 w 164"/>
                  <a:gd name="T39" fmla="*/ 157 h 169"/>
                  <a:gd name="T40" fmla="*/ 36 w 164"/>
                  <a:gd name="T41" fmla="*/ 157 h 169"/>
                  <a:gd name="T42" fmla="*/ 32 w 164"/>
                  <a:gd name="T43" fmla="*/ 153 h 169"/>
                  <a:gd name="T44" fmla="*/ 32 w 164"/>
                  <a:gd name="T45" fmla="*/ 105 h 169"/>
                  <a:gd name="T46" fmla="*/ 36 w 164"/>
                  <a:gd name="T47" fmla="*/ 101 h 169"/>
                  <a:gd name="T48" fmla="*/ 56 w 164"/>
                  <a:gd name="T49" fmla="*/ 101 h 169"/>
                  <a:gd name="T50" fmla="*/ 60 w 164"/>
                  <a:gd name="T51" fmla="*/ 105 h 169"/>
                  <a:gd name="T52" fmla="*/ 60 w 164"/>
                  <a:gd name="T53" fmla="*/ 153 h 169"/>
                  <a:gd name="T54" fmla="*/ 96 w 164"/>
                  <a:gd name="T55" fmla="*/ 153 h 169"/>
                  <a:gd name="T56" fmla="*/ 92 w 164"/>
                  <a:gd name="T57" fmla="*/ 157 h 169"/>
                  <a:gd name="T58" fmla="*/ 72 w 164"/>
                  <a:gd name="T59" fmla="*/ 157 h 169"/>
                  <a:gd name="T60" fmla="*/ 68 w 164"/>
                  <a:gd name="T61" fmla="*/ 153 h 169"/>
                  <a:gd name="T62" fmla="*/ 68 w 164"/>
                  <a:gd name="T63" fmla="*/ 105 h 169"/>
                  <a:gd name="T64" fmla="*/ 72 w 164"/>
                  <a:gd name="T65" fmla="*/ 101 h 169"/>
                  <a:gd name="T66" fmla="*/ 92 w 164"/>
                  <a:gd name="T67" fmla="*/ 101 h 169"/>
                  <a:gd name="T68" fmla="*/ 96 w 164"/>
                  <a:gd name="T69" fmla="*/ 105 h 169"/>
                  <a:gd name="T70" fmla="*/ 96 w 164"/>
                  <a:gd name="T71" fmla="*/ 153 h 169"/>
                  <a:gd name="T72" fmla="*/ 132 w 164"/>
                  <a:gd name="T73" fmla="*/ 153 h 169"/>
                  <a:gd name="T74" fmla="*/ 128 w 164"/>
                  <a:gd name="T75" fmla="*/ 157 h 169"/>
                  <a:gd name="T76" fmla="*/ 108 w 164"/>
                  <a:gd name="T77" fmla="*/ 157 h 169"/>
                  <a:gd name="T78" fmla="*/ 104 w 164"/>
                  <a:gd name="T79" fmla="*/ 153 h 169"/>
                  <a:gd name="T80" fmla="*/ 104 w 164"/>
                  <a:gd name="T81" fmla="*/ 105 h 169"/>
                  <a:gd name="T82" fmla="*/ 108 w 164"/>
                  <a:gd name="T83" fmla="*/ 101 h 169"/>
                  <a:gd name="T84" fmla="*/ 128 w 164"/>
                  <a:gd name="T85" fmla="*/ 101 h 169"/>
                  <a:gd name="T86" fmla="*/ 132 w 164"/>
                  <a:gd name="T87" fmla="*/ 105 h 169"/>
                  <a:gd name="T88" fmla="*/ 132 w 164"/>
                  <a:gd name="T89" fmla="*/ 15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4" h="169">
                    <a:moveTo>
                      <a:pt x="160" y="81"/>
                    </a:moveTo>
                    <a:cubicBezTo>
                      <a:pt x="140" y="81"/>
                      <a:pt x="140" y="81"/>
                      <a:pt x="140" y="81"/>
                    </a:cubicBezTo>
                    <a:cubicBezTo>
                      <a:pt x="140" y="58"/>
                      <a:pt x="140" y="58"/>
                      <a:pt x="140" y="58"/>
                    </a:cubicBezTo>
                    <a:cubicBezTo>
                      <a:pt x="140" y="26"/>
                      <a:pt x="114" y="0"/>
                      <a:pt x="82" y="0"/>
                    </a:cubicBezTo>
                    <a:cubicBezTo>
                      <a:pt x="50" y="0"/>
                      <a:pt x="24" y="26"/>
                      <a:pt x="24" y="58"/>
                    </a:cubicBezTo>
                    <a:cubicBezTo>
                      <a:pt x="24" y="81"/>
                      <a:pt x="24" y="81"/>
                      <a:pt x="24" y="81"/>
                    </a:cubicBezTo>
                    <a:cubicBezTo>
                      <a:pt x="4" y="81"/>
                      <a:pt x="4" y="81"/>
                      <a:pt x="4" y="81"/>
                    </a:cubicBezTo>
                    <a:cubicBezTo>
                      <a:pt x="2" y="81"/>
                      <a:pt x="0" y="82"/>
                      <a:pt x="0" y="85"/>
                    </a:cubicBezTo>
                    <a:cubicBezTo>
                      <a:pt x="0" y="169"/>
                      <a:pt x="0" y="169"/>
                      <a:pt x="0" y="169"/>
                    </a:cubicBezTo>
                    <a:cubicBezTo>
                      <a:pt x="164" y="169"/>
                      <a:pt x="164" y="169"/>
                      <a:pt x="164" y="169"/>
                    </a:cubicBezTo>
                    <a:cubicBezTo>
                      <a:pt x="164" y="85"/>
                      <a:pt x="164" y="85"/>
                      <a:pt x="164" y="85"/>
                    </a:cubicBezTo>
                    <a:cubicBezTo>
                      <a:pt x="164" y="82"/>
                      <a:pt x="162" y="81"/>
                      <a:pt x="160" y="81"/>
                    </a:cubicBezTo>
                    <a:close/>
                    <a:moveTo>
                      <a:pt x="32" y="58"/>
                    </a:moveTo>
                    <a:cubicBezTo>
                      <a:pt x="32" y="31"/>
                      <a:pt x="54" y="8"/>
                      <a:pt x="82" y="8"/>
                    </a:cubicBezTo>
                    <a:cubicBezTo>
                      <a:pt x="109" y="8"/>
                      <a:pt x="132" y="31"/>
                      <a:pt x="132" y="58"/>
                    </a:cubicBezTo>
                    <a:cubicBezTo>
                      <a:pt x="132" y="80"/>
                      <a:pt x="132" y="80"/>
                      <a:pt x="132" y="80"/>
                    </a:cubicBezTo>
                    <a:cubicBezTo>
                      <a:pt x="32" y="80"/>
                      <a:pt x="32" y="80"/>
                      <a:pt x="32" y="80"/>
                    </a:cubicBezTo>
                    <a:lnTo>
                      <a:pt x="32" y="58"/>
                    </a:lnTo>
                    <a:close/>
                    <a:moveTo>
                      <a:pt x="60" y="153"/>
                    </a:moveTo>
                    <a:cubicBezTo>
                      <a:pt x="60" y="155"/>
                      <a:pt x="58" y="157"/>
                      <a:pt x="56" y="157"/>
                    </a:cubicBezTo>
                    <a:cubicBezTo>
                      <a:pt x="36" y="157"/>
                      <a:pt x="36" y="157"/>
                      <a:pt x="36" y="157"/>
                    </a:cubicBezTo>
                    <a:cubicBezTo>
                      <a:pt x="34" y="157"/>
                      <a:pt x="32" y="155"/>
                      <a:pt x="32" y="153"/>
                    </a:cubicBezTo>
                    <a:cubicBezTo>
                      <a:pt x="32" y="105"/>
                      <a:pt x="32" y="105"/>
                      <a:pt x="32" y="105"/>
                    </a:cubicBezTo>
                    <a:cubicBezTo>
                      <a:pt x="32" y="102"/>
                      <a:pt x="34" y="101"/>
                      <a:pt x="36" y="101"/>
                    </a:cubicBezTo>
                    <a:cubicBezTo>
                      <a:pt x="56" y="101"/>
                      <a:pt x="56" y="101"/>
                      <a:pt x="56" y="101"/>
                    </a:cubicBezTo>
                    <a:cubicBezTo>
                      <a:pt x="58" y="101"/>
                      <a:pt x="60" y="102"/>
                      <a:pt x="60" y="105"/>
                    </a:cubicBezTo>
                    <a:lnTo>
                      <a:pt x="60" y="153"/>
                    </a:lnTo>
                    <a:close/>
                    <a:moveTo>
                      <a:pt x="96" y="153"/>
                    </a:moveTo>
                    <a:cubicBezTo>
                      <a:pt x="96" y="155"/>
                      <a:pt x="94" y="157"/>
                      <a:pt x="92" y="157"/>
                    </a:cubicBezTo>
                    <a:cubicBezTo>
                      <a:pt x="72" y="157"/>
                      <a:pt x="72" y="157"/>
                      <a:pt x="72" y="157"/>
                    </a:cubicBezTo>
                    <a:cubicBezTo>
                      <a:pt x="70" y="157"/>
                      <a:pt x="68" y="155"/>
                      <a:pt x="68" y="153"/>
                    </a:cubicBezTo>
                    <a:cubicBezTo>
                      <a:pt x="68" y="105"/>
                      <a:pt x="68" y="105"/>
                      <a:pt x="68" y="105"/>
                    </a:cubicBezTo>
                    <a:cubicBezTo>
                      <a:pt x="68" y="102"/>
                      <a:pt x="70" y="101"/>
                      <a:pt x="72" y="101"/>
                    </a:cubicBezTo>
                    <a:cubicBezTo>
                      <a:pt x="92" y="101"/>
                      <a:pt x="92" y="101"/>
                      <a:pt x="92" y="101"/>
                    </a:cubicBezTo>
                    <a:cubicBezTo>
                      <a:pt x="94" y="101"/>
                      <a:pt x="96" y="102"/>
                      <a:pt x="96" y="105"/>
                    </a:cubicBezTo>
                    <a:lnTo>
                      <a:pt x="96" y="153"/>
                    </a:lnTo>
                    <a:close/>
                    <a:moveTo>
                      <a:pt x="132" y="153"/>
                    </a:moveTo>
                    <a:cubicBezTo>
                      <a:pt x="132" y="155"/>
                      <a:pt x="130" y="157"/>
                      <a:pt x="128" y="157"/>
                    </a:cubicBezTo>
                    <a:cubicBezTo>
                      <a:pt x="108" y="157"/>
                      <a:pt x="108" y="157"/>
                      <a:pt x="108" y="157"/>
                    </a:cubicBezTo>
                    <a:cubicBezTo>
                      <a:pt x="106" y="157"/>
                      <a:pt x="104" y="155"/>
                      <a:pt x="104" y="153"/>
                    </a:cubicBezTo>
                    <a:cubicBezTo>
                      <a:pt x="104" y="105"/>
                      <a:pt x="104" y="105"/>
                      <a:pt x="104" y="105"/>
                    </a:cubicBezTo>
                    <a:cubicBezTo>
                      <a:pt x="104" y="102"/>
                      <a:pt x="106" y="101"/>
                      <a:pt x="108" y="101"/>
                    </a:cubicBezTo>
                    <a:cubicBezTo>
                      <a:pt x="128" y="101"/>
                      <a:pt x="128" y="101"/>
                      <a:pt x="128" y="101"/>
                    </a:cubicBezTo>
                    <a:cubicBezTo>
                      <a:pt x="130" y="101"/>
                      <a:pt x="132" y="102"/>
                      <a:pt x="132" y="105"/>
                    </a:cubicBezTo>
                    <a:lnTo>
                      <a:pt x="132" y="153"/>
                    </a:lnTo>
                    <a:close/>
                  </a:path>
                </a:pathLst>
              </a:custGeom>
              <a:gradFill>
                <a:gsLst>
                  <a:gs pos="0">
                    <a:schemeClr val="accent1"/>
                  </a:gs>
                  <a:gs pos="100000">
                    <a:schemeClr val="accent2">
                      <a:lumMod val="60000"/>
                      <a:lumOff val="40000"/>
                    </a:schemeClr>
                  </a:gs>
                </a:gsLst>
                <a:lin ang="135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68" name="Freeform 34">
                <a:extLst>
                  <a:ext uri="{FF2B5EF4-FFF2-40B4-BE49-F238E27FC236}">
                    <a16:creationId xmlns:a16="http://schemas.microsoft.com/office/drawing/2014/main" id="{18A3A77C-98F9-4B5A-896E-1C7F2A84593A}"/>
                  </a:ext>
                </a:extLst>
              </p:cNvPr>
              <p:cNvSpPr>
                <a:spLocks/>
              </p:cNvSpPr>
              <p:nvPr/>
            </p:nvSpPr>
            <p:spPr bwMode="auto">
              <a:xfrm>
                <a:off x="2158" y="2386"/>
                <a:ext cx="201" cy="34"/>
              </a:xfrm>
              <a:custGeom>
                <a:avLst/>
                <a:gdLst>
                  <a:gd name="T0" fmla="*/ 32 w 164"/>
                  <a:gd name="T1" fmla="*/ 28 h 28"/>
                  <a:gd name="T2" fmla="*/ 132 w 164"/>
                  <a:gd name="T3" fmla="*/ 28 h 28"/>
                  <a:gd name="T4" fmla="*/ 164 w 164"/>
                  <a:gd name="T5" fmla="*/ 0 h 28"/>
                  <a:gd name="T6" fmla="*/ 0 w 164"/>
                  <a:gd name="T7" fmla="*/ 0 h 28"/>
                  <a:gd name="T8" fmla="*/ 32 w 164"/>
                  <a:gd name="T9" fmla="*/ 28 h 28"/>
                </a:gdLst>
                <a:ahLst/>
                <a:cxnLst>
                  <a:cxn ang="0">
                    <a:pos x="T0" y="T1"/>
                  </a:cxn>
                  <a:cxn ang="0">
                    <a:pos x="T2" y="T3"/>
                  </a:cxn>
                  <a:cxn ang="0">
                    <a:pos x="T4" y="T5"/>
                  </a:cxn>
                  <a:cxn ang="0">
                    <a:pos x="T6" y="T7"/>
                  </a:cxn>
                  <a:cxn ang="0">
                    <a:pos x="T8" y="T9"/>
                  </a:cxn>
                </a:cxnLst>
                <a:rect l="0" t="0" r="r" b="b"/>
                <a:pathLst>
                  <a:path w="164" h="28">
                    <a:moveTo>
                      <a:pt x="32" y="28"/>
                    </a:moveTo>
                    <a:cubicBezTo>
                      <a:pt x="132" y="28"/>
                      <a:pt x="132" y="28"/>
                      <a:pt x="132" y="28"/>
                    </a:cubicBezTo>
                    <a:cubicBezTo>
                      <a:pt x="148" y="28"/>
                      <a:pt x="162" y="15"/>
                      <a:pt x="164" y="0"/>
                    </a:cubicBezTo>
                    <a:cubicBezTo>
                      <a:pt x="0" y="0"/>
                      <a:pt x="0" y="0"/>
                      <a:pt x="0" y="0"/>
                    </a:cubicBezTo>
                    <a:cubicBezTo>
                      <a:pt x="2" y="15"/>
                      <a:pt x="16" y="28"/>
                      <a:pt x="32" y="28"/>
                    </a:cubicBezTo>
                    <a:close/>
                  </a:path>
                </a:pathLst>
              </a:custGeom>
              <a:gradFill>
                <a:gsLst>
                  <a:gs pos="0">
                    <a:schemeClr val="accent1"/>
                  </a:gs>
                  <a:gs pos="100000">
                    <a:schemeClr val="accent2">
                      <a:lumMod val="60000"/>
                      <a:lumOff val="40000"/>
                    </a:schemeClr>
                  </a:gs>
                </a:gsLst>
                <a:lin ang="135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69" name="Rectangle 35">
                <a:extLst>
                  <a:ext uri="{FF2B5EF4-FFF2-40B4-BE49-F238E27FC236}">
                    <a16:creationId xmlns:a16="http://schemas.microsoft.com/office/drawing/2014/main" id="{41B8EE15-FC19-4370-BA5D-9E28502DD29F}"/>
                  </a:ext>
                </a:extLst>
              </p:cNvPr>
              <p:cNvSpPr>
                <a:spLocks noChangeArrowheads="1"/>
              </p:cNvSpPr>
              <p:nvPr/>
            </p:nvSpPr>
            <p:spPr bwMode="auto">
              <a:xfrm>
                <a:off x="2207" y="2302"/>
                <a:ext cx="15" cy="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70" name="Rectangle 36">
                <a:extLst>
                  <a:ext uri="{FF2B5EF4-FFF2-40B4-BE49-F238E27FC236}">
                    <a16:creationId xmlns:a16="http://schemas.microsoft.com/office/drawing/2014/main" id="{71B0583D-127F-4A97-9BBF-045892D58A08}"/>
                  </a:ext>
                </a:extLst>
              </p:cNvPr>
              <p:cNvSpPr>
                <a:spLocks noChangeArrowheads="1"/>
              </p:cNvSpPr>
              <p:nvPr/>
            </p:nvSpPr>
            <p:spPr bwMode="auto">
              <a:xfrm>
                <a:off x="2207" y="2342"/>
                <a:ext cx="15" cy="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grpSp>
      </p:grpSp>
      <p:grpSp>
        <p:nvGrpSpPr>
          <p:cNvPr id="71" name="Group 70">
            <a:extLst>
              <a:ext uri="{FF2B5EF4-FFF2-40B4-BE49-F238E27FC236}">
                <a16:creationId xmlns:a16="http://schemas.microsoft.com/office/drawing/2014/main" id="{68D57AD8-5915-450E-8D5E-6916FB98E0A8}"/>
              </a:ext>
            </a:extLst>
          </p:cNvPr>
          <p:cNvGrpSpPr/>
          <p:nvPr/>
        </p:nvGrpSpPr>
        <p:grpSpPr>
          <a:xfrm>
            <a:off x="9686425" y="615686"/>
            <a:ext cx="1807892" cy="1511980"/>
            <a:chOff x="6086497" y="1287892"/>
            <a:chExt cx="903946" cy="755990"/>
          </a:xfrm>
        </p:grpSpPr>
        <p:sp>
          <p:nvSpPr>
            <p:cNvPr id="72" name="Oval 71">
              <a:extLst>
                <a:ext uri="{FF2B5EF4-FFF2-40B4-BE49-F238E27FC236}">
                  <a16:creationId xmlns:a16="http://schemas.microsoft.com/office/drawing/2014/main" id="{6C55566E-5E4B-4BF4-9C54-2EE18CF769E0}"/>
                </a:ext>
              </a:extLst>
            </p:cNvPr>
            <p:cNvSpPr/>
            <p:nvPr/>
          </p:nvSpPr>
          <p:spPr>
            <a:xfrm>
              <a:off x="6086497" y="1287892"/>
              <a:ext cx="755990" cy="755990"/>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97168"/>
              <a:endParaRPr lang="en-US" dirty="0">
                <a:solidFill>
                  <a:srgbClr val="FFFFFF"/>
                </a:solidFill>
                <a:latin typeface="Amazon Ember"/>
              </a:endParaRPr>
            </a:p>
          </p:txBody>
        </p:sp>
        <p:cxnSp>
          <p:nvCxnSpPr>
            <p:cNvPr id="73" name="Straight Connector 72">
              <a:extLst>
                <a:ext uri="{FF2B5EF4-FFF2-40B4-BE49-F238E27FC236}">
                  <a16:creationId xmlns:a16="http://schemas.microsoft.com/office/drawing/2014/main" id="{C21BEB17-6FC2-4666-8461-011759E0934D}"/>
                </a:ext>
              </a:extLst>
            </p:cNvPr>
            <p:cNvCxnSpPr/>
            <p:nvPr/>
          </p:nvCxnSpPr>
          <p:spPr>
            <a:xfrm>
              <a:off x="6990443" y="1432193"/>
              <a:ext cx="0" cy="467388"/>
            </a:xfrm>
            <a:prstGeom prst="line">
              <a:avLst/>
            </a:prstGeom>
            <a:ln w="25400"/>
          </p:spPr>
          <p:style>
            <a:lnRef idx="2">
              <a:schemeClr val="accent1"/>
            </a:lnRef>
            <a:fillRef idx="0">
              <a:schemeClr val="accent1"/>
            </a:fillRef>
            <a:effectRef idx="1">
              <a:schemeClr val="accent1"/>
            </a:effectRef>
            <a:fontRef idx="minor">
              <a:schemeClr val="tx1"/>
            </a:fontRef>
          </p:style>
        </p:cxnSp>
        <p:grpSp>
          <p:nvGrpSpPr>
            <p:cNvPr id="74" name="Group 58">
              <a:extLst>
                <a:ext uri="{FF2B5EF4-FFF2-40B4-BE49-F238E27FC236}">
                  <a16:creationId xmlns:a16="http://schemas.microsoft.com/office/drawing/2014/main" id="{84A7C5BB-9DF0-4BD7-95F3-596425658596}"/>
                </a:ext>
              </a:extLst>
            </p:cNvPr>
            <p:cNvGrpSpPr>
              <a:grpSpLocks noChangeAspect="1"/>
            </p:cNvGrpSpPr>
            <p:nvPr/>
          </p:nvGrpSpPr>
          <p:grpSpPr bwMode="auto">
            <a:xfrm>
              <a:off x="6262880" y="1469831"/>
              <a:ext cx="403225" cy="392113"/>
              <a:chOff x="3944" y="927"/>
              <a:chExt cx="254" cy="247"/>
            </a:xfrm>
            <a:gradFill>
              <a:gsLst>
                <a:gs pos="0">
                  <a:schemeClr val="accent4">
                    <a:lumMod val="75000"/>
                  </a:schemeClr>
                </a:gs>
                <a:gs pos="100000">
                  <a:schemeClr val="accent4"/>
                </a:gs>
              </a:gsLst>
              <a:lin ang="13500000" scaled="1"/>
            </a:gradFill>
          </p:grpSpPr>
          <p:sp>
            <p:nvSpPr>
              <p:cNvPr id="75" name="Freeform 59">
                <a:extLst>
                  <a:ext uri="{FF2B5EF4-FFF2-40B4-BE49-F238E27FC236}">
                    <a16:creationId xmlns:a16="http://schemas.microsoft.com/office/drawing/2014/main" id="{75A28C2F-2EB2-48F6-8569-36965A27ECA9}"/>
                  </a:ext>
                </a:extLst>
              </p:cNvPr>
              <p:cNvSpPr>
                <a:spLocks/>
              </p:cNvSpPr>
              <p:nvPr/>
            </p:nvSpPr>
            <p:spPr bwMode="auto">
              <a:xfrm>
                <a:off x="3999" y="1046"/>
                <a:ext cx="34" cy="56"/>
              </a:xfrm>
              <a:custGeom>
                <a:avLst/>
                <a:gdLst>
                  <a:gd name="T0" fmla="*/ 16 w 32"/>
                  <a:gd name="T1" fmla="*/ 52 h 52"/>
                  <a:gd name="T2" fmla="*/ 17 w 32"/>
                  <a:gd name="T3" fmla="*/ 49 h 52"/>
                  <a:gd name="T4" fmla="*/ 18 w 32"/>
                  <a:gd name="T5" fmla="*/ 48 h 52"/>
                  <a:gd name="T6" fmla="*/ 19 w 32"/>
                  <a:gd name="T7" fmla="*/ 47 h 52"/>
                  <a:gd name="T8" fmla="*/ 20 w 32"/>
                  <a:gd name="T9" fmla="*/ 45 h 52"/>
                  <a:gd name="T10" fmla="*/ 20 w 32"/>
                  <a:gd name="T11" fmla="*/ 44 h 52"/>
                  <a:gd name="T12" fmla="*/ 23 w 32"/>
                  <a:gd name="T13" fmla="*/ 42 h 52"/>
                  <a:gd name="T14" fmla="*/ 32 w 32"/>
                  <a:gd name="T15" fmla="*/ 36 h 52"/>
                  <a:gd name="T16" fmla="*/ 32 w 32"/>
                  <a:gd name="T17" fmla="*/ 0 h 52"/>
                  <a:gd name="T18" fmla="*/ 0 w 32"/>
                  <a:gd name="T19" fmla="*/ 0 h 52"/>
                  <a:gd name="T20" fmla="*/ 0 w 32"/>
                  <a:gd name="T21" fmla="*/ 52 h 52"/>
                  <a:gd name="T22" fmla="*/ 16 w 32"/>
                  <a:gd name="T23" fmla="*/ 52 h 52"/>
                  <a:gd name="T24" fmla="*/ 16 w 32"/>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2">
                    <a:moveTo>
                      <a:pt x="16" y="52"/>
                    </a:moveTo>
                    <a:cubicBezTo>
                      <a:pt x="17" y="51"/>
                      <a:pt x="17" y="50"/>
                      <a:pt x="17" y="49"/>
                    </a:cubicBezTo>
                    <a:cubicBezTo>
                      <a:pt x="17" y="49"/>
                      <a:pt x="17" y="49"/>
                      <a:pt x="18" y="48"/>
                    </a:cubicBezTo>
                    <a:cubicBezTo>
                      <a:pt x="18" y="48"/>
                      <a:pt x="18" y="47"/>
                      <a:pt x="19" y="47"/>
                    </a:cubicBezTo>
                    <a:cubicBezTo>
                      <a:pt x="19" y="46"/>
                      <a:pt x="19" y="46"/>
                      <a:pt x="20" y="45"/>
                    </a:cubicBezTo>
                    <a:cubicBezTo>
                      <a:pt x="20" y="45"/>
                      <a:pt x="20" y="45"/>
                      <a:pt x="20" y="44"/>
                    </a:cubicBezTo>
                    <a:cubicBezTo>
                      <a:pt x="21" y="44"/>
                      <a:pt x="22" y="43"/>
                      <a:pt x="23" y="42"/>
                    </a:cubicBezTo>
                    <a:cubicBezTo>
                      <a:pt x="32" y="36"/>
                      <a:pt x="32" y="36"/>
                      <a:pt x="32" y="36"/>
                    </a:cubicBezTo>
                    <a:cubicBezTo>
                      <a:pt x="32" y="0"/>
                      <a:pt x="32" y="0"/>
                      <a:pt x="32" y="0"/>
                    </a:cubicBezTo>
                    <a:cubicBezTo>
                      <a:pt x="0" y="0"/>
                      <a:pt x="0" y="0"/>
                      <a:pt x="0" y="0"/>
                    </a:cubicBezTo>
                    <a:cubicBezTo>
                      <a:pt x="0" y="52"/>
                      <a:pt x="0" y="52"/>
                      <a:pt x="0" y="52"/>
                    </a:cubicBezTo>
                    <a:cubicBezTo>
                      <a:pt x="16" y="52"/>
                      <a:pt x="16" y="52"/>
                      <a:pt x="16" y="52"/>
                    </a:cubicBezTo>
                    <a:cubicBezTo>
                      <a:pt x="16" y="52"/>
                      <a:pt x="16" y="52"/>
                      <a:pt x="16" y="5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76" name="Freeform 60">
                <a:extLst>
                  <a:ext uri="{FF2B5EF4-FFF2-40B4-BE49-F238E27FC236}">
                    <a16:creationId xmlns:a16="http://schemas.microsoft.com/office/drawing/2014/main" id="{967847EF-9822-4EB8-83A9-3C05D46562F6}"/>
                  </a:ext>
                </a:extLst>
              </p:cNvPr>
              <p:cNvSpPr>
                <a:spLocks/>
              </p:cNvSpPr>
              <p:nvPr/>
            </p:nvSpPr>
            <p:spPr bwMode="auto">
              <a:xfrm>
                <a:off x="4041" y="1021"/>
                <a:ext cx="72" cy="57"/>
              </a:xfrm>
              <a:custGeom>
                <a:avLst/>
                <a:gdLst>
                  <a:gd name="T0" fmla="*/ 15 w 68"/>
                  <a:gd name="T1" fmla="*/ 43 h 54"/>
                  <a:gd name="T2" fmla="*/ 27 w 68"/>
                  <a:gd name="T3" fmla="*/ 40 h 54"/>
                  <a:gd name="T4" fmla="*/ 38 w 68"/>
                  <a:gd name="T5" fmla="*/ 47 h 54"/>
                  <a:gd name="T6" fmla="*/ 39 w 68"/>
                  <a:gd name="T7" fmla="*/ 49 h 54"/>
                  <a:gd name="T8" fmla="*/ 40 w 68"/>
                  <a:gd name="T9" fmla="*/ 48 h 54"/>
                  <a:gd name="T10" fmla="*/ 41 w 68"/>
                  <a:gd name="T11" fmla="*/ 46 h 54"/>
                  <a:gd name="T12" fmla="*/ 42 w 68"/>
                  <a:gd name="T13" fmla="*/ 45 h 54"/>
                  <a:gd name="T14" fmla="*/ 44 w 68"/>
                  <a:gd name="T15" fmla="*/ 41 h 54"/>
                  <a:gd name="T16" fmla="*/ 44 w 68"/>
                  <a:gd name="T17" fmla="*/ 41 h 54"/>
                  <a:gd name="T18" fmla="*/ 47 w 68"/>
                  <a:gd name="T19" fmla="*/ 38 h 54"/>
                  <a:gd name="T20" fmla="*/ 48 w 68"/>
                  <a:gd name="T21" fmla="*/ 38 h 54"/>
                  <a:gd name="T22" fmla="*/ 50 w 68"/>
                  <a:gd name="T23" fmla="*/ 35 h 54"/>
                  <a:gd name="T24" fmla="*/ 51 w 68"/>
                  <a:gd name="T25" fmla="*/ 35 h 54"/>
                  <a:gd name="T26" fmla="*/ 59 w 68"/>
                  <a:gd name="T27" fmla="*/ 31 h 54"/>
                  <a:gd name="T28" fmla="*/ 59 w 68"/>
                  <a:gd name="T29" fmla="*/ 31 h 54"/>
                  <a:gd name="T30" fmla="*/ 63 w 68"/>
                  <a:gd name="T31" fmla="*/ 29 h 54"/>
                  <a:gd name="T32" fmla="*/ 64 w 68"/>
                  <a:gd name="T33" fmla="*/ 29 h 54"/>
                  <a:gd name="T34" fmla="*/ 67 w 68"/>
                  <a:gd name="T35" fmla="*/ 29 h 54"/>
                  <a:gd name="T36" fmla="*/ 68 w 68"/>
                  <a:gd name="T37" fmla="*/ 28 h 54"/>
                  <a:gd name="T38" fmla="*/ 68 w 68"/>
                  <a:gd name="T39" fmla="*/ 0 h 54"/>
                  <a:gd name="T40" fmla="*/ 0 w 68"/>
                  <a:gd name="T41" fmla="*/ 0 h 54"/>
                  <a:gd name="T42" fmla="*/ 0 w 68"/>
                  <a:gd name="T43" fmla="*/ 20 h 54"/>
                  <a:gd name="T44" fmla="*/ 0 w 68"/>
                  <a:gd name="T45" fmla="*/ 54 h 54"/>
                  <a:gd name="T46" fmla="*/ 15 w 68"/>
                  <a:gd name="T47" fmla="*/ 4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54">
                    <a:moveTo>
                      <a:pt x="15" y="43"/>
                    </a:moveTo>
                    <a:cubicBezTo>
                      <a:pt x="19" y="41"/>
                      <a:pt x="23" y="40"/>
                      <a:pt x="27" y="40"/>
                    </a:cubicBezTo>
                    <a:cubicBezTo>
                      <a:pt x="32" y="41"/>
                      <a:pt x="35" y="44"/>
                      <a:pt x="38" y="47"/>
                    </a:cubicBezTo>
                    <a:cubicBezTo>
                      <a:pt x="39" y="49"/>
                      <a:pt x="39" y="49"/>
                      <a:pt x="39" y="49"/>
                    </a:cubicBezTo>
                    <a:cubicBezTo>
                      <a:pt x="39" y="49"/>
                      <a:pt x="39" y="49"/>
                      <a:pt x="40" y="48"/>
                    </a:cubicBezTo>
                    <a:cubicBezTo>
                      <a:pt x="40" y="47"/>
                      <a:pt x="40" y="47"/>
                      <a:pt x="41" y="46"/>
                    </a:cubicBezTo>
                    <a:cubicBezTo>
                      <a:pt x="41" y="45"/>
                      <a:pt x="41" y="45"/>
                      <a:pt x="42" y="45"/>
                    </a:cubicBezTo>
                    <a:cubicBezTo>
                      <a:pt x="42" y="43"/>
                      <a:pt x="43" y="42"/>
                      <a:pt x="44" y="41"/>
                    </a:cubicBezTo>
                    <a:cubicBezTo>
                      <a:pt x="44" y="41"/>
                      <a:pt x="44" y="41"/>
                      <a:pt x="44" y="41"/>
                    </a:cubicBezTo>
                    <a:cubicBezTo>
                      <a:pt x="45" y="40"/>
                      <a:pt x="46" y="39"/>
                      <a:pt x="47" y="38"/>
                    </a:cubicBezTo>
                    <a:cubicBezTo>
                      <a:pt x="47" y="38"/>
                      <a:pt x="47" y="38"/>
                      <a:pt x="48" y="38"/>
                    </a:cubicBezTo>
                    <a:cubicBezTo>
                      <a:pt x="49" y="37"/>
                      <a:pt x="49" y="36"/>
                      <a:pt x="50" y="35"/>
                    </a:cubicBezTo>
                    <a:cubicBezTo>
                      <a:pt x="51" y="35"/>
                      <a:pt x="51" y="35"/>
                      <a:pt x="51" y="35"/>
                    </a:cubicBezTo>
                    <a:cubicBezTo>
                      <a:pt x="53" y="33"/>
                      <a:pt x="56" y="32"/>
                      <a:pt x="59" y="31"/>
                    </a:cubicBezTo>
                    <a:cubicBezTo>
                      <a:pt x="59" y="31"/>
                      <a:pt x="59" y="31"/>
                      <a:pt x="59" y="31"/>
                    </a:cubicBezTo>
                    <a:cubicBezTo>
                      <a:pt x="60" y="30"/>
                      <a:pt x="62" y="30"/>
                      <a:pt x="63" y="29"/>
                    </a:cubicBezTo>
                    <a:cubicBezTo>
                      <a:pt x="63" y="29"/>
                      <a:pt x="63" y="29"/>
                      <a:pt x="64" y="29"/>
                    </a:cubicBezTo>
                    <a:cubicBezTo>
                      <a:pt x="65" y="29"/>
                      <a:pt x="66" y="29"/>
                      <a:pt x="67" y="29"/>
                    </a:cubicBezTo>
                    <a:cubicBezTo>
                      <a:pt x="68" y="29"/>
                      <a:pt x="68" y="28"/>
                      <a:pt x="68" y="28"/>
                    </a:cubicBezTo>
                    <a:cubicBezTo>
                      <a:pt x="68" y="0"/>
                      <a:pt x="68" y="0"/>
                      <a:pt x="68" y="0"/>
                    </a:cubicBezTo>
                    <a:cubicBezTo>
                      <a:pt x="0" y="0"/>
                      <a:pt x="0" y="0"/>
                      <a:pt x="0" y="0"/>
                    </a:cubicBezTo>
                    <a:cubicBezTo>
                      <a:pt x="0" y="20"/>
                      <a:pt x="0" y="20"/>
                      <a:pt x="0" y="20"/>
                    </a:cubicBezTo>
                    <a:cubicBezTo>
                      <a:pt x="0" y="54"/>
                      <a:pt x="0" y="54"/>
                      <a:pt x="0" y="54"/>
                    </a:cubicBezTo>
                    <a:lnTo>
                      <a:pt x="15" y="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77" name="Freeform 61">
                <a:extLst>
                  <a:ext uri="{FF2B5EF4-FFF2-40B4-BE49-F238E27FC236}">
                    <a16:creationId xmlns:a16="http://schemas.microsoft.com/office/drawing/2014/main" id="{63CC7A69-53CE-4CFA-A3DB-BA5B58B075EE}"/>
                  </a:ext>
                </a:extLst>
              </p:cNvPr>
              <p:cNvSpPr>
                <a:spLocks/>
              </p:cNvSpPr>
              <p:nvPr/>
            </p:nvSpPr>
            <p:spPr bwMode="auto">
              <a:xfrm>
                <a:off x="4046" y="927"/>
                <a:ext cx="50" cy="55"/>
              </a:xfrm>
              <a:custGeom>
                <a:avLst/>
                <a:gdLst>
                  <a:gd name="T0" fmla="*/ 21 w 48"/>
                  <a:gd name="T1" fmla="*/ 33 h 52"/>
                  <a:gd name="T2" fmla="*/ 26 w 48"/>
                  <a:gd name="T3" fmla="*/ 33 h 52"/>
                  <a:gd name="T4" fmla="*/ 48 w 48"/>
                  <a:gd name="T5" fmla="*/ 52 h 52"/>
                  <a:gd name="T6" fmla="*/ 48 w 48"/>
                  <a:gd name="T7" fmla="*/ 0 h 52"/>
                  <a:gd name="T8" fmla="*/ 0 w 48"/>
                  <a:gd name="T9" fmla="*/ 0 h 52"/>
                  <a:gd name="T10" fmla="*/ 0 w 48"/>
                  <a:gd name="T11" fmla="*/ 52 h 52"/>
                  <a:gd name="T12" fmla="*/ 21 w 48"/>
                  <a:gd name="T13" fmla="*/ 33 h 52"/>
                </a:gdLst>
                <a:ahLst/>
                <a:cxnLst>
                  <a:cxn ang="0">
                    <a:pos x="T0" y="T1"/>
                  </a:cxn>
                  <a:cxn ang="0">
                    <a:pos x="T2" y="T3"/>
                  </a:cxn>
                  <a:cxn ang="0">
                    <a:pos x="T4" y="T5"/>
                  </a:cxn>
                  <a:cxn ang="0">
                    <a:pos x="T6" y="T7"/>
                  </a:cxn>
                  <a:cxn ang="0">
                    <a:pos x="T8" y="T9"/>
                  </a:cxn>
                  <a:cxn ang="0">
                    <a:pos x="T10" y="T11"/>
                  </a:cxn>
                  <a:cxn ang="0">
                    <a:pos x="T12" y="T13"/>
                  </a:cxn>
                </a:cxnLst>
                <a:rect l="0" t="0" r="r" b="b"/>
                <a:pathLst>
                  <a:path w="48" h="52">
                    <a:moveTo>
                      <a:pt x="21" y="33"/>
                    </a:moveTo>
                    <a:cubicBezTo>
                      <a:pt x="23" y="32"/>
                      <a:pt x="25" y="32"/>
                      <a:pt x="26" y="33"/>
                    </a:cubicBezTo>
                    <a:cubicBezTo>
                      <a:pt x="48" y="52"/>
                      <a:pt x="48" y="52"/>
                      <a:pt x="48" y="52"/>
                    </a:cubicBezTo>
                    <a:cubicBezTo>
                      <a:pt x="48" y="0"/>
                      <a:pt x="48" y="0"/>
                      <a:pt x="48" y="0"/>
                    </a:cubicBezTo>
                    <a:cubicBezTo>
                      <a:pt x="0" y="0"/>
                      <a:pt x="0" y="0"/>
                      <a:pt x="0" y="0"/>
                    </a:cubicBezTo>
                    <a:cubicBezTo>
                      <a:pt x="0" y="52"/>
                      <a:pt x="0" y="52"/>
                      <a:pt x="0" y="52"/>
                    </a:cubicBezTo>
                    <a:lnTo>
                      <a:pt x="21" y="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78" name="Freeform 62">
                <a:extLst>
                  <a:ext uri="{FF2B5EF4-FFF2-40B4-BE49-F238E27FC236}">
                    <a16:creationId xmlns:a16="http://schemas.microsoft.com/office/drawing/2014/main" id="{4DED37BE-8CA0-472F-81DE-6B4A6512F393}"/>
                  </a:ext>
                </a:extLst>
              </p:cNvPr>
              <p:cNvSpPr>
                <a:spLocks noEditPoints="1"/>
              </p:cNvSpPr>
              <p:nvPr/>
            </p:nvSpPr>
            <p:spPr bwMode="auto">
              <a:xfrm>
                <a:off x="3944" y="927"/>
                <a:ext cx="254" cy="247"/>
              </a:xfrm>
              <a:custGeom>
                <a:avLst/>
                <a:gdLst>
                  <a:gd name="T0" fmla="*/ 220 w 240"/>
                  <a:gd name="T1" fmla="*/ 0 h 232"/>
                  <a:gd name="T2" fmla="*/ 152 w 240"/>
                  <a:gd name="T3" fmla="*/ 0 h 232"/>
                  <a:gd name="T4" fmla="*/ 152 w 240"/>
                  <a:gd name="T5" fmla="*/ 53 h 232"/>
                  <a:gd name="T6" fmla="*/ 148 w 240"/>
                  <a:gd name="T7" fmla="*/ 60 h 232"/>
                  <a:gd name="T8" fmla="*/ 140 w 240"/>
                  <a:gd name="T9" fmla="*/ 59 h 232"/>
                  <a:gd name="T10" fmla="*/ 120 w 240"/>
                  <a:gd name="T11" fmla="*/ 42 h 232"/>
                  <a:gd name="T12" fmla="*/ 100 w 240"/>
                  <a:gd name="T13" fmla="*/ 59 h 232"/>
                  <a:gd name="T14" fmla="*/ 95 w 240"/>
                  <a:gd name="T15" fmla="*/ 60 h 232"/>
                  <a:gd name="T16" fmla="*/ 92 w 240"/>
                  <a:gd name="T17" fmla="*/ 60 h 232"/>
                  <a:gd name="T18" fmla="*/ 88 w 240"/>
                  <a:gd name="T19" fmla="*/ 53 h 232"/>
                  <a:gd name="T20" fmla="*/ 88 w 240"/>
                  <a:gd name="T21" fmla="*/ 0 h 232"/>
                  <a:gd name="T22" fmla="*/ 20 w 240"/>
                  <a:gd name="T23" fmla="*/ 0 h 232"/>
                  <a:gd name="T24" fmla="*/ 0 w 240"/>
                  <a:gd name="T25" fmla="*/ 20 h 232"/>
                  <a:gd name="T26" fmla="*/ 0 w 240"/>
                  <a:gd name="T27" fmla="*/ 212 h 232"/>
                  <a:gd name="T28" fmla="*/ 20 w 240"/>
                  <a:gd name="T29" fmla="*/ 232 h 232"/>
                  <a:gd name="T30" fmla="*/ 220 w 240"/>
                  <a:gd name="T31" fmla="*/ 232 h 232"/>
                  <a:gd name="T32" fmla="*/ 240 w 240"/>
                  <a:gd name="T33" fmla="*/ 212 h 232"/>
                  <a:gd name="T34" fmla="*/ 240 w 240"/>
                  <a:gd name="T35" fmla="*/ 20 h 232"/>
                  <a:gd name="T36" fmla="*/ 220 w 240"/>
                  <a:gd name="T37" fmla="*/ 0 h 232"/>
                  <a:gd name="T38" fmla="*/ 164 w 240"/>
                  <a:gd name="T39" fmla="*/ 188 h 232"/>
                  <a:gd name="T40" fmla="*/ 153 w 240"/>
                  <a:gd name="T41" fmla="*/ 186 h 232"/>
                  <a:gd name="T42" fmla="*/ 149 w 240"/>
                  <a:gd name="T43" fmla="*/ 190 h 232"/>
                  <a:gd name="T44" fmla="*/ 116 w 240"/>
                  <a:gd name="T45" fmla="*/ 213 h 232"/>
                  <a:gd name="T46" fmla="*/ 107 w 240"/>
                  <a:gd name="T47" fmla="*/ 216 h 232"/>
                  <a:gd name="T48" fmla="*/ 104 w 240"/>
                  <a:gd name="T49" fmla="*/ 216 h 232"/>
                  <a:gd name="T50" fmla="*/ 94 w 240"/>
                  <a:gd name="T51" fmla="*/ 209 h 232"/>
                  <a:gd name="T52" fmla="*/ 71 w 240"/>
                  <a:gd name="T53" fmla="*/ 177 h 232"/>
                  <a:gd name="T54" fmla="*/ 69 w 240"/>
                  <a:gd name="T55" fmla="*/ 172 h 232"/>
                  <a:gd name="T56" fmla="*/ 48 w 240"/>
                  <a:gd name="T57" fmla="*/ 172 h 232"/>
                  <a:gd name="T58" fmla="*/ 44 w 240"/>
                  <a:gd name="T59" fmla="*/ 168 h 232"/>
                  <a:gd name="T60" fmla="*/ 44 w 240"/>
                  <a:gd name="T61" fmla="*/ 108 h 232"/>
                  <a:gd name="T62" fmla="*/ 48 w 240"/>
                  <a:gd name="T63" fmla="*/ 104 h 232"/>
                  <a:gd name="T64" fmla="*/ 84 w 240"/>
                  <a:gd name="T65" fmla="*/ 104 h 232"/>
                  <a:gd name="T66" fmla="*/ 84 w 240"/>
                  <a:gd name="T67" fmla="*/ 84 h 232"/>
                  <a:gd name="T68" fmla="*/ 88 w 240"/>
                  <a:gd name="T69" fmla="*/ 80 h 232"/>
                  <a:gd name="T70" fmla="*/ 164 w 240"/>
                  <a:gd name="T71" fmla="*/ 80 h 232"/>
                  <a:gd name="T72" fmla="*/ 168 w 240"/>
                  <a:gd name="T73" fmla="*/ 84 h 232"/>
                  <a:gd name="T74" fmla="*/ 168 w 240"/>
                  <a:gd name="T75" fmla="*/ 116 h 232"/>
                  <a:gd name="T76" fmla="*/ 200 w 240"/>
                  <a:gd name="T77" fmla="*/ 152 h 232"/>
                  <a:gd name="T78" fmla="*/ 164 w 240"/>
                  <a:gd name="T79" fmla="*/ 18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0" h="232">
                    <a:moveTo>
                      <a:pt x="220" y="0"/>
                    </a:moveTo>
                    <a:cubicBezTo>
                      <a:pt x="152" y="0"/>
                      <a:pt x="152" y="0"/>
                      <a:pt x="152" y="0"/>
                    </a:cubicBezTo>
                    <a:cubicBezTo>
                      <a:pt x="152" y="53"/>
                      <a:pt x="152" y="53"/>
                      <a:pt x="152" y="53"/>
                    </a:cubicBezTo>
                    <a:cubicBezTo>
                      <a:pt x="152" y="56"/>
                      <a:pt x="150" y="58"/>
                      <a:pt x="148" y="60"/>
                    </a:cubicBezTo>
                    <a:cubicBezTo>
                      <a:pt x="145" y="61"/>
                      <a:pt x="142" y="60"/>
                      <a:pt x="140" y="59"/>
                    </a:cubicBezTo>
                    <a:cubicBezTo>
                      <a:pt x="120" y="42"/>
                      <a:pt x="120" y="42"/>
                      <a:pt x="120" y="42"/>
                    </a:cubicBezTo>
                    <a:cubicBezTo>
                      <a:pt x="100" y="59"/>
                      <a:pt x="100" y="59"/>
                      <a:pt x="100" y="59"/>
                    </a:cubicBezTo>
                    <a:cubicBezTo>
                      <a:pt x="99" y="60"/>
                      <a:pt x="97" y="60"/>
                      <a:pt x="95" y="60"/>
                    </a:cubicBezTo>
                    <a:cubicBezTo>
                      <a:pt x="94" y="60"/>
                      <a:pt x="93" y="60"/>
                      <a:pt x="92" y="60"/>
                    </a:cubicBezTo>
                    <a:cubicBezTo>
                      <a:pt x="89" y="58"/>
                      <a:pt x="88" y="56"/>
                      <a:pt x="88" y="53"/>
                    </a:cubicBezTo>
                    <a:cubicBezTo>
                      <a:pt x="88" y="0"/>
                      <a:pt x="88" y="0"/>
                      <a:pt x="88" y="0"/>
                    </a:cubicBezTo>
                    <a:cubicBezTo>
                      <a:pt x="20" y="0"/>
                      <a:pt x="20" y="0"/>
                      <a:pt x="20" y="0"/>
                    </a:cubicBezTo>
                    <a:cubicBezTo>
                      <a:pt x="9" y="0"/>
                      <a:pt x="0" y="9"/>
                      <a:pt x="0" y="20"/>
                    </a:cubicBezTo>
                    <a:cubicBezTo>
                      <a:pt x="0" y="212"/>
                      <a:pt x="0" y="212"/>
                      <a:pt x="0" y="212"/>
                    </a:cubicBezTo>
                    <a:cubicBezTo>
                      <a:pt x="0" y="223"/>
                      <a:pt x="9" y="232"/>
                      <a:pt x="20" y="232"/>
                    </a:cubicBezTo>
                    <a:cubicBezTo>
                      <a:pt x="220" y="232"/>
                      <a:pt x="220" y="232"/>
                      <a:pt x="220" y="232"/>
                    </a:cubicBezTo>
                    <a:cubicBezTo>
                      <a:pt x="231" y="232"/>
                      <a:pt x="240" y="223"/>
                      <a:pt x="240" y="212"/>
                    </a:cubicBezTo>
                    <a:cubicBezTo>
                      <a:pt x="240" y="20"/>
                      <a:pt x="240" y="20"/>
                      <a:pt x="240" y="20"/>
                    </a:cubicBezTo>
                    <a:cubicBezTo>
                      <a:pt x="240" y="9"/>
                      <a:pt x="231" y="0"/>
                      <a:pt x="220" y="0"/>
                    </a:cubicBezTo>
                    <a:close/>
                    <a:moveTo>
                      <a:pt x="164" y="188"/>
                    </a:moveTo>
                    <a:cubicBezTo>
                      <a:pt x="160" y="188"/>
                      <a:pt x="156" y="188"/>
                      <a:pt x="153" y="186"/>
                    </a:cubicBezTo>
                    <a:cubicBezTo>
                      <a:pt x="152" y="188"/>
                      <a:pt x="150" y="189"/>
                      <a:pt x="149" y="190"/>
                    </a:cubicBezTo>
                    <a:cubicBezTo>
                      <a:pt x="116" y="213"/>
                      <a:pt x="116" y="213"/>
                      <a:pt x="116" y="213"/>
                    </a:cubicBezTo>
                    <a:cubicBezTo>
                      <a:pt x="114" y="215"/>
                      <a:pt x="110" y="216"/>
                      <a:pt x="107" y="216"/>
                    </a:cubicBezTo>
                    <a:cubicBezTo>
                      <a:pt x="106" y="216"/>
                      <a:pt x="105" y="216"/>
                      <a:pt x="104" y="216"/>
                    </a:cubicBezTo>
                    <a:cubicBezTo>
                      <a:pt x="100" y="215"/>
                      <a:pt x="96" y="213"/>
                      <a:pt x="94" y="209"/>
                    </a:cubicBezTo>
                    <a:cubicBezTo>
                      <a:pt x="71" y="177"/>
                      <a:pt x="71" y="177"/>
                      <a:pt x="71" y="177"/>
                    </a:cubicBezTo>
                    <a:cubicBezTo>
                      <a:pt x="70" y="175"/>
                      <a:pt x="69" y="174"/>
                      <a:pt x="69" y="172"/>
                    </a:cubicBezTo>
                    <a:cubicBezTo>
                      <a:pt x="48" y="172"/>
                      <a:pt x="48" y="172"/>
                      <a:pt x="48" y="172"/>
                    </a:cubicBezTo>
                    <a:cubicBezTo>
                      <a:pt x="46" y="172"/>
                      <a:pt x="44" y="170"/>
                      <a:pt x="44" y="168"/>
                    </a:cubicBezTo>
                    <a:cubicBezTo>
                      <a:pt x="44" y="108"/>
                      <a:pt x="44" y="108"/>
                      <a:pt x="44" y="108"/>
                    </a:cubicBezTo>
                    <a:cubicBezTo>
                      <a:pt x="44" y="106"/>
                      <a:pt x="46" y="104"/>
                      <a:pt x="48" y="104"/>
                    </a:cubicBezTo>
                    <a:cubicBezTo>
                      <a:pt x="84" y="104"/>
                      <a:pt x="84" y="104"/>
                      <a:pt x="84" y="104"/>
                    </a:cubicBezTo>
                    <a:cubicBezTo>
                      <a:pt x="84" y="84"/>
                      <a:pt x="84" y="84"/>
                      <a:pt x="84" y="84"/>
                    </a:cubicBezTo>
                    <a:cubicBezTo>
                      <a:pt x="84" y="82"/>
                      <a:pt x="86" y="80"/>
                      <a:pt x="88" y="80"/>
                    </a:cubicBezTo>
                    <a:cubicBezTo>
                      <a:pt x="164" y="80"/>
                      <a:pt x="164" y="80"/>
                      <a:pt x="164" y="80"/>
                    </a:cubicBezTo>
                    <a:cubicBezTo>
                      <a:pt x="166" y="80"/>
                      <a:pt x="168" y="82"/>
                      <a:pt x="168" y="84"/>
                    </a:cubicBezTo>
                    <a:cubicBezTo>
                      <a:pt x="168" y="116"/>
                      <a:pt x="168" y="116"/>
                      <a:pt x="168" y="116"/>
                    </a:cubicBezTo>
                    <a:cubicBezTo>
                      <a:pt x="186" y="118"/>
                      <a:pt x="200" y="134"/>
                      <a:pt x="200" y="152"/>
                    </a:cubicBezTo>
                    <a:cubicBezTo>
                      <a:pt x="200" y="172"/>
                      <a:pt x="184" y="188"/>
                      <a:pt x="164" y="188"/>
                    </a:cubicBezTo>
                    <a:close/>
                  </a:path>
                </a:pathLst>
              </a:custGeom>
              <a:gradFill>
                <a:gsLst>
                  <a:gs pos="0">
                    <a:schemeClr val="accent1"/>
                  </a:gs>
                  <a:gs pos="0">
                    <a:schemeClr val="accent1"/>
                  </a:gs>
                  <a:gs pos="100000">
                    <a:schemeClr val="accent2">
                      <a:lumMod val="60000"/>
                      <a:lumOff val="40000"/>
                    </a:schemeClr>
                  </a:gs>
                </a:gsLst>
                <a:lin ang="135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79" name="Freeform 63">
                <a:extLst>
                  <a:ext uri="{FF2B5EF4-FFF2-40B4-BE49-F238E27FC236}">
                    <a16:creationId xmlns:a16="http://schemas.microsoft.com/office/drawing/2014/main" id="{1EFCAA86-5C62-4489-8C32-B1FD9B66A8F3}"/>
                  </a:ext>
                </a:extLst>
              </p:cNvPr>
              <p:cNvSpPr>
                <a:spLocks/>
              </p:cNvSpPr>
              <p:nvPr/>
            </p:nvSpPr>
            <p:spPr bwMode="auto">
              <a:xfrm>
                <a:off x="4024" y="1072"/>
                <a:ext cx="73" cy="76"/>
              </a:xfrm>
              <a:custGeom>
                <a:avLst/>
                <a:gdLst>
                  <a:gd name="T0" fmla="*/ 65 w 69"/>
                  <a:gd name="T1" fmla="*/ 44 h 72"/>
                  <a:gd name="T2" fmla="*/ 62 w 69"/>
                  <a:gd name="T3" fmla="*/ 41 h 72"/>
                  <a:gd name="T4" fmla="*/ 61 w 69"/>
                  <a:gd name="T5" fmla="*/ 41 h 72"/>
                  <a:gd name="T6" fmla="*/ 59 w 69"/>
                  <a:gd name="T7" fmla="*/ 38 h 72"/>
                  <a:gd name="T8" fmla="*/ 59 w 69"/>
                  <a:gd name="T9" fmla="*/ 37 h 72"/>
                  <a:gd name="T10" fmla="*/ 57 w 69"/>
                  <a:gd name="T11" fmla="*/ 34 h 72"/>
                  <a:gd name="T12" fmla="*/ 56 w 69"/>
                  <a:gd name="T13" fmla="*/ 34 h 72"/>
                  <a:gd name="T14" fmla="*/ 55 w 69"/>
                  <a:gd name="T15" fmla="*/ 30 h 72"/>
                  <a:gd name="T16" fmla="*/ 54 w 69"/>
                  <a:gd name="T17" fmla="*/ 29 h 72"/>
                  <a:gd name="T18" fmla="*/ 53 w 69"/>
                  <a:gd name="T19" fmla="*/ 26 h 72"/>
                  <a:gd name="T20" fmla="*/ 53 w 69"/>
                  <a:gd name="T21" fmla="*/ 25 h 72"/>
                  <a:gd name="T22" fmla="*/ 52 w 69"/>
                  <a:gd name="T23" fmla="*/ 22 h 72"/>
                  <a:gd name="T24" fmla="*/ 52 w 69"/>
                  <a:gd name="T25" fmla="*/ 21 h 72"/>
                  <a:gd name="T26" fmla="*/ 52 w 69"/>
                  <a:gd name="T27" fmla="*/ 16 h 72"/>
                  <a:gd name="T28" fmla="*/ 52 w 69"/>
                  <a:gd name="T29" fmla="*/ 11 h 72"/>
                  <a:gd name="T30" fmla="*/ 52 w 69"/>
                  <a:gd name="T31" fmla="*/ 11 h 72"/>
                  <a:gd name="T32" fmla="*/ 47 w 69"/>
                  <a:gd name="T33" fmla="*/ 4 h 72"/>
                  <a:gd name="T34" fmla="*/ 46 w 69"/>
                  <a:gd name="T35" fmla="*/ 2 h 72"/>
                  <a:gd name="T36" fmla="*/ 46 w 69"/>
                  <a:gd name="T37" fmla="*/ 2 h 72"/>
                  <a:gd name="T38" fmla="*/ 40 w 69"/>
                  <a:gd name="T39" fmla="*/ 0 h 72"/>
                  <a:gd name="T40" fmla="*/ 38 w 69"/>
                  <a:gd name="T41" fmla="*/ 1 h 72"/>
                  <a:gd name="T42" fmla="*/ 38 w 69"/>
                  <a:gd name="T43" fmla="*/ 1 h 72"/>
                  <a:gd name="T44" fmla="*/ 36 w 69"/>
                  <a:gd name="T45" fmla="*/ 2 h 72"/>
                  <a:gd name="T46" fmla="*/ 14 w 69"/>
                  <a:gd name="T47" fmla="*/ 17 h 72"/>
                  <a:gd name="T48" fmla="*/ 14 w 69"/>
                  <a:gd name="T49" fmla="*/ 17 h 72"/>
                  <a:gd name="T50" fmla="*/ 3 w 69"/>
                  <a:gd name="T51" fmla="*/ 25 h 72"/>
                  <a:gd name="T52" fmla="*/ 3 w 69"/>
                  <a:gd name="T53" fmla="*/ 25 h 72"/>
                  <a:gd name="T54" fmla="*/ 2 w 69"/>
                  <a:gd name="T55" fmla="*/ 26 h 72"/>
                  <a:gd name="T56" fmla="*/ 2 w 69"/>
                  <a:gd name="T57" fmla="*/ 26 h 72"/>
                  <a:gd name="T58" fmla="*/ 1 w 69"/>
                  <a:gd name="T59" fmla="*/ 28 h 72"/>
                  <a:gd name="T60" fmla="*/ 1 w 69"/>
                  <a:gd name="T61" fmla="*/ 28 h 72"/>
                  <a:gd name="T62" fmla="*/ 0 w 69"/>
                  <a:gd name="T63" fmla="*/ 32 h 72"/>
                  <a:gd name="T64" fmla="*/ 0 w 69"/>
                  <a:gd name="T65" fmla="*/ 32 h 72"/>
                  <a:gd name="T66" fmla="*/ 1 w 69"/>
                  <a:gd name="T67" fmla="*/ 36 h 72"/>
                  <a:gd name="T68" fmla="*/ 24 w 69"/>
                  <a:gd name="T69" fmla="*/ 69 h 72"/>
                  <a:gd name="T70" fmla="*/ 30 w 69"/>
                  <a:gd name="T71" fmla="*/ 72 h 72"/>
                  <a:gd name="T72" fmla="*/ 36 w 69"/>
                  <a:gd name="T73" fmla="*/ 70 h 72"/>
                  <a:gd name="T74" fmla="*/ 68 w 69"/>
                  <a:gd name="T75" fmla="*/ 47 h 72"/>
                  <a:gd name="T76" fmla="*/ 69 w 69"/>
                  <a:gd name="T77" fmla="*/ 47 h 72"/>
                  <a:gd name="T78" fmla="*/ 69 w 69"/>
                  <a:gd name="T79" fmla="*/ 47 h 72"/>
                  <a:gd name="T80" fmla="*/ 66 w 69"/>
                  <a:gd name="T81" fmla="*/ 44 h 72"/>
                  <a:gd name="T82" fmla="*/ 65 w 69"/>
                  <a:gd name="T83"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 h="72">
                    <a:moveTo>
                      <a:pt x="65" y="44"/>
                    </a:moveTo>
                    <a:cubicBezTo>
                      <a:pt x="64" y="43"/>
                      <a:pt x="63" y="42"/>
                      <a:pt x="62" y="41"/>
                    </a:cubicBezTo>
                    <a:cubicBezTo>
                      <a:pt x="62" y="41"/>
                      <a:pt x="62" y="41"/>
                      <a:pt x="61" y="41"/>
                    </a:cubicBezTo>
                    <a:cubicBezTo>
                      <a:pt x="61" y="40"/>
                      <a:pt x="60" y="39"/>
                      <a:pt x="59" y="38"/>
                    </a:cubicBezTo>
                    <a:cubicBezTo>
                      <a:pt x="59" y="38"/>
                      <a:pt x="59" y="38"/>
                      <a:pt x="59" y="37"/>
                    </a:cubicBezTo>
                    <a:cubicBezTo>
                      <a:pt x="58" y="36"/>
                      <a:pt x="57" y="35"/>
                      <a:pt x="57" y="34"/>
                    </a:cubicBezTo>
                    <a:cubicBezTo>
                      <a:pt x="57" y="34"/>
                      <a:pt x="56" y="34"/>
                      <a:pt x="56" y="34"/>
                    </a:cubicBezTo>
                    <a:cubicBezTo>
                      <a:pt x="56" y="32"/>
                      <a:pt x="55" y="31"/>
                      <a:pt x="55" y="30"/>
                    </a:cubicBezTo>
                    <a:cubicBezTo>
                      <a:pt x="54" y="30"/>
                      <a:pt x="54" y="30"/>
                      <a:pt x="54" y="29"/>
                    </a:cubicBezTo>
                    <a:cubicBezTo>
                      <a:pt x="54" y="28"/>
                      <a:pt x="54" y="27"/>
                      <a:pt x="53" y="26"/>
                    </a:cubicBezTo>
                    <a:cubicBezTo>
                      <a:pt x="53" y="26"/>
                      <a:pt x="53" y="25"/>
                      <a:pt x="53" y="25"/>
                    </a:cubicBezTo>
                    <a:cubicBezTo>
                      <a:pt x="53" y="24"/>
                      <a:pt x="52" y="23"/>
                      <a:pt x="52" y="22"/>
                    </a:cubicBezTo>
                    <a:cubicBezTo>
                      <a:pt x="52" y="21"/>
                      <a:pt x="52" y="21"/>
                      <a:pt x="52" y="21"/>
                    </a:cubicBezTo>
                    <a:cubicBezTo>
                      <a:pt x="52" y="19"/>
                      <a:pt x="52" y="18"/>
                      <a:pt x="52" y="16"/>
                    </a:cubicBezTo>
                    <a:cubicBezTo>
                      <a:pt x="52" y="15"/>
                      <a:pt x="52" y="13"/>
                      <a:pt x="52" y="11"/>
                    </a:cubicBezTo>
                    <a:cubicBezTo>
                      <a:pt x="52" y="11"/>
                      <a:pt x="52" y="11"/>
                      <a:pt x="52" y="11"/>
                    </a:cubicBezTo>
                    <a:cubicBezTo>
                      <a:pt x="47" y="4"/>
                      <a:pt x="47" y="4"/>
                      <a:pt x="47" y="4"/>
                    </a:cubicBezTo>
                    <a:cubicBezTo>
                      <a:pt x="47" y="3"/>
                      <a:pt x="47" y="3"/>
                      <a:pt x="46" y="2"/>
                    </a:cubicBezTo>
                    <a:cubicBezTo>
                      <a:pt x="46" y="2"/>
                      <a:pt x="46" y="2"/>
                      <a:pt x="46" y="2"/>
                    </a:cubicBezTo>
                    <a:cubicBezTo>
                      <a:pt x="45" y="1"/>
                      <a:pt x="43" y="0"/>
                      <a:pt x="40" y="0"/>
                    </a:cubicBezTo>
                    <a:cubicBezTo>
                      <a:pt x="40" y="0"/>
                      <a:pt x="39" y="0"/>
                      <a:pt x="38" y="1"/>
                    </a:cubicBezTo>
                    <a:cubicBezTo>
                      <a:pt x="38" y="1"/>
                      <a:pt x="38" y="1"/>
                      <a:pt x="38" y="1"/>
                    </a:cubicBezTo>
                    <a:cubicBezTo>
                      <a:pt x="37" y="1"/>
                      <a:pt x="37" y="1"/>
                      <a:pt x="36" y="2"/>
                    </a:cubicBezTo>
                    <a:cubicBezTo>
                      <a:pt x="14" y="17"/>
                      <a:pt x="14" y="17"/>
                      <a:pt x="14" y="17"/>
                    </a:cubicBezTo>
                    <a:cubicBezTo>
                      <a:pt x="14" y="17"/>
                      <a:pt x="14" y="17"/>
                      <a:pt x="14" y="17"/>
                    </a:cubicBezTo>
                    <a:cubicBezTo>
                      <a:pt x="3" y="25"/>
                      <a:pt x="3" y="25"/>
                      <a:pt x="3" y="25"/>
                    </a:cubicBezTo>
                    <a:cubicBezTo>
                      <a:pt x="3" y="25"/>
                      <a:pt x="3" y="25"/>
                      <a:pt x="3" y="25"/>
                    </a:cubicBezTo>
                    <a:cubicBezTo>
                      <a:pt x="3" y="25"/>
                      <a:pt x="2" y="26"/>
                      <a:pt x="2" y="26"/>
                    </a:cubicBezTo>
                    <a:cubicBezTo>
                      <a:pt x="2" y="26"/>
                      <a:pt x="2" y="26"/>
                      <a:pt x="2" y="26"/>
                    </a:cubicBezTo>
                    <a:cubicBezTo>
                      <a:pt x="1" y="27"/>
                      <a:pt x="1" y="27"/>
                      <a:pt x="1" y="28"/>
                    </a:cubicBezTo>
                    <a:cubicBezTo>
                      <a:pt x="1" y="28"/>
                      <a:pt x="1" y="28"/>
                      <a:pt x="1" y="28"/>
                    </a:cubicBezTo>
                    <a:cubicBezTo>
                      <a:pt x="0" y="29"/>
                      <a:pt x="0" y="31"/>
                      <a:pt x="0" y="32"/>
                    </a:cubicBezTo>
                    <a:cubicBezTo>
                      <a:pt x="0" y="32"/>
                      <a:pt x="0" y="32"/>
                      <a:pt x="0" y="32"/>
                    </a:cubicBezTo>
                    <a:cubicBezTo>
                      <a:pt x="0" y="33"/>
                      <a:pt x="1" y="35"/>
                      <a:pt x="1" y="36"/>
                    </a:cubicBezTo>
                    <a:cubicBezTo>
                      <a:pt x="24" y="69"/>
                      <a:pt x="24" y="69"/>
                      <a:pt x="24" y="69"/>
                    </a:cubicBezTo>
                    <a:cubicBezTo>
                      <a:pt x="26" y="70"/>
                      <a:pt x="28" y="71"/>
                      <a:pt x="30" y="72"/>
                    </a:cubicBezTo>
                    <a:cubicBezTo>
                      <a:pt x="32" y="72"/>
                      <a:pt x="34" y="72"/>
                      <a:pt x="36" y="70"/>
                    </a:cubicBezTo>
                    <a:cubicBezTo>
                      <a:pt x="68" y="47"/>
                      <a:pt x="68" y="47"/>
                      <a:pt x="68" y="47"/>
                    </a:cubicBezTo>
                    <a:cubicBezTo>
                      <a:pt x="69" y="47"/>
                      <a:pt x="69" y="47"/>
                      <a:pt x="69" y="47"/>
                    </a:cubicBezTo>
                    <a:cubicBezTo>
                      <a:pt x="69" y="47"/>
                      <a:pt x="69" y="47"/>
                      <a:pt x="69" y="47"/>
                    </a:cubicBezTo>
                    <a:cubicBezTo>
                      <a:pt x="68" y="46"/>
                      <a:pt x="67" y="45"/>
                      <a:pt x="66" y="44"/>
                    </a:cubicBezTo>
                    <a:cubicBezTo>
                      <a:pt x="65" y="44"/>
                      <a:pt x="65" y="44"/>
                      <a:pt x="65" y="4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80" name="Freeform 64">
                <a:extLst>
                  <a:ext uri="{FF2B5EF4-FFF2-40B4-BE49-F238E27FC236}">
                    <a16:creationId xmlns:a16="http://schemas.microsoft.com/office/drawing/2014/main" id="{E03767FF-08E3-4315-B6A3-28450CE838E5}"/>
                  </a:ext>
                </a:extLst>
              </p:cNvPr>
              <p:cNvSpPr>
                <a:spLocks/>
              </p:cNvSpPr>
              <p:nvPr/>
            </p:nvSpPr>
            <p:spPr bwMode="auto">
              <a:xfrm>
                <a:off x="4088" y="1059"/>
                <a:ext cx="59" cy="60"/>
              </a:xfrm>
              <a:custGeom>
                <a:avLst/>
                <a:gdLst>
                  <a:gd name="T0" fmla="*/ 28 w 56"/>
                  <a:gd name="T1" fmla="*/ 0 h 56"/>
                  <a:gd name="T2" fmla="*/ 23 w 56"/>
                  <a:gd name="T3" fmla="*/ 1 h 56"/>
                  <a:gd name="T4" fmla="*/ 23 w 56"/>
                  <a:gd name="T5" fmla="*/ 1 h 56"/>
                  <a:gd name="T6" fmla="*/ 19 w 56"/>
                  <a:gd name="T7" fmla="*/ 2 h 56"/>
                  <a:gd name="T8" fmla="*/ 18 w 56"/>
                  <a:gd name="T9" fmla="*/ 2 h 56"/>
                  <a:gd name="T10" fmla="*/ 14 w 56"/>
                  <a:gd name="T11" fmla="*/ 4 h 56"/>
                  <a:gd name="T12" fmla="*/ 14 w 56"/>
                  <a:gd name="T13" fmla="*/ 4 h 56"/>
                  <a:gd name="T14" fmla="*/ 7 w 56"/>
                  <a:gd name="T15" fmla="*/ 10 h 56"/>
                  <a:gd name="T16" fmla="*/ 7 w 56"/>
                  <a:gd name="T17" fmla="*/ 10 h 56"/>
                  <a:gd name="T18" fmla="*/ 4 w 56"/>
                  <a:gd name="T19" fmla="*/ 13 h 56"/>
                  <a:gd name="T20" fmla="*/ 4 w 56"/>
                  <a:gd name="T21" fmla="*/ 14 h 56"/>
                  <a:gd name="T22" fmla="*/ 2 w 56"/>
                  <a:gd name="T23" fmla="*/ 18 h 56"/>
                  <a:gd name="T24" fmla="*/ 2 w 56"/>
                  <a:gd name="T25" fmla="*/ 18 h 56"/>
                  <a:gd name="T26" fmla="*/ 0 w 56"/>
                  <a:gd name="T27" fmla="*/ 23 h 56"/>
                  <a:gd name="T28" fmla="*/ 0 w 56"/>
                  <a:gd name="T29" fmla="*/ 23 h 56"/>
                  <a:gd name="T30" fmla="*/ 0 w 56"/>
                  <a:gd name="T31" fmla="*/ 25 h 56"/>
                  <a:gd name="T32" fmla="*/ 0 w 56"/>
                  <a:gd name="T33" fmla="*/ 28 h 56"/>
                  <a:gd name="T34" fmla="*/ 0 w 56"/>
                  <a:gd name="T35" fmla="*/ 32 h 56"/>
                  <a:gd name="T36" fmla="*/ 0 w 56"/>
                  <a:gd name="T37" fmla="*/ 33 h 56"/>
                  <a:gd name="T38" fmla="*/ 1 w 56"/>
                  <a:gd name="T39" fmla="*/ 36 h 56"/>
                  <a:gd name="T40" fmla="*/ 1 w 56"/>
                  <a:gd name="T41" fmla="*/ 36 h 56"/>
                  <a:gd name="T42" fmla="*/ 2 w 56"/>
                  <a:gd name="T43" fmla="*/ 40 h 56"/>
                  <a:gd name="T44" fmla="*/ 3 w 56"/>
                  <a:gd name="T45" fmla="*/ 40 h 56"/>
                  <a:gd name="T46" fmla="*/ 4 w 56"/>
                  <a:gd name="T47" fmla="*/ 43 h 56"/>
                  <a:gd name="T48" fmla="*/ 4 w 56"/>
                  <a:gd name="T49" fmla="*/ 44 h 56"/>
                  <a:gd name="T50" fmla="*/ 7 w 56"/>
                  <a:gd name="T51" fmla="*/ 46 h 56"/>
                  <a:gd name="T52" fmla="*/ 7 w 56"/>
                  <a:gd name="T53" fmla="*/ 47 h 56"/>
                  <a:gd name="T54" fmla="*/ 9 w 56"/>
                  <a:gd name="T55" fmla="*/ 49 h 56"/>
                  <a:gd name="T56" fmla="*/ 10 w 56"/>
                  <a:gd name="T57" fmla="*/ 50 h 56"/>
                  <a:gd name="T58" fmla="*/ 13 w 56"/>
                  <a:gd name="T59" fmla="*/ 52 h 56"/>
                  <a:gd name="T60" fmla="*/ 13 w 56"/>
                  <a:gd name="T61" fmla="*/ 52 h 56"/>
                  <a:gd name="T62" fmla="*/ 16 w 56"/>
                  <a:gd name="T63" fmla="*/ 54 h 56"/>
                  <a:gd name="T64" fmla="*/ 28 w 56"/>
                  <a:gd name="T65" fmla="*/ 56 h 56"/>
                  <a:gd name="T66" fmla="*/ 56 w 56"/>
                  <a:gd name="T67" fmla="*/ 28 h 56"/>
                  <a:gd name="T68" fmla="*/ 28 w 56"/>
                  <a:gd name="T6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56">
                    <a:moveTo>
                      <a:pt x="28" y="0"/>
                    </a:moveTo>
                    <a:cubicBezTo>
                      <a:pt x="26" y="0"/>
                      <a:pt x="25" y="0"/>
                      <a:pt x="23" y="1"/>
                    </a:cubicBezTo>
                    <a:cubicBezTo>
                      <a:pt x="23" y="1"/>
                      <a:pt x="23" y="1"/>
                      <a:pt x="23" y="1"/>
                    </a:cubicBezTo>
                    <a:cubicBezTo>
                      <a:pt x="21" y="1"/>
                      <a:pt x="20" y="1"/>
                      <a:pt x="19" y="2"/>
                    </a:cubicBezTo>
                    <a:cubicBezTo>
                      <a:pt x="18" y="2"/>
                      <a:pt x="18" y="2"/>
                      <a:pt x="18" y="2"/>
                    </a:cubicBezTo>
                    <a:cubicBezTo>
                      <a:pt x="17" y="3"/>
                      <a:pt x="15" y="3"/>
                      <a:pt x="14" y="4"/>
                    </a:cubicBezTo>
                    <a:cubicBezTo>
                      <a:pt x="14" y="4"/>
                      <a:pt x="14" y="4"/>
                      <a:pt x="14" y="4"/>
                    </a:cubicBezTo>
                    <a:cubicBezTo>
                      <a:pt x="11" y="5"/>
                      <a:pt x="9" y="7"/>
                      <a:pt x="7" y="10"/>
                    </a:cubicBezTo>
                    <a:cubicBezTo>
                      <a:pt x="7" y="10"/>
                      <a:pt x="7" y="10"/>
                      <a:pt x="7" y="10"/>
                    </a:cubicBezTo>
                    <a:cubicBezTo>
                      <a:pt x="6" y="11"/>
                      <a:pt x="5" y="12"/>
                      <a:pt x="4" y="13"/>
                    </a:cubicBezTo>
                    <a:cubicBezTo>
                      <a:pt x="4" y="14"/>
                      <a:pt x="4" y="14"/>
                      <a:pt x="4" y="14"/>
                    </a:cubicBezTo>
                    <a:cubicBezTo>
                      <a:pt x="3" y="15"/>
                      <a:pt x="2" y="16"/>
                      <a:pt x="2" y="18"/>
                    </a:cubicBezTo>
                    <a:cubicBezTo>
                      <a:pt x="2" y="18"/>
                      <a:pt x="2" y="18"/>
                      <a:pt x="2" y="18"/>
                    </a:cubicBezTo>
                    <a:cubicBezTo>
                      <a:pt x="1" y="20"/>
                      <a:pt x="1" y="21"/>
                      <a:pt x="0" y="23"/>
                    </a:cubicBezTo>
                    <a:cubicBezTo>
                      <a:pt x="0" y="23"/>
                      <a:pt x="0" y="23"/>
                      <a:pt x="0" y="23"/>
                    </a:cubicBezTo>
                    <a:cubicBezTo>
                      <a:pt x="0" y="24"/>
                      <a:pt x="0" y="25"/>
                      <a:pt x="0" y="25"/>
                    </a:cubicBezTo>
                    <a:cubicBezTo>
                      <a:pt x="0" y="26"/>
                      <a:pt x="0" y="27"/>
                      <a:pt x="0" y="28"/>
                    </a:cubicBezTo>
                    <a:cubicBezTo>
                      <a:pt x="0" y="29"/>
                      <a:pt x="0" y="31"/>
                      <a:pt x="0" y="32"/>
                    </a:cubicBezTo>
                    <a:cubicBezTo>
                      <a:pt x="0" y="32"/>
                      <a:pt x="0" y="32"/>
                      <a:pt x="0" y="33"/>
                    </a:cubicBezTo>
                    <a:cubicBezTo>
                      <a:pt x="0" y="34"/>
                      <a:pt x="1" y="35"/>
                      <a:pt x="1" y="36"/>
                    </a:cubicBezTo>
                    <a:cubicBezTo>
                      <a:pt x="1" y="36"/>
                      <a:pt x="1" y="36"/>
                      <a:pt x="1" y="36"/>
                    </a:cubicBezTo>
                    <a:cubicBezTo>
                      <a:pt x="1" y="37"/>
                      <a:pt x="2" y="39"/>
                      <a:pt x="2" y="40"/>
                    </a:cubicBezTo>
                    <a:cubicBezTo>
                      <a:pt x="2" y="40"/>
                      <a:pt x="3" y="40"/>
                      <a:pt x="3" y="40"/>
                    </a:cubicBezTo>
                    <a:cubicBezTo>
                      <a:pt x="3" y="41"/>
                      <a:pt x="4" y="42"/>
                      <a:pt x="4" y="43"/>
                    </a:cubicBezTo>
                    <a:cubicBezTo>
                      <a:pt x="4" y="43"/>
                      <a:pt x="4" y="43"/>
                      <a:pt x="4" y="44"/>
                    </a:cubicBezTo>
                    <a:cubicBezTo>
                      <a:pt x="5" y="45"/>
                      <a:pt x="6" y="46"/>
                      <a:pt x="7" y="46"/>
                    </a:cubicBezTo>
                    <a:cubicBezTo>
                      <a:pt x="7" y="47"/>
                      <a:pt x="7" y="47"/>
                      <a:pt x="7" y="47"/>
                    </a:cubicBezTo>
                    <a:cubicBezTo>
                      <a:pt x="8" y="48"/>
                      <a:pt x="9" y="48"/>
                      <a:pt x="9" y="49"/>
                    </a:cubicBezTo>
                    <a:cubicBezTo>
                      <a:pt x="9" y="49"/>
                      <a:pt x="10" y="49"/>
                      <a:pt x="10" y="50"/>
                    </a:cubicBezTo>
                    <a:cubicBezTo>
                      <a:pt x="11" y="50"/>
                      <a:pt x="12" y="51"/>
                      <a:pt x="13" y="52"/>
                    </a:cubicBezTo>
                    <a:cubicBezTo>
                      <a:pt x="13" y="52"/>
                      <a:pt x="13" y="52"/>
                      <a:pt x="13" y="52"/>
                    </a:cubicBezTo>
                    <a:cubicBezTo>
                      <a:pt x="14" y="53"/>
                      <a:pt x="15" y="53"/>
                      <a:pt x="16" y="54"/>
                    </a:cubicBezTo>
                    <a:cubicBezTo>
                      <a:pt x="20" y="55"/>
                      <a:pt x="24" y="56"/>
                      <a:pt x="28" y="56"/>
                    </a:cubicBezTo>
                    <a:cubicBezTo>
                      <a:pt x="43" y="56"/>
                      <a:pt x="56" y="44"/>
                      <a:pt x="56" y="28"/>
                    </a:cubicBezTo>
                    <a:cubicBezTo>
                      <a:pt x="56" y="13"/>
                      <a:pt x="43" y="0"/>
                      <a:pt x="2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grpSp>
      </p:grpSp>
      <p:grpSp>
        <p:nvGrpSpPr>
          <p:cNvPr id="81" name="Group 80">
            <a:extLst>
              <a:ext uri="{FF2B5EF4-FFF2-40B4-BE49-F238E27FC236}">
                <a16:creationId xmlns:a16="http://schemas.microsoft.com/office/drawing/2014/main" id="{05D4F5DE-EAD6-4C4B-A530-BBBDCDE16E3E}"/>
              </a:ext>
            </a:extLst>
          </p:cNvPr>
          <p:cNvGrpSpPr/>
          <p:nvPr/>
        </p:nvGrpSpPr>
        <p:grpSpPr>
          <a:xfrm>
            <a:off x="9647460" y="2500718"/>
            <a:ext cx="1790902" cy="1511980"/>
            <a:chOff x="6074709" y="2276461"/>
            <a:chExt cx="895451" cy="755990"/>
          </a:xfrm>
        </p:grpSpPr>
        <p:sp>
          <p:nvSpPr>
            <p:cNvPr id="82" name="Oval 81">
              <a:extLst>
                <a:ext uri="{FF2B5EF4-FFF2-40B4-BE49-F238E27FC236}">
                  <a16:creationId xmlns:a16="http://schemas.microsoft.com/office/drawing/2014/main" id="{FE0C3E7C-624D-41E4-8ED7-8F949D2B65CA}"/>
                </a:ext>
              </a:extLst>
            </p:cNvPr>
            <p:cNvSpPr/>
            <p:nvPr/>
          </p:nvSpPr>
          <p:spPr>
            <a:xfrm>
              <a:off x="6074709" y="2276461"/>
              <a:ext cx="755990" cy="755990"/>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97168"/>
              <a:endParaRPr lang="en-US" dirty="0">
                <a:solidFill>
                  <a:srgbClr val="FFFFFF"/>
                </a:solidFill>
                <a:latin typeface="Amazon Ember"/>
              </a:endParaRPr>
            </a:p>
          </p:txBody>
        </p:sp>
        <p:cxnSp>
          <p:nvCxnSpPr>
            <p:cNvPr id="83" name="Straight Connector 82">
              <a:extLst>
                <a:ext uri="{FF2B5EF4-FFF2-40B4-BE49-F238E27FC236}">
                  <a16:creationId xmlns:a16="http://schemas.microsoft.com/office/drawing/2014/main" id="{04DD63EE-B0D1-4047-A35C-C95D3D18837F}"/>
                </a:ext>
              </a:extLst>
            </p:cNvPr>
            <p:cNvCxnSpPr/>
            <p:nvPr/>
          </p:nvCxnSpPr>
          <p:spPr>
            <a:xfrm>
              <a:off x="6970160" y="2420762"/>
              <a:ext cx="0" cy="467388"/>
            </a:xfrm>
            <a:prstGeom prst="line">
              <a:avLst/>
            </a:prstGeom>
            <a:ln w="25400"/>
          </p:spPr>
          <p:style>
            <a:lnRef idx="2">
              <a:schemeClr val="accent1"/>
            </a:lnRef>
            <a:fillRef idx="0">
              <a:schemeClr val="accent1"/>
            </a:fillRef>
            <a:effectRef idx="1">
              <a:schemeClr val="accent1"/>
            </a:effectRef>
            <a:fontRef idx="minor">
              <a:schemeClr val="tx1"/>
            </a:fontRef>
          </p:style>
        </p:cxnSp>
        <p:grpSp>
          <p:nvGrpSpPr>
            <p:cNvPr id="84" name="Group 52">
              <a:extLst>
                <a:ext uri="{FF2B5EF4-FFF2-40B4-BE49-F238E27FC236}">
                  <a16:creationId xmlns:a16="http://schemas.microsoft.com/office/drawing/2014/main" id="{E2D5E80A-F407-4F2B-895D-85967161DF52}"/>
                </a:ext>
              </a:extLst>
            </p:cNvPr>
            <p:cNvGrpSpPr>
              <a:grpSpLocks noChangeAspect="1"/>
            </p:cNvGrpSpPr>
            <p:nvPr/>
          </p:nvGrpSpPr>
          <p:grpSpPr bwMode="auto">
            <a:xfrm>
              <a:off x="6227279" y="2429031"/>
              <a:ext cx="450850" cy="450850"/>
              <a:chOff x="3904" y="1514"/>
              <a:chExt cx="316" cy="316"/>
            </a:xfrm>
            <a:gradFill>
              <a:gsLst>
                <a:gs pos="0">
                  <a:schemeClr val="accent4">
                    <a:lumMod val="75000"/>
                  </a:schemeClr>
                </a:gs>
                <a:gs pos="100000">
                  <a:schemeClr val="accent4"/>
                </a:gs>
              </a:gsLst>
              <a:lin ang="13500000" scaled="1"/>
            </a:gradFill>
          </p:grpSpPr>
          <p:sp>
            <p:nvSpPr>
              <p:cNvPr id="85" name="Freeform 53">
                <a:extLst>
                  <a:ext uri="{FF2B5EF4-FFF2-40B4-BE49-F238E27FC236}">
                    <a16:creationId xmlns:a16="http://schemas.microsoft.com/office/drawing/2014/main" id="{61364BE4-A33C-43AB-B893-6EF49F6A08D8}"/>
                  </a:ext>
                </a:extLst>
              </p:cNvPr>
              <p:cNvSpPr>
                <a:spLocks noEditPoints="1"/>
              </p:cNvSpPr>
              <p:nvPr/>
            </p:nvSpPr>
            <p:spPr bwMode="auto">
              <a:xfrm>
                <a:off x="4109" y="1688"/>
                <a:ext cx="106" cy="137"/>
              </a:xfrm>
              <a:custGeom>
                <a:avLst/>
                <a:gdLst>
                  <a:gd name="T0" fmla="*/ 72 w 80"/>
                  <a:gd name="T1" fmla="*/ 17 h 104"/>
                  <a:gd name="T2" fmla="*/ 72 w 80"/>
                  <a:gd name="T3" fmla="*/ 8 h 104"/>
                  <a:gd name="T4" fmla="*/ 76 w 80"/>
                  <a:gd name="T5" fmla="*/ 8 h 104"/>
                  <a:gd name="T6" fmla="*/ 80 w 80"/>
                  <a:gd name="T7" fmla="*/ 4 h 104"/>
                  <a:gd name="T8" fmla="*/ 76 w 80"/>
                  <a:gd name="T9" fmla="*/ 0 h 104"/>
                  <a:gd name="T10" fmla="*/ 72 w 80"/>
                  <a:gd name="T11" fmla="*/ 0 h 104"/>
                  <a:gd name="T12" fmla="*/ 68 w 80"/>
                  <a:gd name="T13" fmla="*/ 0 h 104"/>
                  <a:gd name="T14" fmla="*/ 12 w 80"/>
                  <a:gd name="T15" fmla="*/ 0 h 104"/>
                  <a:gd name="T16" fmla="*/ 8 w 80"/>
                  <a:gd name="T17" fmla="*/ 0 h 104"/>
                  <a:gd name="T18" fmla="*/ 4 w 80"/>
                  <a:gd name="T19" fmla="*/ 0 h 104"/>
                  <a:gd name="T20" fmla="*/ 0 w 80"/>
                  <a:gd name="T21" fmla="*/ 4 h 104"/>
                  <a:gd name="T22" fmla="*/ 4 w 80"/>
                  <a:gd name="T23" fmla="*/ 8 h 104"/>
                  <a:gd name="T24" fmla="*/ 8 w 80"/>
                  <a:gd name="T25" fmla="*/ 8 h 104"/>
                  <a:gd name="T26" fmla="*/ 8 w 80"/>
                  <a:gd name="T27" fmla="*/ 17 h 104"/>
                  <a:gd name="T28" fmla="*/ 28 w 80"/>
                  <a:gd name="T29" fmla="*/ 52 h 104"/>
                  <a:gd name="T30" fmla="*/ 8 w 80"/>
                  <a:gd name="T31" fmla="*/ 86 h 104"/>
                  <a:gd name="T32" fmla="*/ 8 w 80"/>
                  <a:gd name="T33" fmla="*/ 96 h 104"/>
                  <a:gd name="T34" fmla="*/ 4 w 80"/>
                  <a:gd name="T35" fmla="*/ 96 h 104"/>
                  <a:gd name="T36" fmla="*/ 0 w 80"/>
                  <a:gd name="T37" fmla="*/ 100 h 104"/>
                  <a:gd name="T38" fmla="*/ 4 w 80"/>
                  <a:gd name="T39" fmla="*/ 104 h 104"/>
                  <a:gd name="T40" fmla="*/ 8 w 80"/>
                  <a:gd name="T41" fmla="*/ 104 h 104"/>
                  <a:gd name="T42" fmla="*/ 12 w 80"/>
                  <a:gd name="T43" fmla="*/ 104 h 104"/>
                  <a:gd name="T44" fmla="*/ 68 w 80"/>
                  <a:gd name="T45" fmla="*/ 104 h 104"/>
                  <a:gd name="T46" fmla="*/ 72 w 80"/>
                  <a:gd name="T47" fmla="*/ 104 h 104"/>
                  <a:gd name="T48" fmla="*/ 76 w 80"/>
                  <a:gd name="T49" fmla="*/ 104 h 104"/>
                  <a:gd name="T50" fmla="*/ 80 w 80"/>
                  <a:gd name="T51" fmla="*/ 100 h 104"/>
                  <a:gd name="T52" fmla="*/ 76 w 80"/>
                  <a:gd name="T53" fmla="*/ 96 h 104"/>
                  <a:gd name="T54" fmla="*/ 72 w 80"/>
                  <a:gd name="T55" fmla="*/ 96 h 104"/>
                  <a:gd name="T56" fmla="*/ 72 w 80"/>
                  <a:gd name="T57" fmla="*/ 86 h 104"/>
                  <a:gd name="T58" fmla="*/ 53 w 80"/>
                  <a:gd name="T59" fmla="*/ 52 h 104"/>
                  <a:gd name="T60" fmla="*/ 72 w 80"/>
                  <a:gd name="T61" fmla="*/ 17 h 104"/>
                  <a:gd name="T62" fmla="*/ 64 w 80"/>
                  <a:gd name="T63" fmla="*/ 86 h 104"/>
                  <a:gd name="T64" fmla="*/ 64 w 80"/>
                  <a:gd name="T65" fmla="*/ 96 h 104"/>
                  <a:gd name="T66" fmla="*/ 16 w 80"/>
                  <a:gd name="T67" fmla="*/ 96 h 104"/>
                  <a:gd name="T68" fmla="*/ 16 w 80"/>
                  <a:gd name="T69" fmla="*/ 86 h 104"/>
                  <a:gd name="T70" fmla="*/ 37 w 80"/>
                  <a:gd name="T71" fmla="*/ 56 h 104"/>
                  <a:gd name="T72" fmla="*/ 44 w 80"/>
                  <a:gd name="T73" fmla="*/ 56 h 104"/>
                  <a:gd name="T74" fmla="*/ 64 w 80"/>
                  <a:gd name="T75" fmla="*/ 86 h 104"/>
                  <a:gd name="T76" fmla="*/ 44 w 80"/>
                  <a:gd name="T77" fmla="*/ 48 h 104"/>
                  <a:gd name="T78" fmla="*/ 37 w 80"/>
                  <a:gd name="T79" fmla="*/ 48 h 104"/>
                  <a:gd name="T80" fmla="*/ 16 w 80"/>
                  <a:gd name="T81" fmla="*/ 17 h 104"/>
                  <a:gd name="T82" fmla="*/ 16 w 80"/>
                  <a:gd name="T83" fmla="*/ 8 h 104"/>
                  <a:gd name="T84" fmla="*/ 64 w 80"/>
                  <a:gd name="T85" fmla="*/ 8 h 104"/>
                  <a:gd name="T86" fmla="*/ 64 w 80"/>
                  <a:gd name="T87" fmla="*/ 17 h 104"/>
                  <a:gd name="T88" fmla="*/ 44 w 80"/>
                  <a:gd name="T89" fmla="*/ 4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104">
                    <a:moveTo>
                      <a:pt x="72" y="17"/>
                    </a:moveTo>
                    <a:cubicBezTo>
                      <a:pt x="72" y="8"/>
                      <a:pt x="72" y="8"/>
                      <a:pt x="72" y="8"/>
                    </a:cubicBezTo>
                    <a:cubicBezTo>
                      <a:pt x="76" y="8"/>
                      <a:pt x="76" y="8"/>
                      <a:pt x="76" y="8"/>
                    </a:cubicBezTo>
                    <a:cubicBezTo>
                      <a:pt x="79" y="8"/>
                      <a:pt x="80" y="6"/>
                      <a:pt x="80" y="4"/>
                    </a:cubicBezTo>
                    <a:cubicBezTo>
                      <a:pt x="80" y="1"/>
                      <a:pt x="79" y="0"/>
                      <a:pt x="76" y="0"/>
                    </a:cubicBezTo>
                    <a:cubicBezTo>
                      <a:pt x="72" y="0"/>
                      <a:pt x="72" y="0"/>
                      <a:pt x="72" y="0"/>
                    </a:cubicBezTo>
                    <a:cubicBezTo>
                      <a:pt x="68" y="0"/>
                      <a:pt x="68" y="0"/>
                      <a:pt x="68" y="0"/>
                    </a:cubicBezTo>
                    <a:cubicBezTo>
                      <a:pt x="12" y="0"/>
                      <a:pt x="12" y="0"/>
                      <a:pt x="12" y="0"/>
                    </a:cubicBezTo>
                    <a:cubicBezTo>
                      <a:pt x="8" y="0"/>
                      <a:pt x="8" y="0"/>
                      <a:pt x="8" y="0"/>
                    </a:cubicBezTo>
                    <a:cubicBezTo>
                      <a:pt x="4" y="0"/>
                      <a:pt x="4" y="0"/>
                      <a:pt x="4" y="0"/>
                    </a:cubicBezTo>
                    <a:cubicBezTo>
                      <a:pt x="2" y="0"/>
                      <a:pt x="0" y="1"/>
                      <a:pt x="0" y="4"/>
                    </a:cubicBezTo>
                    <a:cubicBezTo>
                      <a:pt x="0" y="6"/>
                      <a:pt x="2" y="8"/>
                      <a:pt x="4" y="8"/>
                    </a:cubicBezTo>
                    <a:cubicBezTo>
                      <a:pt x="8" y="8"/>
                      <a:pt x="8" y="8"/>
                      <a:pt x="8" y="8"/>
                    </a:cubicBezTo>
                    <a:cubicBezTo>
                      <a:pt x="8" y="17"/>
                      <a:pt x="8" y="17"/>
                      <a:pt x="8" y="17"/>
                    </a:cubicBezTo>
                    <a:cubicBezTo>
                      <a:pt x="8" y="31"/>
                      <a:pt x="16" y="44"/>
                      <a:pt x="28" y="52"/>
                    </a:cubicBezTo>
                    <a:cubicBezTo>
                      <a:pt x="16" y="59"/>
                      <a:pt x="8" y="72"/>
                      <a:pt x="8" y="86"/>
                    </a:cubicBezTo>
                    <a:cubicBezTo>
                      <a:pt x="8" y="96"/>
                      <a:pt x="8" y="96"/>
                      <a:pt x="8" y="96"/>
                    </a:cubicBezTo>
                    <a:cubicBezTo>
                      <a:pt x="4" y="96"/>
                      <a:pt x="4" y="96"/>
                      <a:pt x="4" y="96"/>
                    </a:cubicBezTo>
                    <a:cubicBezTo>
                      <a:pt x="2" y="96"/>
                      <a:pt x="0" y="97"/>
                      <a:pt x="0" y="100"/>
                    </a:cubicBezTo>
                    <a:cubicBezTo>
                      <a:pt x="0" y="102"/>
                      <a:pt x="2" y="104"/>
                      <a:pt x="4" y="104"/>
                    </a:cubicBezTo>
                    <a:cubicBezTo>
                      <a:pt x="8" y="104"/>
                      <a:pt x="8" y="104"/>
                      <a:pt x="8" y="104"/>
                    </a:cubicBezTo>
                    <a:cubicBezTo>
                      <a:pt x="12" y="104"/>
                      <a:pt x="12" y="104"/>
                      <a:pt x="12" y="104"/>
                    </a:cubicBezTo>
                    <a:cubicBezTo>
                      <a:pt x="68" y="104"/>
                      <a:pt x="68" y="104"/>
                      <a:pt x="68" y="104"/>
                    </a:cubicBezTo>
                    <a:cubicBezTo>
                      <a:pt x="72" y="104"/>
                      <a:pt x="72" y="104"/>
                      <a:pt x="72" y="104"/>
                    </a:cubicBezTo>
                    <a:cubicBezTo>
                      <a:pt x="76" y="104"/>
                      <a:pt x="76" y="104"/>
                      <a:pt x="76" y="104"/>
                    </a:cubicBezTo>
                    <a:cubicBezTo>
                      <a:pt x="79" y="104"/>
                      <a:pt x="80" y="102"/>
                      <a:pt x="80" y="100"/>
                    </a:cubicBezTo>
                    <a:cubicBezTo>
                      <a:pt x="80" y="97"/>
                      <a:pt x="79" y="96"/>
                      <a:pt x="76" y="96"/>
                    </a:cubicBezTo>
                    <a:cubicBezTo>
                      <a:pt x="72" y="96"/>
                      <a:pt x="72" y="96"/>
                      <a:pt x="72" y="96"/>
                    </a:cubicBezTo>
                    <a:cubicBezTo>
                      <a:pt x="72" y="86"/>
                      <a:pt x="72" y="86"/>
                      <a:pt x="72" y="86"/>
                    </a:cubicBezTo>
                    <a:cubicBezTo>
                      <a:pt x="72" y="72"/>
                      <a:pt x="65" y="59"/>
                      <a:pt x="53" y="52"/>
                    </a:cubicBezTo>
                    <a:cubicBezTo>
                      <a:pt x="65" y="44"/>
                      <a:pt x="72" y="31"/>
                      <a:pt x="72" y="17"/>
                    </a:cubicBezTo>
                    <a:close/>
                    <a:moveTo>
                      <a:pt x="64" y="86"/>
                    </a:moveTo>
                    <a:cubicBezTo>
                      <a:pt x="64" y="96"/>
                      <a:pt x="64" y="96"/>
                      <a:pt x="64" y="96"/>
                    </a:cubicBezTo>
                    <a:cubicBezTo>
                      <a:pt x="16" y="96"/>
                      <a:pt x="16" y="96"/>
                      <a:pt x="16" y="96"/>
                    </a:cubicBezTo>
                    <a:cubicBezTo>
                      <a:pt x="16" y="86"/>
                      <a:pt x="16" y="86"/>
                      <a:pt x="16" y="86"/>
                    </a:cubicBezTo>
                    <a:cubicBezTo>
                      <a:pt x="16" y="73"/>
                      <a:pt x="25" y="61"/>
                      <a:pt x="37" y="56"/>
                    </a:cubicBezTo>
                    <a:cubicBezTo>
                      <a:pt x="44" y="56"/>
                      <a:pt x="44" y="56"/>
                      <a:pt x="44" y="56"/>
                    </a:cubicBezTo>
                    <a:cubicBezTo>
                      <a:pt x="56" y="61"/>
                      <a:pt x="64" y="73"/>
                      <a:pt x="64" y="86"/>
                    </a:cubicBezTo>
                    <a:close/>
                    <a:moveTo>
                      <a:pt x="44" y="48"/>
                    </a:moveTo>
                    <a:cubicBezTo>
                      <a:pt x="37" y="48"/>
                      <a:pt x="37" y="48"/>
                      <a:pt x="37" y="48"/>
                    </a:cubicBezTo>
                    <a:cubicBezTo>
                      <a:pt x="25" y="42"/>
                      <a:pt x="16" y="30"/>
                      <a:pt x="16" y="17"/>
                    </a:cubicBezTo>
                    <a:cubicBezTo>
                      <a:pt x="16" y="8"/>
                      <a:pt x="16" y="8"/>
                      <a:pt x="16" y="8"/>
                    </a:cubicBezTo>
                    <a:cubicBezTo>
                      <a:pt x="64" y="8"/>
                      <a:pt x="64" y="8"/>
                      <a:pt x="64" y="8"/>
                    </a:cubicBezTo>
                    <a:cubicBezTo>
                      <a:pt x="64" y="17"/>
                      <a:pt x="64" y="17"/>
                      <a:pt x="64" y="17"/>
                    </a:cubicBezTo>
                    <a:cubicBezTo>
                      <a:pt x="64" y="30"/>
                      <a:pt x="56" y="42"/>
                      <a:pt x="44"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86" name="Oval 54">
                <a:extLst>
                  <a:ext uri="{FF2B5EF4-FFF2-40B4-BE49-F238E27FC236}">
                    <a16:creationId xmlns:a16="http://schemas.microsoft.com/office/drawing/2014/main" id="{C772CADE-4D2E-4D8A-88B9-4AF9D0A3CA86}"/>
                  </a:ext>
                </a:extLst>
              </p:cNvPr>
              <p:cNvSpPr>
                <a:spLocks noChangeArrowheads="1"/>
              </p:cNvSpPr>
              <p:nvPr/>
            </p:nvSpPr>
            <p:spPr bwMode="auto">
              <a:xfrm>
                <a:off x="4051" y="1660"/>
                <a:ext cx="21" cy="2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sp>
            <p:nvSpPr>
              <p:cNvPr id="87" name="Freeform 55">
                <a:extLst>
                  <a:ext uri="{FF2B5EF4-FFF2-40B4-BE49-F238E27FC236}">
                    <a16:creationId xmlns:a16="http://schemas.microsoft.com/office/drawing/2014/main" id="{E2878B32-51EA-4D55-BA20-F1C9622CFBA3}"/>
                  </a:ext>
                </a:extLst>
              </p:cNvPr>
              <p:cNvSpPr>
                <a:spLocks noEditPoints="1"/>
              </p:cNvSpPr>
              <p:nvPr/>
            </p:nvSpPr>
            <p:spPr bwMode="auto">
              <a:xfrm>
                <a:off x="3904" y="1514"/>
                <a:ext cx="316" cy="316"/>
              </a:xfrm>
              <a:custGeom>
                <a:avLst/>
                <a:gdLst>
                  <a:gd name="T0" fmla="*/ 152 w 240"/>
                  <a:gd name="T1" fmla="*/ 149 h 240"/>
                  <a:gd name="T2" fmla="*/ 152 w 240"/>
                  <a:gd name="T3" fmla="*/ 120 h 240"/>
                  <a:gd name="T4" fmla="*/ 240 w 240"/>
                  <a:gd name="T5" fmla="*/ 120 h 240"/>
                  <a:gd name="T6" fmla="*/ 120 w 240"/>
                  <a:gd name="T7" fmla="*/ 0 h 240"/>
                  <a:gd name="T8" fmla="*/ 0 w 240"/>
                  <a:gd name="T9" fmla="*/ 120 h 240"/>
                  <a:gd name="T10" fmla="*/ 120 w 240"/>
                  <a:gd name="T11" fmla="*/ 240 h 240"/>
                  <a:gd name="T12" fmla="*/ 152 w 240"/>
                  <a:gd name="T13" fmla="*/ 235 h 240"/>
                  <a:gd name="T14" fmla="*/ 152 w 240"/>
                  <a:gd name="T15" fmla="*/ 218 h 240"/>
                  <a:gd name="T16" fmla="*/ 165 w 240"/>
                  <a:gd name="T17" fmla="*/ 184 h 240"/>
                  <a:gd name="T18" fmla="*/ 152 w 240"/>
                  <a:gd name="T19" fmla="*/ 149 h 240"/>
                  <a:gd name="T20" fmla="*/ 177 w 240"/>
                  <a:gd name="T21" fmla="*/ 57 h 240"/>
                  <a:gd name="T22" fmla="*/ 180 w 240"/>
                  <a:gd name="T23" fmla="*/ 54 h 240"/>
                  <a:gd name="T24" fmla="*/ 185 w 240"/>
                  <a:gd name="T25" fmla="*/ 54 h 240"/>
                  <a:gd name="T26" fmla="*/ 185 w 240"/>
                  <a:gd name="T27" fmla="*/ 60 h 240"/>
                  <a:gd name="T28" fmla="*/ 183 w 240"/>
                  <a:gd name="T29" fmla="*/ 63 h 240"/>
                  <a:gd name="T30" fmla="*/ 180 w 240"/>
                  <a:gd name="T31" fmla="*/ 64 h 240"/>
                  <a:gd name="T32" fmla="*/ 177 w 240"/>
                  <a:gd name="T33" fmla="*/ 63 h 240"/>
                  <a:gd name="T34" fmla="*/ 177 w 240"/>
                  <a:gd name="T35" fmla="*/ 57 h 240"/>
                  <a:gd name="T36" fmla="*/ 116 w 240"/>
                  <a:gd name="T37" fmla="*/ 31 h 240"/>
                  <a:gd name="T38" fmla="*/ 120 w 240"/>
                  <a:gd name="T39" fmla="*/ 27 h 240"/>
                  <a:gd name="T40" fmla="*/ 124 w 240"/>
                  <a:gd name="T41" fmla="*/ 31 h 240"/>
                  <a:gd name="T42" fmla="*/ 124 w 240"/>
                  <a:gd name="T43" fmla="*/ 35 h 240"/>
                  <a:gd name="T44" fmla="*/ 120 w 240"/>
                  <a:gd name="T45" fmla="*/ 39 h 240"/>
                  <a:gd name="T46" fmla="*/ 116 w 240"/>
                  <a:gd name="T47" fmla="*/ 35 h 240"/>
                  <a:gd name="T48" fmla="*/ 116 w 240"/>
                  <a:gd name="T49" fmla="*/ 31 h 240"/>
                  <a:gd name="T50" fmla="*/ 36 w 240"/>
                  <a:gd name="T51" fmla="*/ 123 h 240"/>
                  <a:gd name="T52" fmla="*/ 32 w 240"/>
                  <a:gd name="T53" fmla="*/ 123 h 240"/>
                  <a:gd name="T54" fmla="*/ 28 w 240"/>
                  <a:gd name="T55" fmla="*/ 119 h 240"/>
                  <a:gd name="T56" fmla="*/ 32 w 240"/>
                  <a:gd name="T57" fmla="*/ 115 h 240"/>
                  <a:gd name="T58" fmla="*/ 36 w 240"/>
                  <a:gd name="T59" fmla="*/ 115 h 240"/>
                  <a:gd name="T60" fmla="*/ 40 w 240"/>
                  <a:gd name="T61" fmla="*/ 119 h 240"/>
                  <a:gd name="T62" fmla="*/ 36 w 240"/>
                  <a:gd name="T63" fmla="*/ 123 h 240"/>
                  <a:gd name="T64" fmla="*/ 64 w 240"/>
                  <a:gd name="T65" fmla="*/ 181 h 240"/>
                  <a:gd name="T66" fmla="*/ 61 w 240"/>
                  <a:gd name="T67" fmla="*/ 184 h 240"/>
                  <a:gd name="T68" fmla="*/ 58 w 240"/>
                  <a:gd name="T69" fmla="*/ 185 h 240"/>
                  <a:gd name="T70" fmla="*/ 55 w 240"/>
                  <a:gd name="T71" fmla="*/ 184 h 240"/>
                  <a:gd name="T72" fmla="*/ 55 w 240"/>
                  <a:gd name="T73" fmla="*/ 179 h 240"/>
                  <a:gd name="T74" fmla="*/ 58 w 240"/>
                  <a:gd name="T75" fmla="*/ 176 h 240"/>
                  <a:gd name="T76" fmla="*/ 64 w 240"/>
                  <a:gd name="T77" fmla="*/ 176 h 240"/>
                  <a:gd name="T78" fmla="*/ 64 w 240"/>
                  <a:gd name="T79" fmla="*/ 181 h 240"/>
                  <a:gd name="T80" fmla="*/ 64 w 240"/>
                  <a:gd name="T81" fmla="*/ 63 h 240"/>
                  <a:gd name="T82" fmla="*/ 61 w 240"/>
                  <a:gd name="T83" fmla="*/ 64 h 240"/>
                  <a:gd name="T84" fmla="*/ 58 w 240"/>
                  <a:gd name="T85" fmla="*/ 63 h 240"/>
                  <a:gd name="T86" fmla="*/ 55 w 240"/>
                  <a:gd name="T87" fmla="*/ 60 h 240"/>
                  <a:gd name="T88" fmla="*/ 55 w 240"/>
                  <a:gd name="T89" fmla="*/ 54 h 240"/>
                  <a:gd name="T90" fmla="*/ 61 w 240"/>
                  <a:gd name="T91" fmla="*/ 54 h 240"/>
                  <a:gd name="T92" fmla="*/ 64 w 240"/>
                  <a:gd name="T93" fmla="*/ 57 h 240"/>
                  <a:gd name="T94" fmla="*/ 64 w 240"/>
                  <a:gd name="T95" fmla="*/ 63 h 240"/>
                  <a:gd name="T96" fmla="*/ 120 w 240"/>
                  <a:gd name="T97" fmla="*/ 135 h 240"/>
                  <a:gd name="T98" fmla="*/ 105 w 240"/>
                  <a:gd name="T99" fmla="*/ 123 h 240"/>
                  <a:gd name="T100" fmla="*/ 76 w 240"/>
                  <a:gd name="T101" fmla="*/ 123 h 240"/>
                  <a:gd name="T102" fmla="*/ 72 w 240"/>
                  <a:gd name="T103" fmla="*/ 119 h 240"/>
                  <a:gd name="T104" fmla="*/ 76 w 240"/>
                  <a:gd name="T105" fmla="*/ 115 h 240"/>
                  <a:gd name="T106" fmla="*/ 105 w 240"/>
                  <a:gd name="T107" fmla="*/ 115 h 240"/>
                  <a:gd name="T108" fmla="*/ 116 w 240"/>
                  <a:gd name="T109" fmla="*/ 104 h 240"/>
                  <a:gd name="T110" fmla="*/ 116 w 240"/>
                  <a:gd name="T111" fmla="*/ 63 h 240"/>
                  <a:gd name="T112" fmla="*/ 120 w 240"/>
                  <a:gd name="T113" fmla="*/ 59 h 240"/>
                  <a:gd name="T114" fmla="*/ 124 w 240"/>
                  <a:gd name="T115" fmla="*/ 63 h 240"/>
                  <a:gd name="T116" fmla="*/ 124 w 240"/>
                  <a:gd name="T117" fmla="*/ 104 h 240"/>
                  <a:gd name="T118" fmla="*/ 136 w 240"/>
                  <a:gd name="T119" fmla="*/ 119 h 240"/>
                  <a:gd name="T120" fmla="*/ 120 w 240"/>
                  <a:gd name="T121" fmla="*/ 13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40">
                    <a:moveTo>
                      <a:pt x="152" y="149"/>
                    </a:moveTo>
                    <a:cubicBezTo>
                      <a:pt x="152" y="120"/>
                      <a:pt x="152" y="120"/>
                      <a:pt x="152" y="120"/>
                    </a:cubicBezTo>
                    <a:cubicBezTo>
                      <a:pt x="240" y="120"/>
                      <a:pt x="240" y="120"/>
                      <a:pt x="240" y="120"/>
                    </a:cubicBezTo>
                    <a:cubicBezTo>
                      <a:pt x="240" y="53"/>
                      <a:pt x="187" y="0"/>
                      <a:pt x="120" y="0"/>
                    </a:cubicBezTo>
                    <a:cubicBezTo>
                      <a:pt x="54" y="0"/>
                      <a:pt x="0" y="53"/>
                      <a:pt x="0" y="120"/>
                    </a:cubicBezTo>
                    <a:cubicBezTo>
                      <a:pt x="0" y="186"/>
                      <a:pt x="54" y="240"/>
                      <a:pt x="120" y="240"/>
                    </a:cubicBezTo>
                    <a:cubicBezTo>
                      <a:pt x="132" y="240"/>
                      <a:pt x="142" y="238"/>
                      <a:pt x="152" y="235"/>
                    </a:cubicBezTo>
                    <a:cubicBezTo>
                      <a:pt x="152" y="218"/>
                      <a:pt x="152" y="218"/>
                      <a:pt x="152" y="218"/>
                    </a:cubicBezTo>
                    <a:cubicBezTo>
                      <a:pt x="152" y="205"/>
                      <a:pt x="157" y="193"/>
                      <a:pt x="165" y="184"/>
                    </a:cubicBezTo>
                    <a:cubicBezTo>
                      <a:pt x="157" y="174"/>
                      <a:pt x="152" y="162"/>
                      <a:pt x="152" y="149"/>
                    </a:cubicBezTo>
                    <a:close/>
                    <a:moveTo>
                      <a:pt x="177" y="57"/>
                    </a:moveTo>
                    <a:cubicBezTo>
                      <a:pt x="180" y="54"/>
                      <a:pt x="180" y="54"/>
                      <a:pt x="180" y="54"/>
                    </a:cubicBezTo>
                    <a:cubicBezTo>
                      <a:pt x="181" y="53"/>
                      <a:pt x="184" y="53"/>
                      <a:pt x="185" y="54"/>
                    </a:cubicBezTo>
                    <a:cubicBezTo>
                      <a:pt x="187" y="56"/>
                      <a:pt x="187" y="58"/>
                      <a:pt x="185" y="60"/>
                    </a:cubicBezTo>
                    <a:cubicBezTo>
                      <a:pt x="183" y="63"/>
                      <a:pt x="183" y="63"/>
                      <a:pt x="183" y="63"/>
                    </a:cubicBezTo>
                    <a:cubicBezTo>
                      <a:pt x="182" y="63"/>
                      <a:pt x="181" y="64"/>
                      <a:pt x="180" y="64"/>
                    </a:cubicBezTo>
                    <a:cubicBezTo>
                      <a:pt x="179" y="64"/>
                      <a:pt x="178" y="63"/>
                      <a:pt x="177" y="63"/>
                    </a:cubicBezTo>
                    <a:cubicBezTo>
                      <a:pt x="175" y="61"/>
                      <a:pt x="175" y="58"/>
                      <a:pt x="177" y="57"/>
                    </a:cubicBezTo>
                    <a:close/>
                    <a:moveTo>
                      <a:pt x="116" y="31"/>
                    </a:moveTo>
                    <a:cubicBezTo>
                      <a:pt x="116" y="29"/>
                      <a:pt x="118" y="27"/>
                      <a:pt x="120" y="27"/>
                    </a:cubicBezTo>
                    <a:cubicBezTo>
                      <a:pt x="123" y="27"/>
                      <a:pt x="124" y="29"/>
                      <a:pt x="124" y="31"/>
                    </a:cubicBezTo>
                    <a:cubicBezTo>
                      <a:pt x="124" y="35"/>
                      <a:pt x="124" y="35"/>
                      <a:pt x="124" y="35"/>
                    </a:cubicBezTo>
                    <a:cubicBezTo>
                      <a:pt x="124" y="37"/>
                      <a:pt x="123" y="39"/>
                      <a:pt x="120" y="39"/>
                    </a:cubicBezTo>
                    <a:cubicBezTo>
                      <a:pt x="118" y="39"/>
                      <a:pt x="116" y="37"/>
                      <a:pt x="116" y="35"/>
                    </a:cubicBezTo>
                    <a:lnTo>
                      <a:pt x="116" y="31"/>
                    </a:lnTo>
                    <a:close/>
                    <a:moveTo>
                      <a:pt x="36" y="123"/>
                    </a:moveTo>
                    <a:cubicBezTo>
                      <a:pt x="32" y="123"/>
                      <a:pt x="32" y="123"/>
                      <a:pt x="32" y="123"/>
                    </a:cubicBezTo>
                    <a:cubicBezTo>
                      <a:pt x="30" y="123"/>
                      <a:pt x="28" y="121"/>
                      <a:pt x="28" y="119"/>
                    </a:cubicBezTo>
                    <a:cubicBezTo>
                      <a:pt x="28" y="117"/>
                      <a:pt x="30" y="115"/>
                      <a:pt x="32" y="115"/>
                    </a:cubicBezTo>
                    <a:cubicBezTo>
                      <a:pt x="36" y="115"/>
                      <a:pt x="36" y="115"/>
                      <a:pt x="36" y="115"/>
                    </a:cubicBezTo>
                    <a:cubicBezTo>
                      <a:pt x="39" y="115"/>
                      <a:pt x="40" y="117"/>
                      <a:pt x="40" y="119"/>
                    </a:cubicBezTo>
                    <a:cubicBezTo>
                      <a:pt x="40" y="121"/>
                      <a:pt x="39" y="123"/>
                      <a:pt x="36" y="123"/>
                    </a:cubicBezTo>
                    <a:close/>
                    <a:moveTo>
                      <a:pt x="64" y="181"/>
                    </a:moveTo>
                    <a:cubicBezTo>
                      <a:pt x="61" y="184"/>
                      <a:pt x="61" y="184"/>
                      <a:pt x="61" y="184"/>
                    </a:cubicBezTo>
                    <a:cubicBezTo>
                      <a:pt x="60" y="185"/>
                      <a:pt x="59" y="185"/>
                      <a:pt x="58" y="185"/>
                    </a:cubicBezTo>
                    <a:cubicBezTo>
                      <a:pt x="57" y="185"/>
                      <a:pt x="56" y="185"/>
                      <a:pt x="55" y="184"/>
                    </a:cubicBezTo>
                    <a:cubicBezTo>
                      <a:pt x="54" y="183"/>
                      <a:pt x="54" y="180"/>
                      <a:pt x="55" y="179"/>
                    </a:cubicBezTo>
                    <a:cubicBezTo>
                      <a:pt x="58" y="176"/>
                      <a:pt x="58" y="176"/>
                      <a:pt x="58" y="176"/>
                    </a:cubicBezTo>
                    <a:cubicBezTo>
                      <a:pt x="60" y="174"/>
                      <a:pt x="62" y="174"/>
                      <a:pt x="64" y="176"/>
                    </a:cubicBezTo>
                    <a:cubicBezTo>
                      <a:pt x="65" y="177"/>
                      <a:pt x="65" y="180"/>
                      <a:pt x="64" y="181"/>
                    </a:cubicBezTo>
                    <a:close/>
                    <a:moveTo>
                      <a:pt x="64" y="63"/>
                    </a:moveTo>
                    <a:cubicBezTo>
                      <a:pt x="63" y="63"/>
                      <a:pt x="62" y="64"/>
                      <a:pt x="61" y="64"/>
                    </a:cubicBezTo>
                    <a:cubicBezTo>
                      <a:pt x="60" y="64"/>
                      <a:pt x="59" y="63"/>
                      <a:pt x="58" y="63"/>
                    </a:cubicBezTo>
                    <a:cubicBezTo>
                      <a:pt x="55" y="60"/>
                      <a:pt x="55" y="60"/>
                      <a:pt x="55" y="60"/>
                    </a:cubicBezTo>
                    <a:cubicBezTo>
                      <a:pt x="54" y="58"/>
                      <a:pt x="54" y="56"/>
                      <a:pt x="55" y="54"/>
                    </a:cubicBezTo>
                    <a:cubicBezTo>
                      <a:pt x="57" y="53"/>
                      <a:pt x="59" y="53"/>
                      <a:pt x="61" y="54"/>
                    </a:cubicBezTo>
                    <a:cubicBezTo>
                      <a:pt x="64" y="57"/>
                      <a:pt x="64" y="57"/>
                      <a:pt x="64" y="57"/>
                    </a:cubicBezTo>
                    <a:cubicBezTo>
                      <a:pt x="65" y="58"/>
                      <a:pt x="65" y="61"/>
                      <a:pt x="64" y="63"/>
                    </a:cubicBezTo>
                    <a:close/>
                    <a:moveTo>
                      <a:pt x="120" y="135"/>
                    </a:moveTo>
                    <a:cubicBezTo>
                      <a:pt x="113" y="135"/>
                      <a:pt x="107" y="130"/>
                      <a:pt x="105" y="123"/>
                    </a:cubicBezTo>
                    <a:cubicBezTo>
                      <a:pt x="76" y="123"/>
                      <a:pt x="76" y="123"/>
                      <a:pt x="76" y="123"/>
                    </a:cubicBezTo>
                    <a:cubicBezTo>
                      <a:pt x="74" y="123"/>
                      <a:pt x="72" y="121"/>
                      <a:pt x="72" y="119"/>
                    </a:cubicBezTo>
                    <a:cubicBezTo>
                      <a:pt x="72" y="117"/>
                      <a:pt x="74" y="115"/>
                      <a:pt x="76" y="115"/>
                    </a:cubicBezTo>
                    <a:cubicBezTo>
                      <a:pt x="105" y="115"/>
                      <a:pt x="105" y="115"/>
                      <a:pt x="105" y="115"/>
                    </a:cubicBezTo>
                    <a:cubicBezTo>
                      <a:pt x="106" y="110"/>
                      <a:pt x="111" y="105"/>
                      <a:pt x="116" y="104"/>
                    </a:cubicBezTo>
                    <a:cubicBezTo>
                      <a:pt x="116" y="63"/>
                      <a:pt x="116" y="63"/>
                      <a:pt x="116" y="63"/>
                    </a:cubicBezTo>
                    <a:cubicBezTo>
                      <a:pt x="116" y="61"/>
                      <a:pt x="118" y="59"/>
                      <a:pt x="120" y="59"/>
                    </a:cubicBezTo>
                    <a:cubicBezTo>
                      <a:pt x="123" y="59"/>
                      <a:pt x="124" y="61"/>
                      <a:pt x="124" y="63"/>
                    </a:cubicBezTo>
                    <a:cubicBezTo>
                      <a:pt x="124" y="104"/>
                      <a:pt x="124" y="104"/>
                      <a:pt x="124" y="104"/>
                    </a:cubicBezTo>
                    <a:cubicBezTo>
                      <a:pt x="131" y="106"/>
                      <a:pt x="136" y="112"/>
                      <a:pt x="136" y="119"/>
                    </a:cubicBezTo>
                    <a:cubicBezTo>
                      <a:pt x="136" y="128"/>
                      <a:pt x="129" y="135"/>
                      <a:pt x="120" y="135"/>
                    </a:cubicBezTo>
                    <a:close/>
                  </a:path>
                </a:pathLst>
              </a:custGeom>
              <a:gradFill>
                <a:gsLst>
                  <a:gs pos="0">
                    <a:schemeClr val="accent1"/>
                  </a:gs>
                  <a:gs pos="100000">
                    <a:schemeClr val="accent2">
                      <a:lumMod val="60000"/>
                      <a:lumOff val="40000"/>
                    </a:schemeClr>
                  </a:gs>
                </a:gsLst>
                <a:lin ang="135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168"/>
                <a:endParaRPr lang="en-US" dirty="0">
                  <a:solidFill>
                    <a:srgbClr val="FFFFFF"/>
                  </a:solidFill>
                  <a:latin typeface="Amazon Ember"/>
                </a:endParaRPr>
              </a:p>
            </p:txBody>
          </p:sp>
        </p:grpSp>
      </p:grpSp>
      <p:grpSp>
        <p:nvGrpSpPr>
          <p:cNvPr id="88" name="Group 87">
            <a:extLst>
              <a:ext uri="{FF2B5EF4-FFF2-40B4-BE49-F238E27FC236}">
                <a16:creationId xmlns:a16="http://schemas.microsoft.com/office/drawing/2014/main" id="{05D4F5DE-EAD6-4C4B-A530-BBBDCDE16E3E}"/>
              </a:ext>
            </a:extLst>
          </p:cNvPr>
          <p:cNvGrpSpPr/>
          <p:nvPr/>
        </p:nvGrpSpPr>
        <p:grpSpPr>
          <a:xfrm>
            <a:off x="9680315" y="4387058"/>
            <a:ext cx="1790902" cy="1511980"/>
            <a:chOff x="6074709" y="2276461"/>
            <a:chExt cx="895451" cy="755990"/>
          </a:xfrm>
        </p:grpSpPr>
        <p:sp>
          <p:nvSpPr>
            <p:cNvPr id="89" name="Oval 88">
              <a:extLst>
                <a:ext uri="{FF2B5EF4-FFF2-40B4-BE49-F238E27FC236}">
                  <a16:creationId xmlns:a16="http://schemas.microsoft.com/office/drawing/2014/main" id="{FE0C3E7C-624D-41E4-8ED7-8F949D2B65CA}"/>
                </a:ext>
              </a:extLst>
            </p:cNvPr>
            <p:cNvSpPr/>
            <p:nvPr/>
          </p:nvSpPr>
          <p:spPr>
            <a:xfrm>
              <a:off x="6074709" y="2276461"/>
              <a:ext cx="755990" cy="755990"/>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97168"/>
              <a:endParaRPr lang="en-US" dirty="0">
                <a:solidFill>
                  <a:srgbClr val="FFFFFF"/>
                </a:solidFill>
                <a:latin typeface="Amazon Ember"/>
              </a:endParaRPr>
            </a:p>
          </p:txBody>
        </p:sp>
        <p:cxnSp>
          <p:nvCxnSpPr>
            <p:cNvPr id="90" name="Straight Connector 89">
              <a:extLst>
                <a:ext uri="{FF2B5EF4-FFF2-40B4-BE49-F238E27FC236}">
                  <a16:creationId xmlns:a16="http://schemas.microsoft.com/office/drawing/2014/main" id="{04DD63EE-B0D1-4047-A35C-C95D3D18837F}"/>
                </a:ext>
              </a:extLst>
            </p:cNvPr>
            <p:cNvCxnSpPr/>
            <p:nvPr/>
          </p:nvCxnSpPr>
          <p:spPr>
            <a:xfrm>
              <a:off x="6970160" y="2420762"/>
              <a:ext cx="0" cy="467388"/>
            </a:xfrm>
            <a:prstGeom prst="line">
              <a:avLst/>
            </a:prstGeom>
            <a:ln w="25400"/>
          </p:spPr>
          <p:style>
            <a:lnRef idx="2">
              <a:schemeClr val="accent1"/>
            </a:lnRef>
            <a:fillRef idx="0">
              <a:schemeClr val="accent1"/>
            </a:fillRef>
            <a:effectRef idx="1">
              <a:schemeClr val="accent1"/>
            </a:effectRef>
            <a:fontRef idx="minor">
              <a:schemeClr val="tx1"/>
            </a:fontRef>
          </p:style>
        </p:cxnSp>
      </p:grpSp>
      <p:grpSp>
        <p:nvGrpSpPr>
          <p:cNvPr id="96" name="Group 95"/>
          <p:cNvGrpSpPr>
            <a:grpSpLocks noChangeAspect="1"/>
          </p:cNvGrpSpPr>
          <p:nvPr/>
        </p:nvGrpSpPr>
        <p:grpSpPr>
          <a:xfrm>
            <a:off x="10155315" y="4744585"/>
            <a:ext cx="612301" cy="864334"/>
            <a:chOff x="6504180" y="4212236"/>
            <a:chExt cx="474057" cy="472094"/>
          </a:xfrm>
        </p:grpSpPr>
        <p:sp>
          <p:nvSpPr>
            <p:cNvPr id="97" name="Rectangle 96"/>
            <p:cNvSpPr/>
            <p:nvPr/>
          </p:nvSpPr>
          <p:spPr>
            <a:xfrm>
              <a:off x="6504180" y="4212236"/>
              <a:ext cx="398790" cy="374754"/>
            </a:xfrm>
            <a:prstGeom prst="rect">
              <a:avLst/>
            </a:prstGeom>
            <a:gradFill>
              <a:gsLst>
                <a:gs pos="0">
                  <a:schemeClr val="accent1"/>
                </a:gs>
                <a:gs pos="100000">
                  <a:schemeClr val="accent2">
                    <a:lumMod val="60000"/>
                    <a:lumOff val="40000"/>
                  </a:schemeClr>
                </a:gs>
              </a:gsLst>
              <a:lin ang="13500000" scaled="1"/>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97168"/>
              <a:endParaRPr lang="en-US" dirty="0">
                <a:solidFill>
                  <a:srgbClr val="FFFFFF"/>
                </a:solidFill>
                <a:latin typeface="Amazon Ember"/>
              </a:endParaRPr>
            </a:p>
          </p:txBody>
        </p:sp>
        <p:sp>
          <p:nvSpPr>
            <p:cNvPr id="98" name="Rectangle 97"/>
            <p:cNvSpPr/>
            <p:nvPr/>
          </p:nvSpPr>
          <p:spPr>
            <a:xfrm>
              <a:off x="6538311" y="4260906"/>
              <a:ext cx="398790" cy="374754"/>
            </a:xfrm>
            <a:prstGeom prst="rect">
              <a:avLst/>
            </a:prstGeom>
            <a:gradFill>
              <a:gsLst>
                <a:gs pos="0">
                  <a:schemeClr val="accent1"/>
                </a:gs>
                <a:gs pos="100000">
                  <a:schemeClr val="accent2">
                    <a:lumMod val="60000"/>
                    <a:lumOff val="40000"/>
                  </a:schemeClr>
                </a:gs>
              </a:gsLst>
              <a:lin ang="13500000" scaled="1"/>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97168"/>
              <a:endParaRPr lang="en-US" dirty="0">
                <a:solidFill>
                  <a:srgbClr val="FFFFFF"/>
                </a:solidFill>
                <a:latin typeface="Amazon Ember"/>
              </a:endParaRPr>
            </a:p>
          </p:txBody>
        </p:sp>
        <p:sp>
          <p:nvSpPr>
            <p:cNvPr id="99" name="Rectangle 98"/>
            <p:cNvSpPr/>
            <p:nvPr/>
          </p:nvSpPr>
          <p:spPr>
            <a:xfrm>
              <a:off x="6579447" y="4309576"/>
              <a:ext cx="398790" cy="374754"/>
            </a:xfrm>
            <a:prstGeom prst="rect">
              <a:avLst/>
            </a:prstGeom>
            <a:gradFill>
              <a:gsLst>
                <a:gs pos="0">
                  <a:schemeClr val="accent1"/>
                </a:gs>
                <a:gs pos="100000">
                  <a:schemeClr val="accent2">
                    <a:lumMod val="60000"/>
                    <a:lumOff val="40000"/>
                  </a:schemeClr>
                </a:gs>
              </a:gsLst>
              <a:lin ang="13500000" scaled="1"/>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97168"/>
              <a:endParaRPr lang="en-US" dirty="0">
                <a:solidFill>
                  <a:srgbClr val="FFFFFF"/>
                </a:solidFill>
                <a:latin typeface="Amazon Ember"/>
              </a:endParaRPr>
            </a:p>
          </p:txBody>
        </p:sp>
        <p:cxnSp>
          <p:nvCxnSpPr>
            <p:cNvPr id="100" name="Straight Connector 99"/>
            <p:cNvCxnSpPr/>
            <p:nvPr/>
          </p:nvCxnSpPr>
          <p:spPr>
            <a:xfrm>
              <a:off x="6666105" y="4399613"/>
              <a:ext cx="236865" cy="0"/>
            </a:xfrm>
            <a:prstGeom prst="line">
              <a:avLst/>
            </a:prstGeom>
            <a:ln w="25400">
              <a:solidFill>
                <a:srgbClr val="414042"/>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6663139" y="4489458"/>
              <a:ext cx="236865" cy="0"/>
            </a:xfrm>
            <a:prstGeom prst="line">
              <a:avLst/>
            </a:prstGeom>
            <a:ln w="25400">
              <a:solidFill>
                <a:srgbClr val="414042"/>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6666105" y="4586990"/>
              <a:ext cx="236865" cy="0"/>
            </a:xfrm>
            <a:prstGeom prst="line">
              <a:avLst/>
            </a:prstGeom>
            <a:ln w="25400">
              <a:solidFill>
                <a:srgbClr val="414042"/>
              </a:solidFill>
            </a:ln>
          </p:spPr>
          <p:style>
            <a:lnRef idx="2">
              <a:schemeClr val="accent1"/>
            </a:lnRef>
            <a:fillRef idx="0">
              <a:schemeClr val="accent1"/>
            </a:fillRef>
            <a:effectRef idx="1">
              <a:schemeClr val="accent1"/>
            </a:effectRef>
            <a:fontRef idx="minor">
              <a:schemeClr val="tx1"/>
            </a:fontRef>
          </p:style>
        </p:cxnSp>
      </p:grpSp>
      <p:sp>
        <p:nvSpPr>
          <p:cNvPr id="93" name="TextBox 92">
            <a:extLst>
              <a:ext uri="{FF2B5EF4-FFF2-40B4-BE49-F238E27FC236}">
                <a16:creationId xmlns:a16="http://schemas.microsoft.com/office/drawing/2014/main" id="{917BA1A8-F133-439B-9B27-262B1FDFB138}"/>
              </a:ext>
            </a:extLst>
          </p:cNvPr>
          <p:cNvSpPr txBox="1"/>
          <p:nvPr/>
        </p:nvSpPr>
        <p:spPr>
          <a:xfrm>
            <a:off x="11422856" y="6666086"/>
            <a:ext cx="2812234" cy="461665"/>
          </a:xfrm>
          <a:prstGeom prst="rect">
            <a:avLst/>
          </a:prstGeom>
          <a:noFill/>
        </p:spPr>
        <p:txBody>
          <a:bodyPr wrap="square" rtlCol="0">
            <a:spAutoFit/>
          </a:bodyPr>
          <a:lstStyle/>
          <a:p>
            <a:pPr defTabSz="1097168">
              <a:spcBef>
                <a:spcPct val="20000"/>
              </a:spcBef>
              <a:defRPr/>
            </a:pPr>
            <a:r>
              <a:rPr lang="en-US" sz="2400" dirty="0">
                <a:solidFill>
                  <a:srgbClr val="FFFFFF"/>
                </a:solidFill>
                <a:latin typeface="Amazon Ember Regular" charset="0"/>
              </a:rPr>
              <a:t>Distributor</a:t>
            </a:r>
          </a:p>
        </p:txBody>
      </p:sp>
      <p:grpSp>
        <p:nvGrpSpPr>
          <p:cNvPr id="94" name="Group 93">
            <a:extLst>
              <a:ext uri="{FF2B5EF4-FFF2-40B4-BE49-F238E27FC236}">
                <a16:creationId xmlns:a16="http://schemas.microsoft.com/office/drawing/2014/main" id="{05D4F5DE-EAD6-4C4B-A530-BBBDCDE16E3E}"/>
              </a:ext>
            </a:extLst>
          </p:cNvPr>
          <p:cNvGrpSpPr/>
          <p:nvPr/>
        </p:nvGrpSpPr>
        <p:grpSpPr>
          <a:xfrm>
            <a:off x="9680315" y="6120608"/>
            <a:ext cx="1790902" cy="1511980"/>
            <a:chOff x="6074709" y="2276461"/>
            <a:chExt cx="895451" cy="755990"/>
          </a:xfrm>
        </p:grpSpPr>
        <p:sp>
          <p:nvSpPr>
            <p:cNvPr id="95" name="Oval 94">
              <a:extLst>
                <a:ext uri="{FF2B5EF4-FFF2-40B4-BE49-F238E27FC236}">
                  <a16:creationId xmlns:a16="http://schemas.microsoft.com/office/drawing/2014/main" id="{FE0C3E7C-624D-41E4-8ED7-8F949D2B65CA}"/>
                </a:ext>
              </a:extLst>
            </p:cNvPr>
            <p:cNvSpPr/>
            <p:nvPr/>
          </p:nvSpPr>
          <p:spPr>
            <a:xfrm>
              <a:off x="6074709" y="2276461"/>
              <a:ext cx="755990" cy="755990"/>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97168"/>
              <a:endParaRPr lang="en-US" dirty="0">
                <a:solidFill>
                  <a:srgbClr val="FFFFFF"/>
                </a:solidFill>
                <a:latin typeface="Amazon Ember"/>
              </a:endParaRPr>
            </a:p>
          </p:txBody>
        </p:sp>
        <p:cxnSp>
          <p:nvCxnSpPr>
            <p:cNvPr id="103" name="Straight Connector 102">
              <a:extLst>
                <a:ext uri="{FF2B5EF4-FFF2-40B4-BE49-F238E27FC236}">
                  <a16:creationId xmlns:a16="http://schemas.microsoft.com/office/drawing/2014/main" id="{04DD63EE-B0D1-4047-A35C-C95D3D18837F}"/>
                </a:ext>
              </a:extLst>
            </p:cNvPr>
            <p:cNvCxnSpPr/>
            <p:nvPr/>
          </p:nvCxnSpPr>
          <p:spPr>
            <a:xfrm>
              <a:off x="6970160" y="2420762"/>
              <a:ext cx="0" cy="467388"/>
            </a:xfrm>
            <a:prstGeom prst="line">
              <a:avLst/>
            </a:prstGeom>
            <a:ln w="25400"/>
          </p:spPr>
          <p:style>
            <a:lnRef idx="2">
              <a:schemeClr val="accent1"/>
            </a:lnRef>
            <a:fillRef idx="0">
              <a:schemeClr val="accent1"/>
            </a:fillRef>
            <a:effectRef idx="1">
              <a:schemeClr val="accent1"/>
            </a:effectRef>
            <a:fontRef idx="minor">
              <a:schemeClr val="tx1"/>
            </a:fontRef>
          </p:style>
        </p:cxnSp>
      </p:grpSp>
      <p:sp>
        <p:nvSpPr>
          <p:cNvPr id="104" name="Oval 103"/>
          <p:cNvSpPr/>
          <p:nvPr/>
        </p:nvSpPr>
        <p:spPr>
          <a:xfrm>
            <a:off x="9942534" y="6639136"/>
            <a:ext cx="563770" cy="561752"/>
          </a:xfrm>
          <a:prstGeom prst="ellipse">
            <a:avLst/>
          </a:prstGeom>
          <a:gradFill flip="none" rotWithShape="1">
            <a:gsLst>
              <a:gs pos="0">
                <a:schemeClr val="tx2"/>
              </a:gs>
              <a:gs pos="50000">
                <a:schemeClr val="accent3"/>
              </a:gs>
              <a:gs pos="100000">
                <a:schemeClr val="accent1"/>
              </a:gs>
            </a:gsLst>
            <a:path path="circle">
              <a:fillToRect l="50000" t="50000" r="50000" b="50000"/>
            </a:path>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42" dirty="0"/>
          </a:p>
        </p:txBody>
      </p:sp>
      <p:sp>
        <p:nvSpPr>
          <p:cNvPr id="106" name="Oval 105"/>
          <p:cNvSpPr/>
          <p:nvPr/>
        </p:nvSpPr>
        <p:spPr>
          <a:xfrm>
            <a:off x="10313547" y="6644204"/>
            <a:ext cx="658142" cy="567065"/>
          </a:xfrm>
          <a:prstGeom prst="ellipse">
            <a:avLst/>
          </a:prstGeom>
          <a:gradFill flip="none" rotWithShape="1">
            <a:gsLst>
              <a:gs pos="0">
                <a:schemeClr val="tx2"/>
              </a:gs>
              <a:gs pos="50000">
                <a:schemeClr val="accent3"/>
              </a:gs>
              <a:gs pos="100000">
                <a:schemeClr val="accent1"/>
              </a:gs>
            </a:gsLst>
            <a:path path="circle">
              <a:fillToRect l="50000" t="50000" r="50000" b="50000"/>
            </a:path>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42" dirty="0"/>
          </a:p>
        </p:txBody>
      </p:sp>
      <p:sp>
        <p:nvSpPr>
          <p:cNvPr id="105" name="Oval 104"/>
          <p:cNvSpPr/>
          <p:nvPr/>
        </p:nvSpPr>
        <p:spPr>
          <a:xfrm>
            <a:off x="10135291" y="6518827"/>
            <a:ext cx="639898" cy="561752"/>
          </a:xfrm>
          <a:prstGeom prst="ellipse">
            <a:avLst/>
          </a:prstGeom>
          <a:gradFill flip="none" rotWithShape="1">
            <a:gsLst>
              <a:gs pos="0">
                <a:schemeClr val="tx2"/>
              </a:gs>
              <a:gs pos="50000">
                <a:schemeClr val="accent3"/>
              </a:gs>
              <a:gs pos="100000">
                <a:schemeClr val="accent1"/>
              </a:gs>
            </a:gsLst>
            <a:path path="circle">
              <a:fillToRect l="50000" t="50000" r="50000" b="50000"/>
            </a:path>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42" dirty="0">
              <a:solidFill>
                <a:srgbClr val="0C9B2E"/>
              </a:solidFill>
            </a:endParaRPr>
          </a:p>
        </p:txBody>
      </p:sp>
      <p:sp>
        <p:nvSpPr>
          <p:cNvPr id="107" name="Freeform 8"/>
          <p:cNvSpPr>
            <a:spLocks/>
          </p:cNvSpPr>
          <p:nvPr/>
        </p:nvSpPr>
        <p:spPr bwMode="auto">
          <a:xfrm>
            <a:off x="10077333" y="6845356"/>
            <a:ext cx="356510" cy="444953"/>
          </a:xfrm>
          <a:custGeom>
            <a:avLst/>
            <a:gdLst>
              <a:gd name="T0" fmla="*/ 648 w 720"/>
              <a:gd name="T1" fmla="*/ 720 h 720"/>
              <a:gd name="T2" fmla="*/ 72 w 720"/>
              <a:gd name="T3" fmla="*/ 720 h 720"/>
              <a:gd name="T4" fmla="*/ 0 w 720"/>
              <a:gd name="T5" fmla="*/ 648 h 720"/>
              <a:gd name="T6" fmla="*/ 0 w 720"/>
              <a:gd name="T7" fmla="*/ 72 h 720"/>
              <a:gd name="T8" fmla="*/ 72 w 720"/>
              <a:gd name="T9" fmla="*/ 0 h 720"/>
              <a:gd name="T10" fmla="*/ 648 w 720"/>
              <a:gd name="T11" fmla="*/ 0 h 720"/>
              <a:gd name="T12" fmla="*/ 720 w 720"/>
              <a:gd name="T13" fmla="*/ 72 h 720"/>
              <a:gd name="T14" fmla="*/ 720 w 720"/>
              <a:gd name="T15" fmla="*/ 648 h 720"/>
              <a:gd name="T16" fmla="*/ 648 w 720"/>
              <a:gd name="T17"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720">
                <a:moveTo>
                  <a:pt x="648" y="720"/>
                </a:moveTo>
                <a:lnTo>
                  <a:pt x="72" y="720"/>
                </a:lnTo>
                <a:cubicBezTo>
                  <a:pt x="31" y="720"/>
                  <a:pt x="0" y="689"/>
                  <a:pt x="0" y="648"/>
                </a:cubicBezTo>
                <a:lnTo>
                  <a:pt x="0" y="72"/>
                </a:lnTo>
                <a:cubicBezTo>
                  <a:pt x="0" y="32"/>
                  <a:pt x="31" y="0"/>
                  <a:pt x="72" y="0"/>
                </a:cubicBezTo>
                <a:lnTo>
                  <a:pt x="648" y="0"/>
                </a:lnTo>
                <a:cubicBezTo>
                  <a:pt x="689" y="0"/>
                  <a:pt x="720" y="32"/>
                  <a:pt x="720" y="72"/>
                </a:cubicBezTo>
                <a:lnTo>
                  <a:pt x="720" y="648"/>
                </a:lnTo>
                <a:cubicBezTo>
                  <a:pt x="720" y="687"/>
                  <a:pt x="686" y="720"/>
                  <a:pt x="648" y="720"/>
                </a:cubicBezTo>
                <a:close/>
              </a:path>
            </a:pathLst>
          </a:custGeom>
          <a:gradFill flip="none" rotWithShape="1">
            <a:gsLst>
              <a:gs pos="0">
                <a:schemeClr val="tx2"/>
              </a:gs>
              <a:gs pos="86000">
                <a:schemeClr val="accent2">
                  <a:shade val="67500"/>
                  <a:satMod val="115000"/>
                </a:schemeClr>
              </a:gs>
              <a:gs pos="100000">
                <a:schemeClr val="accent1"/>
              </a:gs>
            </a:gsLst>
            <a:lin ang="2700000" scaled="1"/>
            <a:tileRect/>
          </a:gradFill>
          <a:ln w="0">
            <a:solidFill>
              <a:schemeClr val="tx1"/>
            </a:solidFill>
            <a:prstDash val="solid"/>
            <a:round/>
            <a:headEnd/>
            <a:tailEnd/>
          </a:ln>
        </p:spPr>
        <p:txBody>
          <a:bodyPr vert="horz" wrap="square" lIns="109728" tIns="54864" rIns="109728" bIns="54864" numCol="1" anchor="t" anchorCtr="0" compatLnSpc="1">
            <a:prstTxWarp prst="textNoShape">
              <a:avLst/>
            </a:prstTxWarp>
          </a:bodyPr>
          <a:lstStyle/>
          <a:p>
            <a:endParaRPr lang="en-US" sz="2542"/>
          </a:p>
        </p:txBody>
      </p:sp>
      <p:sp>
        <p:nvSpPr>
          <p:cNvPr id="108" name="Freeform 8"/>
          <p:cNvSpPr>
            <a:spLocks/>
          </p:cNvSpPr>
          <p:nvPr/>
        </p:nvSpPr>
        <p:spPr bwMode="auto">
          <a:xfrm>
            <a:off x="10296013" y="6846284"/>
            <a:ext cx="356510" cy="444953"/>
          </a:xfrm>
          <a:custGeom>
            <a:avLst/>
            <a:gdLst>
              <a:gd name="T0" fmla="*/ 648 w 720"/>
              <a:gd name="T1" fmla="*/ 720 h 720"/>
              <a:gd name="T2" fmla="*/ 72 w 720"/>
              <a:gd name="T3" fmla="*/ 720 h 720"/>
              <a:gd name="T4" fmla="*/ 0 w 720"/>
              <a:gd name="T5" fmla="*/ 648 h 720"/>
              <a:gd name="T6" fmla="*/ 0 w 720"/>
              <a:gd name="T7" fmla="*/ 72 h 720"/>
              <a:gd name="T8" fmla="*/ 72 w 720"/>
              <a:gd name="T9" fmla="*/ 0 h 720"/>
              <a:gd name="T10" fmla="*/ 648 w 720"/>
              <a:gd name="T11" fmla="*/ 0 h 720"/>
              <a:gd name="T12" fmla="*/ 720 w 720"/>
              <a:gd name="T13" fmla="*/ 72 h 720"/>
              <a:gd name="T14" fmla="*/ 720 w 720"/>
              <a:gd name="T15" fmla="*/ 648 h 720"/>
              <a:gd name="T16" fmla="*/ 648 w 720"/>
              <a:gd name="T17"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720">
                <a:moveTo>
                  <a:pt x="648" y="720"/>
                </a:moveTo>
                <a:lnTo>
                  <a:pt x="72" y="720"/>
                </a:lnTo>
                <a:cubicBezTo>
                  <a:pt x="31" y="720"/>
                  <a:pt x="0" y="689"/>
                  <a:pt x="0" y="648"/>
                </a:cubicBezTo>
                <a:lnTo>
                  <a:pt x="0" y="72"/>
                </a:lnTo>
                <a:cubicBezTo>
                  <a:pt x="0" y="32"/>
                  <a:pt x="31" y="0"/>
                  <a:pt x="72" y="0"/>
                </a:cubicBezTo>
                <a:lnTo>
                  <a:pt x="648" y="0"/>
                </a:lnTo>
                <a:cubicBezTo>
                  <a:pt x="689" y="0"/>
                  <a:pt x="720" y="32"/>
                  <a:pt x="720" y="72"/>
                </a:cubicBezTo>
                <a:lnTo>
                  <a:pt x="720" y="648"/>
                </a:lnTo>
                <a:cubicBezTo>
                  <a:pt x="720" y="687"/>
                  <a:pt x="686" y="720"/>
                  <a:pt x="648" y="720"/>
                </a:cubicBezTo>
                <a:close/>
              </a:path>
            </a:pathLst>
          </a:custGeom>
          <a:gradFill flip="none" rotWithShape="1">
            <a:gsLst>
              <a:gs pos="0">
                <a:schemeClr val="tx2"/>
              </a:gs>
              <a:gs pos="86000">
                <a:schemeClr val="accent2">
                  <a:shade val="67500"/>
                  <a:satMod val="115000"/>
                </a:schemeClr>
              </a:gs>
              <a:gs pos="100000">
                <a:schemeClr val="accent1"/>
              </a:gs>
            </a:gsLst>
            <a:lin ang="2700000" scaled="1"/>
            <a:tileRect/>
          </a:gradFill>
          <a:ln w="0">
            <a:solidFill>
              <a:schemeClr val="tx1"/>
            </a:solidFill>
            <a:prstDash val="solid"/>
            <a:round/>
            <a:headEnd/>
            <a:tailEnd/>
          </a:ln>
        </p:spPr>
        <p:txBody>
          <a:bodyPr vert="horz" wrap="square" lIns="109728" tIns="54864" rIns="109728" bIns="54864" numCol="1" anchor="t" anchorCtr="0" compatLnSpc="1">
            <a:prstTxWarp prst="textNoShape">
              <a:avLst/>
            </a:prstTxWarp>
          </a:bodyPr>
          <a:lstStyle/>
          <a:p>
            <a:endParaRPr lang="en-US" sz="2542"/>
          </a:p>
        </p:txBody>
      </p:sp>
      <p:sp>
        <p:nvSpPr>
          <p:cNvPr id="109" name="Freeform 8"/>
          <p:cNvSpPr>
            <a:spLocks/>
          </p:cNvSpPr>
          <p:nvPr/>
        </p:nvSpPr>
        <p:spPr bwMode="auto">
          <a:xfrm>
            <a:off x="10504000" y="6846284"/>
            <a:ext cx="356510" cy="444953"/>
          </a:xfrm>
          <a:custGeom>
            <a:avLst/>
            <a:gdLst>
              <a:gd name="T0" fmla="*/ 648 w 720"/>
              <a:gd name="T1" fmla="*/ 720 h 720"/>
              <a:gd name="T2" fmla="*/ 72 w 720"/>
              <a:gd name="T3" fmla="*/ 720 h 720"/>
              <a:gd name="T4" fmla="*/ 0 w 720"/>
              <a:gd name="T5" fmla="*/ 648 h 720"/>
              <a:gd name="T6" fmla="*/ 0 w 720"/>
              <a:gd name="T7" fmla="*/ 72 h 720"/>
              <a:gd name="T8" fmla="*/ 72 w 720"/>
              <a:gd name="T9" fmla="*/ 0 h 720"/>
              <a:gd name="T10" fmla="*/ 648 w 720"/>
              <a:gd name="T11" fmla="*/ 0 h 720"/>
              <a:gd name="T12" fmla="*/ 720 w 720"/>
              <a:gd name="T13" fmla="*/ 72 h 720"/>
              <a:gd name="T14" fmla="*/ 720 w 720"/>
              <a:gd name="T15" fmla="*/ 648 h 720"/>
              <a:gd name="T16" fmla="*/ 648 w 720"/>
              <a:gd name="T17"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720">
                <a:moveTo>
                  <a:pt x="648" y="720"/>
                </a:moveTo>
                <a:lnTo>
                  <a:pt x="72" y="720"/>
                </a:lnTo>
                <a:cubicBezTo>
                  <a:pt x="31" y="720"/>
                  <a:pt x="0" y="689"/>
                  <a:pt x="0" y="648"/>
                </a:cubicBezTo>
                <a:lnTo>
                  <a:pt x="0" y="72"/>
                </a:lnTo>
                <a:cubicBezTo>
                  <a:pt x="0" y="32"/>
                  <a:pt x="31" y="0"/>
                  <a:pt x="72" y="0"/>
                </a:cubicBezTo>
                <a:lnTo>
                  <a:pt x="648" y="0"/>
                </a:lnTo>
                <a:cubicBezTo>
                  <a:pt x="689" y="0"/>
                  <a:pt x="720" y="32"/>
                  <a:pt x="720" y="72"/>
                </a:cubicBezTo>
                <a:lnTo>
                  <a:pt x="720" y="648"/>
                </a:lnTo>
                <a:cubicBezTo>
                  <a:pt x="720" y="687"/>
                  <a:pt x="686" y="720"/>
                  <a:pt x="648" y="720"/>
                </a:cubicBezTo>
                <a:close/>
              </a:path>
            </a:pathLst>
          </a:custGeom>
          <a:gradFill flip="none" rotWithShape="1">
            <a:gsLst>
              <a:gs pos="0">
                <a:schemeClr val="tx2"/>
              </a:gs>
              <a:gs pos="86000">
                <a:schemeClr val="accent2">
                  <a:shade val="67500"/>
                  <a:satMod val="115000"/>
                </a:schemeClr>
              </a:gs>
              <a:gs pos="100000">
                <a:schemeClr val="accent1"/>
              </a:gs>
            </a:gsLst>
            <a:lin ang="2700000" scaled="1"/>
            <a:tileRect/>
          </a:gradFill>
          <a:ln w="0">
            <a:solidFill>
              <a:schemeClr val="tx1"/>
            </a:solidFill>
            <a:prstDash val="solid"/>
            <a:round/>
            <a:headEnd/>
            <a:tailEnd/>
          </a:ln>
        </p:spPr>
        <p:txBody>
          <a:bodyPr vert="horz" wrap="square" lIns="109728" tIns="54864" rIns="109728" bIns="54864" numCol="1" anchor="t" anchorCtr="0" compatLnSpc="1">
            <a:prstTxWarp prst="textNoShape">
              <a:avLst/>
            </a:prstTxWarp>
          </a:bodyPr>
          <a:lstStyle/>
          <a:p>
            <a:endParaRPr lang="en-US" sz="2542"/>
          </a:p>
        </p:txBody>
      </p:sp>
    </p:spTree>
    <p:extLst>
      <p:ext uri="{BB962C8B-B14F-4D97-AF65-F5344CB8AC3E}">
        <p14:creationId xmlns:p14="http://schemas.microsoft.com/office/powerpoint/2010/main" val="290476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63" presetClass="path" presetSubtype="0" decel="100000" fill="hold" nodeType="withEffect">
                                  <p:stCondLst>
                                    <p:cond delay="0"/>
                                  </p:stCondLst>
                                  <p:childTnLst>
                                    <p:animMotion origin="layout" path="M -0.03581 2.28395E-6 L 2.63889E-6 2.28395E-6 " pathEditMode="relative" rAng="0" ptsTypes="AA">
                                      <p:cBhvr>
                                        <p:cTn id="9" dur="500" fill="hold"/>
                                        <p:tgtEl>
                                          <p:spTgt spid="6"/>
                                        </p:tgtEl>
                                        <p:attrNameLst>
                                          <p:attrName>ppt_x</p:attrName>
                                          <p:attrName>ppt_y</p:attrName>
                                        </p:attrNameLst>
                                      </p:cBhvr>
                                      <p:rCtr x="1790" y="0"/>
                                    </p:animMotion>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63" presetClass="path" presetSubtype="0" decel="100000" fill="hold" grpId="1" nodeType="withEffect">
                                  <p:stCondLst>
                                    <p:cond delay="0"/>
                                  </p:stCondLst>
                                  <p:childTnLst>
                                    <p:animMotion origin="layout" path="M -0.02745 3.7037E-7 L -1.25E-6 3.7037E-7 " pathEditMode="relative" rAng="0" ptsTypes="AA">
                                      <p:cBhvr>
                                        <p:cTn id="14" dur="500" fill="hold"/>
                                        <p:tgtEl>
                                          <p:spTgt spid="13"/>
                                        </p:tgtEl>
                                        <p:attrNameLst>
                                          <p:attrName>ppt_x</p:attrName>
                                          <p:attrName>ppt_y</p:attrName>
                                        </p:attrNameLst>
                                      </p:cBhvr>
                                      <p:rCtr x="1367" y="0"/>
                                    </p:animMotion>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63" presetClass="path" presetSubtype="0" decel="100000" fill="hold" grpId="1" nodeType="withEffect">
                                  <p:stCondLst>
                                    <p:cond delay="0"/>
                                  </p:stCondLst>
                                  <p:childTnLst>
                                    <p:animMotion origin="layout" path="M -0.02745 1.85185E-7 L -1.25E-6 1.85185E-7 " pathEditMode="relative" rAng="0" ptsTypes="AA">
                                      <p:cBhvr>
                                        <p:cTn id="19" dur="500" fill="hold"/>
                                        <p:tgtEl>
                                          <p:spTgt spid="15"/>
                                        </p:tgtEl>
                                        <p:attrNameLst>
                                          <p:attrName>ppt_x</p:attrName>
                                          <p:attrName>ppt_y</p:attrName>
                                        </p:attrNameLst>
                                      </p:cBhvr>
                                      <p:rCtr x="1367" y="0"/>
                                    </p:animMotion>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63" presetClass="path" presetSubtype="0" decel="100000" fill="hold" grpId="1" nodeType="withEffect">
                                  <p:stCondLst>
                                    <p:cond delay="0"/>
                                  </p:stCondLst>
                                  <p:childTnLst>
                                    <p:animMotion origin="layout" path="M -0.02746 1.11022E-16 L 4.86111E-6 1.11022E-16 " pathEditMode="relative" rAng="0" ptsTypes="AA">
                                      <p:cBhvr>
                                        <p:cTn id="24" dur="500" fill="hold"/>
                                        <p:tgtEl>
                                          <p:spTgt spid="16"/>
                                        </p:tgtEl>
                                        <p:attrNameLst>
                                          <p:attrName>ppt_x</p:attrName>
                                          <p:attrName>ppt_y</p:attrName>
                                        </p:attrNameLst>
                                      </p:cBhvr>
                                      <p:rCtr x="1367" y="0"/>
                                    </p:animMotion>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63" presetClass="path" presetSubtype="0" decel="100000" fill="hold" grpId="1" nodeType="withEffect">
                                  <p:stCondLst>
                                    <p:cond delay="0"/>
                                  </p:stCondLst>
                                  <p:childTnLst>
                                    <p:animMotion origin="layout" path="M -0.02745 3.7037E-7 L -2.56944E-6 3.7037E-7 " pathEditMode="relative" rAng="0" ptsTypes="AA">
                                      <p:cBhvr>
                                        <p:cTn id="29" dur="500" fill="hold"/>
                                        <p:tgtEl>
                                          <p:spTgt spid="17"/>
                                        </p:tgtEl>
                                        <p:attrNameLst>
                                          <p:attrName>ppt_x</p:attrName>
                                          <p:attrName>ppt_y</p:attrName>
                                        </p:attrNameLst>
                                      </p:cBhvr>
                                      <p:rCtr x="1367" y="0"/>
                                    </p:animMotion>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63" presetClass="path" presetSubtype="0" decel="100000" fill="hold" grpId="1" nodeType="withEffect">
                                  <p:stCondLst>
                                    <p:cond delay="0"/>
                                  </p:stCondLst>
                                  <p:childTnLst>
                                    <p:animMotion origin="layout" path="M -0.02746 1.85185E-7 L 4.30556E-6 1.85185E-7 " pathEditMode="relative" rAng="0" ptsTypes="AA">
                                      <p:cBhvr>
                                        <p:cTn id="34" dur="500" fill="hold"/>
                                        <p:tgtEl>
                                          <p:spTgt spid="18"/>
                                        </p:tgtEl>
                                        <p:attrNameLst>
                                          <p:attrName>ppt_x</p:attrName>
                                          <p:attrName>ppt_y</p:attrName>
                                        </p:attrNameLst>
                                      </p:cBhvr>
                                      <p:rCtr x="1367" y="0"/>
                                    </p:animMotion>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63" presetClass="path" presetSubtype="0" decel="100000" fill="hold" grpId="1" nodeType="withEffect">
                                  <p:stCondLst>
                                    <p:cond delay="0"/>
                                  </p:stCondLst>
                                  <p:childTnLst>
                                    <p:animMotion origin="layout" path="M -0.02745 1.11022E-16 L -6.25E-7 1.11022E-16 " pathEditMode="relative" rAng="0" ptsTypes="AA">
                                      <p:cBhvr>
                                        <p:cTn id="39" dur="500" fill="hold"/>
                                        <p:tgtEl>
                                          <p:spTgt spid="20"/>
                                        </p:tgtEl>
                                        <p:attrNameLst>
                                          <p:attrName>ppt_x</p:attrName>
                                          <p:attrName>ppt_y</p:attrName>
                                        </p:attrNameLst>
                                      </p:cBhvr>
                                      <p:rCtr x="1367" y="0"/>
                                    </p:animMotion>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63" presetClass="path" presetSubtype="0" decel="100000" fill="hold" grpId="1" nodeType="withEffect">
                                  <p:stCondLst>
                                    <p:cond delay="0"/>
                                  </p:stCondLst>
                                  <p:childTnLst>
                                    <p:animMotion origin="layout" path="M -0.02746 3.7037E-7 L 4.79167E-6 3.7037E-7 " pathEditMode="relative" rAng="0" ptsTypes="AA">
                                      <p:cBhvr>
                                        <p:cTn id="44" dur="500" fill="hold"/>
                                        <p:tgtEl>
                                          <p:spTgt spid="21"/>
                                        </p:tgtEl>
                                        <p:attrNameLst>
                                          <p:attrName>ppt_x</p:attrName>
                                          <p:attrName>ppt_y</p:attrName>
                                        </p:attrNameLst>
                                      </p:cBhvr>
                                      <p:rCtr x="1367" y="0"/>
                                    </p:animMotion>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63" presetClass="path" presetSubtype="0" decel="100000" fill="hold" grpId="1" nodeType="withEffect">
                                  <p:stCondLst>
                                    <p:cond delay="0"/>
                                  </p:stCondLst>
                                  <p:childTnLst>
                                    <p:animMotion origin="layout" path="M -0.02746 1.85185E-7 L 4.09722E-6 1.85185E-7 " pathEditMode="relative" rAng="0" ptsTypes="AA">
                                      <p:cBhvr>
                                        <p:cTn id="49" dur="500" fill="hold"/>
                                        <p:tgtEl>
                                          <p:spTgt spid="22"/>
                                        </p:tgtEl>
                                        <p:attrNameLst>
                                          <p:attrName>ppt_x</p:attrName>
                                          <p:attrName>ppt_y</p:attrName>
                                        </p:attrNameLst>
                                      </p:cBhvr>
                                      <p:rCtr x="1367" y="0"/>
                                    </p:animMotion>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63" presetClass="path" presetSubtype="0" decel="100000" fill="hold" grpId="1" nodeType="withEffect">
                                  <p:stCondLst>
                                    <p:cond delay="0"/>
                                  </p:stCondLst>
                                  <p:childTnLst>
                                    <p:animMotion origin="layout" path="M -0.02745 1.11022E-16 L -4.61806E-6 1.11022E-16 " pathEditMode="relative" rAng="0" ptsTypes="AA">
                                      <p:cBhvr>
                                        <p:cTn id="54" dur="500" fill="hold"/>
                                        <p:tgtEl>
                                          <p:spTgt spid="23"/>
                                        </p:tgtEl>
                                        <p:attrNameLst>
                                          <p:attrName>ppt_x</p:attrName>
                                          <p:attrName>ppt_y</p:attrName>
                                        </p:attrNameLst>
                                      </p:cBhvr>
                                      <p:rCtr x="1367" y="0"/>
                                    </p:animMotion>
                                  </p:childTnLst>
                                </p:cTn>
                              </p:par>
                              <p:par>
                                <p:cTn id="55" presetID="10"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63" presetClass="path" presetSubtype="0" decel="100000" fill="hold" nodeType="withEffect">
                                  <p:stCondLst>
                                    <p:cond delay="0"/>
                                  </p:stCondLst>
                                  <p:childTnLst>
                                    <p:animMotion origin="layout" path="M -0.03581 -3.02469E-6 L 1.14583E-6 -3.02469E-6 " pathEditMode="relative" rAng="0" ptsTypes="AA">
                                      <p:cBhvr>
                                        <p:cTn id="59" dur="500" fill="hold"/>
                                        <p:tgtEl>
                                          <p:spTgt spid="24"/>
                                        </p:tgtEl>
                                        <p:attrNameLst>
                                          <p:attrName>ppt_x</p:attrName>
                                          <p:attrName>ppt_y</p:attrName>
                                        </p:attrNameLst>
                                      </p:cBhvr>
                                      <p:rCtr x="1790" y="0"/>
                                    </p:animMotion>
                                  </p:childTnLst>
                                </p:cTn>
                              </p:par>
                              <p:par>
                                <p:cTn id="60" presetID="10"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63" presetClass="path" presetSubtype="0" decel="100000" fill="hold" nodeType="withEffect">
                                  <p:stCondLst>
                                    <p:cond delay="0"/>
                                  </p:stCondLst>
                                  <p:childTnLst>
                                    <p:animMotion origin="layout" path="M -0.03581 1.11022E-16 L 6.94444E-7 1.11022E-16 " pathEditMode="relative" rAng="0" ptsTypes="AA">
                                      <p:cBhvr>
                                        <p:cTn id="64" dur="500" fill="hold"/>
                                        <p:tgtEl>
                                          <p:spTgt spid="32"/>
                                        </p:tgtEl>
                                        <p:attrNameLst>
                                          <p:attrName>ppt_x</p:attrName>
                                          <p:attrName>ppt_y</p:attrName>
                                        </p:attrNameLst>
                                      </p:cBhvr>
                                      <p:rCtr x="1790" y="0"/>
                                    </p:animMotion>
                                  </p:childTnLst>
                                </p:cTn>
                              </p:par>
                              <p:par>
                                <p:cTn id="65" presetID="10" presetClass="entr" presetSubtype="0" fill="hold" nodeType="withEffect">
                                  <p:stCondLst>
                                    <p:cond delay="10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par>
                                <p:cTn id="68" presetID="63" presetClass="path" presetSubtype="0" decel="100000" fill="hold" nodeType="withEffect">
                                  <p:stCondLst>
                                    <p:cond delay="100"/>
                                  </p:stCondLst>
                                  <p:childTnLst>
                                    <p:animMotion origin="layout" path="M -0.03581 -2.83951E-6 L 1.77083E-6 -2.83951E-6 " pathEditMode="relative" rAng="0" ptsTypes="AA">
                                      <p:cBhvr>
                                        <p:cTn id="69" dur="500" fill="hold"/>
                                        <p:tgtEl>
                                          <p:spTgt spid="46"/>
                                        </p:tgtEl>
                                        <p:attrNameLst>
                                          <p:attrName>ppt_x</p:attrName>
                                          <p:attrName>ppt_y</p:attrName>
                                        </p:attrNameLst>
                                      </p:cBhvr>
                                      <p:rCtr x="1790" y="0"/>
                                    </p:animMotion>
                                  </p:childTnLst>
                                </p:cTn>
                              </p:par>
                              <p:par>
                                <p:cTn id="70" presetID="10" presetClass="entr" presetSubtype="0" fill="hold" nodeType="withEffect">
                                  <p:stCondLst>
                                    <p:cond delay="10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500"/>
                                        <p:tgtEl>
                                          <p:spTgt spid="50"/>
                                        </p:tgtEl>
                                      </p:cBhvr>
                                    </p:animEffect>
                                  </p:childTnLst>
                                </p:cTn>
                              </p:par>
                              <p:par>
                                <p:cTn id="73" presetID="63" presetClass="path" presetSubtype="0" decel="100000" fill="hold" nodeType="withEffect">
                                  <p:stCondLst>
                                    <p:cond delay="100"/>
                                  </p:stCondLst>
                                  <p:childTnLst>
                                    <p:animMotion origin="layout" path="M -0.0358 4.38272E-6 L -3.75E-6 4.38272E-6 " pathEditMode="relative" rAng="0" ptsTypes="AA">
                                      <p:cBhvr>
                                        <p:cTn id="74" dur="500" fill="hold"/>
                                        <p:tgtEl>
                                          <p:spTgt spid="50"/>
                                        </p:tgtEl>
                                        <p:attrNameLst>
                                          <p:attrName>ppt_x</p:attrName>
                                          <p:attrName>ppt_y</p:attrName>
                                        </p:attrNameLst>
                                      </p:cBhvr>
                                      <p:rCtr x="1790" y="0"/>
                                    </p:animMotion>
                                  </p:childTnLst>
                                </p:cTn>
                              </p:par>
                              <p:par>
                                <p:cTn id="75" presetID="10" presetClass="entr" presetSubtype="0" fill="hold" nodeType="withEffect">
                                  <p:stCondLst>
                                    <p:cond delay="20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500"/>
                                        <p:tgtEl>
                                          <p:spTgt spid="71"/>
                                        </p:tgtEl>
                                      </p:cBhvr>
                                    </p:animEffect>
                                  </p:childTnLst>
                                </p:cTn>
                              </p:par>
                              <p:par>
                                <p:cTn id="78" presetID="63" presetClass="path" presetSubtype="0" decel="100000" fill="hold" nodeType="withEffect">
                                  <p:stCondLst>
                                    <p:cond delay="200"/>
                                  </p:stCondLst>
                                  <p:childTnLst>
                                    <p:animMotion origin="layout" path="M -0.03581 -1.85185E-6 L 1.73611E-7 -1.85185E-6 " pathEditMode="relative" rAng="0" ptsTypes="AA">
                                      <p:cBhvr>
                                        <p:cTn id="79" dur="500" fill="hold"/>
                                        <p:tgtEl>
                                          <p:spTgt spid="71"/>
                                        </p:tgtEl>
                                        <p:attrNameLst>
                                          <p:attrName>ppt_x</p:attrName>
                                          <p:attrName>ppt_y</p:attrName>
                                        </p:attrNameLst>
                                      </p:cBhvr>
                                      <p:rCtr x="1790" y="0"/>
                                    </p:animMotion>
                                  </p:childTnLst>
                                </p:cTn>
                              </p:par>
                              <p:par>
                                <p:cTn id="80" presetID="10" presetClass="entr" presetSubtype="0" fill="hold" nodeType="withEffect">
                                  <p:stCondLst>
                                    <p:cond delay="20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500"/>
                                        <p:tgtEl>
                                          <p:spTgt spid="81"/>
                                        </p:tgtEl>
                                      </p:cBhvr>
                                    </p:animEffect>
                                  </p:childTnLst>
                                </p:cTn>
                              </p:par>
                              <p:par>
                                <p:cTn id="83" presetID="63" presetClass="path" presetSubtype="0" decel="100000" fill="hold" nodeType="withEffect">
                                  <p:stCondLst>
                                    <p:cond delay="200"/>
                                  </p:stCondLst>
                                  <p:childTnLst>
                                    <p:animMotion origin="layout" path="M -0.0358 4.38272E-6 L -4.61806E-6 4.38272E-6 " pathEditMode="relative" rAng="0" ptsTypes="AA">
                                      <p:cBhvr>
                                        <p:cTn id="84" dur="500" fill="hold"/>
                                        <p:tgtEl>
                                          <p:spTgt spid="81"/>
                                        </p:tgtEl>
                                        <p:attrNameLst>
                                          <p:attrName>ppt_x</p:attrName>
                                          <p:attrName>ppt_y</p:attrName>
                                        </p:attrNameLst>
                                      </p:cBhvr>
                                      <p:rCtr x="1790" y="0"/>
                                    </p:animMotion>
                                  </p:childTnLst>
                                </p:cTn>
                              </p:par>
                              <p:par>
                                <p:cTn id="85" presetID="10" presetClass="entr" presetSubtype="0" fill="hold" nodeType="withEffect">
                                  <p:stCondLst>
                                    <p:cond delay="200"/>
                                  </p:stCondLst>
                                  <p:childTnLst>
                                    <p:set>
                                      <p:cBhvr>
                                        <p:cTn id="86" dur="1" fill="hold">
                                          <p:stCondLst>
                                            <p:cond delay="0"/>
                                          </p:stCondLst>
                                        </p:cTn>
                                        <p:tgtEl>
                                          <p:spTgt spid="88"/>
                                        </p:tgtEl>
                                        <p:attrNameLst>
                                          <p:attrName>style.visibility</p:attrName>
                                        </p:attrNameLst>
                                      </p:cBhvr>
                                      <p:to>
                                        <p:strVal val="visible"/>
                                      </p:to>
                                    </p:set>
                                    <p:animEffect transition="in" filter="fade">
                                      <p:cBhvr>
                                        <p:cTn id="87" dur="500"/>
                                        <p:tgtEl>
                                          <p:spTgt spid="88"/>
                                        </p:tgtEl>
                                      </p:cBhvr>
                                    </p:animEffect>
                                  </p:childTnLst>
                                </p:cTn>
                              </p:par>
                              <p:par>
                                <p:cTn id="88" presetID="63" presetClass="path" presetSubtype="0" decel="100000" fill="hold" nodeType="withEffect">
                                  <p:stCondLst>
                                    <p:cond delay="200"/>
                                  </p:stCondLst>
                                  <p:childTnLst>
                                    <p:animMotion origin="layout" path="M -0.0358 4.81481E-6 L -3.26389E-6 4.81481E-6 " pathEditMode="relative" rAng="0" ptsTypes="AA">
                                      <p:cBhvr>
                                        <p:cTn id="89" dur="500" fill="hold"/>
                                        <p:tgtEl>
                                          <p:spTgt spid="88"/>
                                        </p:tgtEl>
                                        <p:attrNameLst>
                                          <p:attrName>ppt_x</p:attrName>
                                          <p:attrName>ppt_y</p:attrName>
                                        </p:attrNameLst>
                                      </p:cBhvr>
                                      <p:rCtr x="1790" y="0"/>
                                    </p:animMotion>
                                  </p:childTnLst>
                                </p:cTn>
                              </p:par>
                              <p:par>
                                <p:cTn id="90" presetID="10" presetClass="entr" presetSubtype="0" fill="hold" grpId="0" nodeType="withEffect">
                                  <p:stCondLst>
                                    <p:cond delay="0"/>
                                  </p:stCondLst>
                                  <p:childTnLst>
                                    <p:set>
                                      <p:cBhvr>
                                        <p:cTn id="91" dur="1" fill="hold">
                                          <p:stCondLst>
                                            <p:cond delay="0"/>
                                          </p:stCondLst>
                                        </p:cTn>
                                        <p:tgtEl>
                                          <p:spTgt spid="93"/>
                                        </p:tgtEl>
                                        <p:attrNameLst>
                                          <p:attrName>style.visibility</p:attrName>
                                        </p:attrNameLst>
                                      </p:cBhvr>
                                      <p:to>
                                        <p:strVal val="visible"/>
                                      </p:to>
                                    </p:set>
                                    <p:animEffect transition="in" filter="fade">
                                      <p:cBhvr>
                                        <p:cTn id="92" dur="500"/>
                                        <p:tgtEl>
                                          <p:spTgt spid="93"/>
                                        </p:tgtEl>
                                      </p:cBhvr>
                                    </p:animEffect>
                                  </p:childTnLst>
                                </p:cTn>
                              </p:par>
                              <p:par>
                                <p:cTn id="93" presetID="63" presetClass="path" presetSubtype="0" decel="100000" fill="hold" grpId="1" nodeType="withEffect">
                                  <p:stCondLst>
                                    <p:cond delay="0"/>
                                  </p:stCondLst>
                                  <p:childTnLst>
                                    <p:animMotion origin="layout" path="M -0.02745 1.11022E-16 L -4.61806E-6 1.11022E-16 " pathEditMode="relative" rAng="0" ptsTypes="AA">
                                      <p:cBhvr>
                                        <p:cTn id="94" dur="500" fill="hold"/>
                                        <p:tgtEl>
                                          <p:spTgt spid="93"/>
                                        </p:tgtEl>
                                        <p:attrNameLst>
                                          <p:attrName>ppt_x</p:attrName>
                                          <p:attrName>ppt_y</p:attrName>
                                        </p:attrNameLst>
                                      </p:cBhvr>
                                      <p:rCtr x="1367" y="0"/>
                                    </p:animMotion>
                                  </p:childTnLst>
                                </p:cTn>
                              </p:par>
                              <p:par>
                                <p:cTn id="95" presetID="10" presetClass="entr" presetSubtype="0" fill="hold" nodeType="withEffect">
                                  <p:stCondLst>
                                    <p:cond delay="200"/>
                                  </p:stCondLst>
                                  <p:childTnLst>
                                    <p:set>
                                      <p:cBhvr>
                                        <p:cTn id="96" dur="1" fill="hold">
                                          <p:stCondLst>
                                            <p:cond delay="0"/>
                                          </p:stCondLst>
                                        </p:cTn>
                                        <p:tgtEl>
                                          <p:spTgt spid="94"/>
                                        </p:tgtEl>
                                        <p:attrNameLst>
                                          <p:attrName>style.visibility</p:attrName>
                                        </p:attrNameLst>
                                      </p:cBhvr>
                                      <p:to>
                                        <p:strVal val="visible"/>
                                      </p:to>
                                    </p:set>
                                    <p:animEffect transition="in" filter="fade">
                                      <p:cBhvr>
                                        <p:cTn id="97" dur="500"/>
                                        <p:tgtEl>
                                          <p:spTgt spid="94"/>
                                        </p:tgtEl>
                                      </p:cBhvr>
                                    </p:animEffect>
                                  </p:childTnLst>
                                </p:cTn>
                              </p:par>
                              <p:par>
                                <p:cTn id="98" presetID="63" presetClass="path" presetSubtype="0" decel="100000" fill="hold" nodeType="withEffect">
                                  <p:stCondLst>
                                    <p:cond delay="200"/>
                                  </p:stCondLst>
                                  <p:childTnLst>
                                    <p:animMotion origin="layout" path="M -0.0358 4.81481E-6 L -3.26389E-6 4.81481E-6 " pathEditMode="relative" rAng="0" ptsTypes="AA">
                                      <p:cBhvr>
                                        <p:cTn id="99" dur="500" fill="hold"/>
                                        <p:tgtEl>
                                          <p:spTgt spid="94"/>
                                        </p:tgtEl>
                                        <p:attrNameLst>
                                          <p:attrName>ppt_x</p:attrName>
                                          <p:attrName>ppt_y</p:attrName>
                                        </p:attrNameLst>
                                      </p:cBhvr>
                                      <p:rCtr x="179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6" grpId="0"/>
      <p:bldP spid="16" grpId="1"/>
      <p:bldP spid="17" grpId="0"/>
      <p:bldP spid="17" grpId="1"/>
      <p:bldP spid="18" grpId="0"/>
      <p:bldP spid="18" grpId="1"/>
      <p:bldP spid="20" grpId="0"/>
      <p:bldP spid="20" grpId="1"/>
      <p:bldP spid="21" grpId="0"/>
      <p:bldP spid="21" grpId="1"/>
      <p:bldP spid="22" grpId="0"/>
      <p:bldP spid="22" grpId="1"/>
      <p:bldP spid="23" grpId="0"/>
      <p:bldP spid="23" grpId="1"/>
      <p:bldP spid="93" grpId="0"/>
      <p:bldP spid="93"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Secure it!</a:t>
            </a:r>
            <a:endParaRPr lang="en-US" dirty="0"/>
          </a:p>
        </p:txBody>
      </p:sp>
    </p:spTree>
    <p:extLst>
      <p:ext uri="{BB962C8B-B14F-4D97-AF65-F5344CB8AC3E}">
        <p14:creationId xmlns:p14="http://schemas.microsoft.com/office/powerpoint/2010/main" val="840454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it! </a:t>
            </a:r>
            <a:endParaRPr lang="en-US" dirty="0"/>
          </a:p>
        </p:txBody>
      </p:sp>
      <p:sp>
        <p:nvSpPr>
          <p:cNvPr id="5" name="Text Placeholder 3">
            <a:extLst>
              <a:ext uri="{FF2B5EF4-FFF2-40B4-BE49-F238E27FC236}">
                <a16:creationId xmlns:a16="http://schemas.microsoft.com/office/drawing/2014/main" id="{B7DF0221-B6B1-483C-B45F-8ECF5C99D7BE}"/>
              </a:ext>
            </a:extLst>
          </p:cNvPr>
          <p:cNvSpPr txBox="1">
            <a:spLocks/>
          </p:cNvSpPr>
          <p:nvPr/>
        </p:nvSpPr>
        <p:spPr>
          <a:xfrm>
            <a:off x="545922" y="1278214"/>
            <a:ext cx="13322478" cy="2492990"/>
          </a:xfrm>
          <a:prstGeom prst="rect">
            <a:avLst/>
          </a:prstGeom>
        </p:spPr>
        <p:txBody>
          <a:bodyPr/>
          <a:lstStyle>
            <a:lvl1pPr marL="0" marR="0" indent="0" algn="l" defTabSz="1097277" rtl="0" latinLnBrk="0">
              <a:lnSpc>
                <a:spcPct val="90000"/>
              </a:lnSpc>
              <a:spcBef>
                <a:spcPts val="700"/>
              </a:spcBef>
              <a:spcAft>
                <a:spcPts val="0"/>
              </a:spcAft>
              <a:buClrTx/>
              <a:buSzTx/>
              <a:buFontTx/>
              <a:buNone/>
              <a:tabLst/>
              <a:defRPr sz="3200" b="0" i="0" u="none" strike="noStrike" cap="none" spc="0" baseline="0">
                <a:ln>
                  <a:noFill/>
                </a:ln>
                <a:solidFill>
                  <a:srgbClr val="FFFFFF"/>
                </a:solidFill>
                <a:uFillTx/>
                <a:latin typeface="Amazon Ember"/>
                <a:ea typeface="Amazon Ember"/>
                <a:cs typeface="Amazon Ember"/>
                <a:sym typeface="Amazon Ember"/>
              </a:defRPr>
            </a:lvl1pPr>
            <a:lvl2pPr marL="0" marR="0" indent="403387" algn="l" defTabSz="1097277" rtl="0" latinLnBrk="0">
              <a:lnSpc>
                <a:spcPct val="90000"/>
              </a:lnSpc>
              <a:spcBef>
                <a:spcPts val="700"/>
              </a:spcBef>
              <a:spcAft>
                <a:spcPts val="0"/>
              </a:spcAft>
              <a:buClrTx/>
              <a:buSzTx/>
              <a:buFontTx/>
              <a:buNone/>
              <a:tabLst/>
              <a:defRPr sz="3200" b="0" i="0" u="none" strike="noStrike" cap="none" spc="0" baseline="0">
                <a:ln>
                  <a:noFill/>
                </a:ln>
                <a:solidFill>
                  <a:srgbClr val="FFFFFF"/>
                </a:solidFill>
                <a:uFillTx/>
                <a:latin typeface="Amazon Ember"/>
                <a:ea typeface="Amazon Ember"/>
                <a:cs typeface="Amazon Ember"/>
                <a:sym typeface="Amazon Ember"/>
              </a:defRPr>
            </a:lvl2pPr>
            <a:lvl3pPr marL="0" marR="0" indent="672312" algn="l" defTabSz="1097277" rtl="0" latinLnBrk="0">
              <a:lnSpc>
                <a:spcPct val="90000"/>
              </a:lnSpc>
              <a:spcBef>
                <a:spcPts val="700"/>
              </a:spcBef>
              <a:spcAft>
                <a:spcPts val="0"/>
              </a:spcAft>
              <a:buClrTx/>
              <a:buSzTx/>
              <a:buFontTx/>
              <a:buNone/>
              <a:tabLst/>
              <a:defRPr sz="3200" b="0" i="0" u="none" strike="noStrike" cap="none" spc="0" baseline="0">
                <a:ln>
                  <a:noFill/>
                </a:ln>
                <a:solidFill>
                  <a:srgbClr val="FFFFFF"/>
                </a:solidFill>
                <a:uFillTx/>
                <a:latin typeface="Amazon Ember"/>
                <a:ea typeface="Amazon Ember"/>
                <a:cs typeface="Amazon Ember"/>
                <a:sym typeface="Amazon Ember"/>
              </a:defRPr>
            </a:lvl3pPr>
            <a:lvl4pPr marL="0" marR="0" indent="941237" algn="l" defTabSz="1097277" rtl="0" latinLnBrk="0">
              <a:lnSpc>
                <a:spcPct val="90000"/>
              </a:lnSpc>
              <a:spcBef>
                <a:spcPts val="700"/>
              </a:spcBef>
              <a:spcAft>
                <a:spcPts val="0"/>
              </a:spcAft>
              <a:buClrTx/>
              <a:buSzTx/>
              <a:buFontTx/>
              <a:buNone/>
              <a:tabLst/>
              <a:defRPr sz="3200" b="0" i="0" u="none" strike="noStrike" cap="none" spc="0" baseline="0">
                <a:ln>
                  <a:noFill/>
                </a:ln>
                <a:solidFill>
                  <a:srgbClr val="FFFFFF"/>
                </a:solidFill>
                <a:uFillTx/>
                <a:latin typeface="Amazon Ember"/>
                <a:ea typeface="Amazon Ember"/>
                <a:cs typeface="Amazon Ember"/>
                <a:sym typeface="Amazon Ember"/>
              </a:defRPr>
            </a:lvl4pPr>
            <a:lvl5pPr marL="0" marR="0" indent="1210162" algn="l" defTabSz="1097277" rtl="0" latinLnBrk="0">
              <a:lnSpc>
                <a:spcPct val="90000"/>
              </a:lnSpc>
              <a:spcBef>
                <a:spcPts val="700"/>
              </a:spcBef>
              <a:spcAft>
                <a:spcPts val="0"/>
              </a:spcAft>
              <a:buClrTx/>
              <a:buSzTx/>
              <a:buFontTx/>
              <a:buNone/>
              <a:tabLst/>
              <a:defRPr sz="3200" b="0" i="0" u="none" strike="noStrike" cap="none" spc="0" baseline="0">
                <a:ln>
                  <a:noFill/>
                </a:ln>
                <a:solidFill>
                  <a:srgbClr val="FFFFFF"/>
                </a:solidFill>
                <a:uFillTx/>
                <a:latin typeface="Amazon Ember"/>
                <a:ea typeface="Amazon Ember"/>
                <a:cs typeface="Amazon Ember"/>
                <a:sym typeface="Amazon Ember"/>
              </a:defRPr>
            </a:lvl5pPr>
            <a:lvl6pPr marL="3124855" marR="0" indent="-381662" algn="l" defTabSz="1097277" rtl="0" latinLnBrk="0">
              <a:lnSpc>
                <a:spcPct val="90000"/>
              </a:lnSpc>
              <a:spcBef>
                <a:spcPts val="700"/>
              </a:spcBef>
              <a:spcAft>
                <a:spcPts val="0"/>
              </a:spcAft>
              <a:buClrTx/>
              <a:buSzPct val="100000"/>
              <a:buFontTx/>
              <a:buChar char="•"/>
              <a:tabLst/>
              <a:defRPr sz="3200" b="0" i="0" u="none" strike="noStrike" cap="none" spc="0" baseline="0">
                <a:ln>
                  <a:noFill/>
                </a:ln>
                <a:solidFill>
                  <a:srgbClr val="FFFFFF"/>
                </a:solidFill>
                <a:uFillTx/>
                <a:latin typeface="Amazon Ember"/>
                <a:ea typeface="Amazon Ember"/>
                <a:cs typeface="Amazon Ember"/>
                <a:sym typeface="Amazon Ember"/>
              </a:defRPr>
            </a:lvl6pPr>
            <a:lvl7pPr marL="3673495" marR="0" indent="-381662" algn="l" defTabSz="1097277" rtl="0" latinLnBrk="0">
              <a:lnSpc>
                <a:spcPct val="90000"/>
              </a:lnSpc>
              <a:spcBef>
                <a:spcPts val="700"/>
              </a:spcBef>
              <a:spcAft>
                <a:spcPts val="0"/>
              </a:spcAft>
              <a:buClrTx/>
              <a:buSzPct val="100000"/>
              <a:buFontTx/>
              <a:buChar char="•"/>
              <a:tabLst/>
              <a:defRPr sz="3200" b="0" i="0" u="none" strike="noStrike" cap="none" spc="0" baseline="0">
                <a:ln>
                  <a:noFill/>
                </a:ln>
                <a:solidFill>
                  <a:srgbClr val="FFFFFF"/>
                </a:solidFill>
                <a:uFillTx/>
                <a:latin typeface="Amazon Ember"/>
                <a:ea typeface="Amazon Ember"/>
                <a:cs typeface="Amazon Ember"/>
                <a:sym typeface="Amazon Ember"/>
              </a:defRPr>
            </a:lvl7pPr>
            <a:lvl8pPr marL="4222134" marR="0" indent="-381662" algn="l" defTabSz="1097277" rtl="0" latinLnBrk="0">
              <a:lnSpc>
                <a:spcPct val="90000"/>
              </a:lnSpc>
              <a:spcBef>
                <a:spcPts val="700"/>
              </a:spcBef>
              <a:spcAft>
                <a:spcPts val="0"/>
              </a:spcAft>
              <a:buClrTx/>
              <a:buSzPct val="100000"/>
              <a:buFontTx/>
              <a:buChar char="•"/>
              <a:tabLst/>
              <a:defRPr sz="3200" b="0" i="0" u="none" strike="noStrike" cap="none" spc="0" baseline="0">
                <a:ln>
                  <a:noFill/>
                </a:ln>
                <a:solidFill>
                  <a:srgbClr val="FFFFFF"/>
                </a:solidFill>
                <a:uFillTx/>
                <a:latin typeface="Amazon Ember"/>
                <a:ea typeface="Amazon Ember"/>
                <a:cs typeface="Amazon Ember"/>
                <a:sym typeface="Amazon Ember"/>
              </a:defRPr>
            </a:lvl8pPr>
            <a:lvl9pPr marL="4770774" marR="0" indent="-381662" algn="l" defTabSz="1097277" rtl="0" latinLnBrk="0">
              <a:lnSpc>
                <a:spcPct val="90000"/>
              </a:lnSpc>
              <a:spcBef>
                <a:spcPts val="700"/>
              </a:spcBef>
              <a:spcAft>
                <a:spcPts val="0"/>
              </a:spcAft>
              <a:buClrTx/>
              <a:buSzPct val="100000"/>
              <a:buFontTx/>
              <a:buChar char="•"/>
              <a:tabLst/>
              <a:defRPr sz="3200" b="0" i="0" u="none" strike="noStrike" cap="none" spc="0" baseline="0">
                <a:ln>
                  <a:noFill/>
                </a:ln>
                <a:solidFill>
                  <a:srgbClr val="FFFFFF"/>
                </a:solidFill>
                <a:uFillTx/>
                <a:latin typeface="Amazon Ember"/>
                <a:ea typeface="Amazon Ember"/>
                <a:cs typeface="Amazon Ember"/>
                <a:sym typeface="Amazon Ember"/>
              </a:defRPr>
            </a:lvl9pPr>
          </a:lstStyle>
          <a:p>
            <a:pPr marL="457200" indent="-457200" hangingPunct="1">
              <a:buFont typeface="Arial" panose="020B0604020202020204" pitchFamily="34" charset="0"/>
              <a:buChar char="•"/>
            </a:pPr>
            <a:r>
              <a:rPr lang="en-US" sz="2800" dirty="0" smtClean="0"/>
              <a:t>AWS IAM</a:t>
            </a:r>
          </a:p>
          <a:p>
            <a:pPr marL="457200" indent="-457200" hangingPunct="1">
              <a:buFont typeface="Arial" panose="020B0604020202020204" pitchFamily="34" charset="0"/>
              <a:buChar char="•"/>
            </a:pPr>
            <a:r>
              <a:rPr lang="en-US" sz="2800" dirty="0" err="1" smtClean="0"/>
              <a:t>GuardDuty</a:t>
            </a:r>
            <a:endParaRPr lang="en-US" sz="2800" dirty="0" smtClean="0"/>
          </a:p>
          <a:p>
            <a:pPr marL="457200" indent="-457200" hangingPunct="1">
              <a:buFont typeface="Arial" panose="020B0604020202020204" pitchFamily="34" charset="0"/>
              <a:buChar char="•"/>
            </a:pPr>
            <a:r>
              <a:rPr lang="en-US" sz="2800" dirty="0" err="1" smtClean="0"/>
              <a:t>CloudFront</a:t>
            </a:r>
            <a:endParaRPr lang="en-US" sz="2800" dirty="0" smtClean="0"/>
          </a:p>
          <a:p>
            <a:pPr marL="457200" indent="-457200" hangingPunct="1">
              <a:buFont typeface="Arial" panose="020B0604020202020204" pitchFamily="34" charset="0"/>
              <a:buChar char="•"/>
            </a:pPr>
            <a:r>
              <a:rPr lang="en-US" sz="2800" dirty="0" smtClean="0"/>
              <a:t>WAF and Shield</a:t>
            </a:r>
            <a:endParaRPr lang="en-US" sz="2800" dirty="0"/>
          </a:p>
        </p:txBody>
      </p:sp>
    </p:spTree>
    <p:extLst>
      <p:ext uri="{BB962C8B-B14F-4D97-AF65-F5344CB8AC3E}">
        <p14:creationId xmlns:p14="http://schemas.microsoft.com/office/powerpoint/2010/main" val="31336963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AWS WordPress Reference Architecture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358" y="1427011"/>
            <a:ext cx="4906468" cy="4906468"/>
          </a:xfrm>
          <a:prstGeom prst="rect">
            <a:avLst/>
          </a:prstGeom>
        </p:spPr>
      </p:pic>
    </p:spTree>
    <p:extLst>
      <p:ext uri="{BB962C8B-B14F-4D97-AF65-F5344CB8AC3E}">
        <p14:creationId xmlns:p14="http://schemas.microsoft.com/office/powerpoint/2010/main" val="12176402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AWS WordPress </a:t>
            </a:r>
            <a:r>
              <a:rPr lang="en-US" dirty="0" smtClean="0"/>
              <a:t>Whitepaper</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792" y="1427011"/>
            <a:ext cx="5629600" cy="5508142"/>
          </a:xfrm>
          <a:prstGeom prst="rect">
            <a:avLst/>
          </a:prstGeom>
        </p:spPr>
      </p:pic>
    </p:spTree>
    <p:extLst>
      <p:ext uri="{BB962C8B-B14F-4D97-AF65-F5344CB8AC3E}">
        <p14:creationId xmlns:p14="http://schemas.microsoft.com/office/powerpoint/2010/main" val="2687073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AWS WordPress </a:t>
            </a:r>
            <a:r>
              <a:rPr lang="en-US" dirty="0" smtClean="0"/>
              <a:t>Whitepaper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843" y="1427011"/>
            <a:ext cx="4861498" cy="4861498"/>
          </a:xfrm>
          <a:prstGeom prst="rect">
            <a:avLst/>
          </a:prstGeom>
        </p:spPr>
      </p:pic>
    </p:spTree>
    <p:extLst>
      <p:ext uri="{BB962C8B-B14F-4D97-AF65-F5344CB8AC3E}">
        <p14:creationId xmlns:p14="http://schemas.microsoft.com/office/powerpoint/2010/main" val="3728510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2"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sp>
        <p:nvSpPr>
          <p:cNvPr id="503" name="Amazon Infrastuktura - Shifter Backend"/>
          <p:cNvSpPr txBox="1">
            <a:spLocks noGrp="1"/>
          </p:cNvSpPr>
          <p:nvPr>
            <p:ph type="title" idx="4294967295"/>
          </p:nvPr>
        </p:nvSpPr>
        <p:spPr>
          <a:xfrm>
            <a:off x="644525" y="347663"/>
            <a:ext cx="13985875" cy="1079500"/>
          </a:xfrm>
          <a:prstGeom prst="rect">
            <a:avLst/>
          </a:prstGeom>
        </p:spPr>
        <p:txBody>
          <a:bodyPr/>
          <a:lstStyle>
            <a:lvl1pPr>
              <a:defRPr>
                <a:solidFill>
                  <a:srgbClr val="000000"/>
                </a:solidFill>
              </a:defRPr>
            </a:lvl1pPr>
          </a:lstStyle>
          <a:p>
            <a:r>
              <a:t>Amazon Infrastuktura - Shifter Backend</a:t>
            </a:r>
          </a:p>
        </p:txBody>
      </p:sp>
      <p:grpSp>
        <p:nvGrpSpPr>
          <p:cNvPr id="506" name="Group 10"/>
          <p:cNvGrpSpPr/>
          <p:nvPr/>
        </p:nvGrpSpPr>
        <p:grpSpPr>
          <a:xfrm>
            <a:off x="534104" y="7437954"/>
            <a:ext cx="13627938" cy="321253"/>
            <a:chOff x="520874" y="-20926"/>
            <a:chExt cx="13627936" cy="321252"/>
          </a:xfrm>
        </p:grpSpPr>
        <p:sp>
          <p:nvSpPr>
            <p:cNvPr id="504" name="TextBox 11"/>
            <p:cNvSpPr txBox="1"/>
            <p:nvPr/>
          </p:nvSpPr>
          <p:spPr>
            <a:xfrm>
              <a:off x="520874" y="-1"/>
              <a:ext cx="3692929"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t>WordCamp Niš 2019</a:t>
              </a:r>
            </a:p>
          </p:txBody>
        </p:sp>
        <p:sp>
          <p:nvSpPr>
            <p:cNvPr id="505" name="Freeform: Shape 12"/>
            <p:cNvSpPr/>
            <p:nvPr/>
          </p:nvSpPr>
          <p:spPr>
            <a:xfrm>
              <a:off x="13613327" y="-20927"/>
              <a:ext cx="535485" cy="321254"/>
            </a:xfrm>
            <a:custGeom>
              <a:avLst/>
              <a:gdLst/>
              <a:ahLst/>
              <a:cxnLst>
                <a:cxn ang="0">
                  <a:pos x="wd2" y="hd2"/>
                </a:cxn>
                <a:cxn ang="5400000">
                  <a:pos x="wd2" y="hd2"/>
                </a:cxn>
                <a:cxn ang="10800000">
                  <a:pos x="wd2" y="hd2"/>
                </a:cxn>
                <a:cxn ang="16200000">
                  <a:pos x="wd2" y="hd2"/>
                </a:cxn>
              </a:cxnLst>
              <a:rect l="0" t="0" r="r" b="b"/>
              <a:pathLst>
                <a:path w="21293" h="21600" extrusionOk="0">
                  <a:moveTo>
                    <a:pt x="334" y="14285"/>
                  </a:moveTo>
                  <a:cubicBezTo>
                    <a:pt x="3324" y="17231"/>
                    <a:pt x="7040" y="18998"/>
                    <a:pt x="10872" y="18998"/>
                  </a:cubicBezTo>
                  <a:cubicBezTo>
                    <a:pt x="13456" y="18998"/>
                    <a:pt x="16301" y="18115"/>
                    <a:pt x="18914" y="16200"/>
                  </a:cubicBezTo>
                  <a:cubicBezTo>
                    <a:pt x="19321" y="15955"/>
                    <a:pt x="19640" y="16642"/>
                    <a:pt x="19263" y="17133"/>
                  </a:cubicBezTo>
                  <a:cubicBezTo>
                    <a:pt x="16940" y="20029"/>
                    <a:pt x="13543" y="21600"/>
                    <a:pt x="10640" y="21600"/>
                  </a:cubicBezTo>
                  <a:cubicBezTo>
                    <a:pt x="6575" y="21600"/>
                    <a:pt x="2888" y="19047"/>
                    <a:pt x="101" y="14825"/>
                  </a:cubicBezTo>
                  <a:cubicBezTo>
                    <a:pt x="-131" y="14482"/>
                    <a:pt x="72" y="14040"/>
                    <a:pt x="334" y="14285"/>
                  </a:cubicBezTo>
                  <a:close/>
                  <a:moveTo>
                    <a:pt x="19723" y="13494"/>
                  </a:moveTo>
                  <a:cubicBezTo>
                    <a:pt x="20467" y="13475"/>
                    <a:pt x="21077" y="13721"/>
                    <a:pt x="21208" y="13991"/>
                  </a:cubicBezTo>
                  <a:cubicBezTo>
                    <a:pt x="21469" y="14531"/>
                    <a:pt x="21150" y="18213"/>
                    <a:pt x="19901" y="19980"/>
                  </a:cubicBezTo>
                  <a:cubicBezTo>
                    <a:pt x="19698" y="20275"/>
                    <a:pt x="19524" y="20127"/>
                    <a:pt x="19611" y="19735"/>
                  </a:cubicBezTo>
                  <a:cubicBezTo>
                    <a:pt x="19901" y="18556"/>
                    <a:pt x="20540" y="15905"/>
                    <a:pt x="20221" y="15267"/>
                  </a:cubicBezTo>
                  <a:cubicBezTo>
                    <a:pt x="19930" y="14629"/>
                    <a:pt x="18246" y="14973"/>
                    <a:pt x="17492" y="15120"/>
                  </a:cubicBezTo>
                  <a:cubicBezTo>
                    <a:pt x="17259" y="15169"/>
                    <a:pt x="17230" y="14825"/>
                    <a:pt x="17433" y="14580"/>
                  </a:cubicBezTo>
                  <a:cubicBezTo>
                    <a:pt x="18101" y="13795"/>
                    <a:pt x="18979" y="13512"/>
                    <a:pt x="19723" y="13494"/>
                  </a:cubicBezTo>
                  <a:close/>
                  <a:moveTo>
                    <a:pt x="3527" y="6087"/>
                  </a:moveTo>
                  <a:cubicBezTo>
                    <a:pt x="3063" y="6087"/>
                    <a:pt x="2714" y="6235"/>
                    <a:pt x="2482" y="6578"/>
                  </a:cubicBezTo>
                  <a:cubicBezTo>
                    <a:pt x="2250" y="6922"/>
                    <a:pt x="2134" y="7364"/>
                    <a:pt x="2134" y="7953"/>
                  </a:cubicBezTo>
                  <a:cubicBezTo>
                    <a:pt x="2134" y="8493"/>
                    <a:pt x="2221" y="8935"/>
                    <a:pt x="2395" y="9229"/>
                  </a:cubicBezTo>
                  <a:cubicBezTo>
                    <a:pt x="2569" y="9475"/>
                    <a:pt x="2830" y="9622"/>
                    <a:pt x="3150" y="9622"/>
                  </a:cubicBezTo>
                  <a:cubicBezTo>
                    <a:pt x="3382" y="9622"/>
                    <a:pt x="3614" y="9573"/>
                    <a:pt x="3875" y="9425"/>
                  </a:cubicBezTo>
                  <a:cubicBezTo>
                    <a:pt x="4137" y="9278"/>
                    <a:pt x="4340" y="9033"/>
                    <a:pt x="4543" y="8640"/>
                  </a:cubicBezTo>
                  <a:cubicBezTo>
                    <a:pt x="4659" y="8395"/>
                    <a:pt x="4746" y="8149"/>
                    <a:pt x="4775" y="7855"/>
                  </a:cubicBezTo>
                  <a:cubicBezTo>
                    <a:pt x="4834" y="7560"/>
                    <a:pt x="4834" y="7216"/>
                    <a:pt x="4834" y="6824"/>
                  </a:cubicBezTo>
                  <a:lnTo>
                    <a:pt x="4834" y="6333"/>
                  </a:lnTo>
                  <a:cubicBezTo>
                    <a:pt x="4630" y="6235"/>
                    <a:pt x="4398" y="6185"/>
                    <a:pt x="4195" y="6136"/>
                  </a:cubicBezTo>
                  <a:cubicBezTo>
                    <a:pt x="3963" y="6087"/>
                    <a:pt x="3759" y="6087"/>
                    <a:pt x="3527" y="6087"/>
                  </a:cubicBezTo>
                  <a:close/>
                  <a:moveTo>
                    <a:pt x="6866" y="295"/>
                  </a:moveTo>
                  <a:lnTo>
                    <a:pt x="7563" y="295"/>
                  </a:lnTo>
                  <a:cubicBezTo>
                    <a:pt x="7708" y="295"/>
                    <a:pt x="7795" y="344"/>
                    <a:pt x="7853" y="393"/>
                  </a:cubicBezTo>
                  <a:cubicBezTo>
                    <a:pt x="7911" y="491"/>
                    <a:pt x="7940" y="638"/>
                    <a:pt x="7998" y="884"/>
                  </a:cubicBezTo>
                  <a:lnTo>
                    <a:pt x="9188" y="8787"/>
                  </a:lnTo>
                  <a:lnTo>
                    <a:pt x="10292" y="884"/>
                  </a:lnTo>
                  <a:cubicBezTo>
                    <a:pt x="10321" y="638"/>
                    <a:pt x="10379" y="491"/>
                    <a:pt x="10437" y="393"/>
                  </a:cubicBezTo>
                  <a:cubicBezTo>
                    <a:pt x="10495" y="295"/>
                    <a:pt x="10582" y="295"/>
                    <a:pt x="10727" y="295"/>
                  </a:cubicBezTo>
                  <a:lnTo>
                    <a:pt x="11308" y="295"/>
                  </a:lnTo>
                  <a:cubicBezTo>
                    <a:pt x="11453" y="295"/>
                    <a:pt x="11540" y="344"/>
                    <a:pt x="11598" y="393"/>
                  </a:cubicBezTo>
                  <a:cubicBezTo>
                    <a:pt x="11656" y="491"/>
                    <a:pt x="11714" y="638"/>
                    <a:pt x="11743" y="884"/>
                  </a:cubicBezTo>
                  <a:lnTo>
                    <a:pt x="12788" y="8935"/>
                  </a:lnTo>
                  <a:lnTo>
                    <a:pt x="14008" y="933"/>
                  </a:lnTo>
                  <a:cubicBezTo>
                    <a:pt x="14037" y="687"/>
                    <a:pt x="14095" y="540"/>
                    <a:pt x="14153" y="442"/>
                  </a:cubicBezTo>
                  <a:cubicBezTo>
                    <a:pt x="14211" y="344"/>
                    <a:pt x="14298" y="344"/>
                    <a:pt x="14443" y="344"/>
                  </a:cubicBezTo>
                  <a:lnTo>
                    <a:pt x="15111" y="344"/>
                  </a:lnTo>
                  <a:cubicBezTo>
                    <a:pt x="15227" y="344"/>
                    <a:pt x="15285" y="442"/>
                    <a:pt x="15285" y="638"/>
                  </a:cubicBezTo>
                  <a:cubicBezTo>
                    <a:pt x="15285" y="687"/>
                    <a:pt x="15285" y="736"/>
                    <a:pt x="15285" y="835"/>
                  </a:cubicBezTo>
                  <a:cubicBezTo>
                    <a:pt x="15285" y="884"/>
                    <a:pt x="15256" y="982"/>
                    <a:pt x="15227" y="1129"/>
                  </a:cubicBezTo>
                  <a:lnTo>
                    <a:pt x="13514" y="10407"/>
                  </a:lnTo>
                  <a:cubicBezTo>
                    <a:pt x="13485" y="10653"/>
                    <a:pt x="13427" y="10800"/>
                    <a:pt x="13369" y="10898"/>
                  </a:cubicBezTo>
                  <a:cubicBezTo>
                    <a:pt x="13311" y="10996"/>
                    <a:pt x="13224" y="10996"/>
                    <a:pt x="13108" y="10996"/>
                  </a:cubicBezTo>
                  <a:lnTo>
                    <a:pt x="12498" y="10996"/>
                  </a:lnTo>
                  <a:cubicBezTo>
                    <a:pt x="12353" y="10996"/>
                    <a:pt x="12266" y="10947"/>
                    <a:pt x="12208" y="10849"/>
                  </a:cubicBezTo>
                  <a:cubicBezTo>
                    <a:pt x="12150" y="10751"/>
                    <a:pt x="12092" y="10604"/>
                    <a:pt x="12063" y="10358"/>
                  </a:cubicBezTo>
                  <a:lnTo>
                    <a:pt x="10959" y="2651"/>
                  </a:lnTo>
                  <a:lnTo>
                    <a:pt x="9856" y="10358"/>
                  </a:lnTo>
                  <a:cubicBezTo>
                    <a:pt x="9827" y="10604"/>
                    <a:pt x="9769" y="10751"/>
                    <a:pt x="9711" y="10849"/>
                  </a:cubicBezTo>
                  <a:cubicBezTo>
                    <a:pt x="9653" y="10947"/>
                    <a:pt x="9566" y="10996"/>
                    <a:pt x="9421" y="10996"/>
                  </a:cubicBezTo>
                  <a:lnTo>
                    <a:pt x="8840" y="10996"/>
                  </a:lnTo>
                  <a:lnTo>
                    <a:pt x="8840" y="10947"/>
                  </a:lnTo>
                  <a:cubicBezTo>
                    <a:pt x="8724" y="10947"/>
                    <a:pt x="8637" y="10898"/>
                    <a:pt x="8579" y="10849"/>
                  </a:cubicBezTo>
                  <a:cubicBezTo>
                    <a:pt x="8521" y="10751"/>
                    <a:pt x="8463" y="10604"/>
                    <a:pt x="8433" y="10358"/>
                  </a:cubicBezTo>
                  <a:lnTo>
                    <a:pt x="6779" y="1080"/>
                  </a:lnTo>
                  <a:cubicBezTo>
                    <a:pt x="6692" y="835"/>
                    <a:pt x="6692" y="687"/>
                    <a:pt x="6692" y="589"/>
                  </a:cubicBezTo>
                  <a:cubicBezTo>
                    <a:pt x="6692" y="393"/>
                    <a:pt x="6750" y="295"/>
                    <a:pt x="6866" y="295"/>
                  </a:cubicBezTo>
                  <a:close/>
                  <a:moveTo>
                    <a:pt x="18188" y="49"/>
                  </a:moveTo>
                  <a:cubicBezTo>
                    <a:pt x="18334" y="49"/>
                    <a:pt x="18508" y="49"/>
                    <a:pt x="18653" y="98"/>
                  </a:cubicBezTo>
                  <a:cubicBezTo>
                    <a:pt x="18827" y="147"/>
                    <a:pt x="18972" y="196"/>
                    <a:pt x="19117" y="245"/>
                  </a:cubicBezTo>
                  <a:cubicBezTo>
                    <a:pt x="19263" y="295"/>
                    <a:pt x="19408" y="344"/>
                    <a:pt x="19524" y="442"/>
                  </a:cubicBezTo>
                  <a:cubicBezTo>
                    <a:pt x="19640" y="491"/>
                    <a:pt x="19756" y="589"/>
                    <a:pt x="19814" y="638"/>
                  </a:cubicBezTo>
                  <a:cubicBezTo>
                    <a:pt x="19901" y="736"/>
                    <a:pt x="19988" y="835"/>
                    <a:pt x="20017" y="933"/>
                  </a:cubicBezTo>
                  <a:cubicBezTo>
                    <a:pt x="20046" y="1031"/>
                    <a:pt x="20075" y="1178"/>
                    <a:pt x="20075" y="1325"/>
                  </a:cubicBezTo>
                  <a:lnTo>
                    <a:pt x="20075" y="1915"/>
                  </a:lnTo>
                  <a:cubicBezTo>
                    <a:pt x="20075" y="2160"/>
                    <a:pt x="20017" y="2307"/>
                    <a:pt x="19901" y="2307"/>
                  </a:cubicBezTo>
                  <a:cubicBezTo>
                    <a:pt x="19843" y="2307"/>
                    <a:pt x="19756" y="2258"/>
                    <a:pt x="19640" y="2160"/>
                  </a:cubicBezTo>
                  <a:cubicBezTo>
                    <a:pt x="19234" y="1865"/>
                    <a:pt x="18769" y="1718"/>
                    <a:pt x="18275" y="1718"/>
                  </a:cubicBezTo>
                  <a:cubicBezTo>
                    <a:pt x="17869" y="1718"/>
                    <a:pt x="17550" y="1816"/>
                    <a:pt x="17346" y="2062"/>
                  </a:cubicBezTo>
                  <a:cubicBezTo>
                    <a:pt x="17114" y="2307"/>
                    <a:pt x="16998" y="2651"/>
                    <a:pt x="16998" y="3142"/>
                  </a:cubicBezTo>
                  <a:cubicBezTo>
                    <a:pt x="16998" y="3485"/>
                    <a:pt x="17056" y="3780"/>
                    <a:pt x="17201" y="3976"/>
                  </a:cubicBezTo>
                  <a:cubicBezTo>
                    <a:pt x="17346" y="4222"/>
                    <a:pt x="17608" y="4418"/>
                    <a:pt x="17985" y="4615"/>
                  </a:cubicBezTo>
                  <a:lnTo>
                    <a:pt x="19001" y="5155"/>
                  </a:lnTo>
                  <a:cubicBezTo>
                    <a:pt x="19524" y="5449"/>
                    <a:pt x="19872" y="5842"/>
                    <a:pt x="20104" y="6284"/>
                  </a:cubicBezTo>
                  <a:cubicBezTo>
                    <a:pt x="20337" y="6775"/>
                    <a:pt x="20424" y="7315"/>
                    <a:pt x="20424" y="7953"/>
                  </a:cubicBezTo>
                  <a:cubicBezTo>
                    <a:pt x="20424" y="8493"/>
                    <a:pt x="20366" y="8935"/>
                    <a:pt x="20250" y="9327"/>
                  </a:cubicBezTo>
                  <a:cubicBezTo>
                    <a:pt x="20133" y="9720"/>
                    <a:pt x="19959" y="10113"/>
                    <a:pt x="19727" y="10407"/>
                  </a:cubicBezTo>
                  <a:cubicBezTo>
                    <a:pt x="19495" y="10702"/>
                    <a:pt x="19234" y="10947"/>
                    <a:pt x="18943" y="11095"/>
                  </a:cubicBezTo>
                  <a:cubicBezTo>
                    <a:pt x="18624" y="11193"/>
                    <a:pt x="18275" y="11242"/>
                    <a:pt x="17927" y="11242"/>
                  </a:cubicBezTo>
                  <a:cubicBezTo>
                    <a:pt x="17550" y="11242"/>
                    <a:pt x="17201" y="11193"/>
                    <a:pt x="16824" y="11045"/>
                  </a:cubicBezTo>
                  <a:cubicBezTo>
                    <a:pt x="16475" y="10898"/>
                    <a:pt x="16185" y="10751"/>
                    <a:pt x="16011" y="10555"/>
                  </a:cubicBezTo>
                  <a:cubicBezTo>
                    <a:pt x="15895" y="10456"/>
                    <a:pt x="15837" y="10309"/>
                    <a:pt x="15808" y="10211"/>
                  </a:cubicBezTo>
                  <a:cubicBezTo>
                    <a:pt x="15779" y="10113"/>
                    <a:pt x="15779" y="9965"/>
                    <a:pt x="15779" y="9867"/>
                  </a:cubicBezTo>
                  <a:lnTo>
                    <a:pt x="15779" y="9278"/>
                  </a:lnTo>
                  <a:cubicBezTo>
                    <a:pt x="15779" y="9033"/>
                    <a:pt x="15837" y="8885"/>
                    <a:pt x="15953" y="8885"/>
                  </a:cubicBezTo>
                  <a:cubicBezTo>
                    <a:pt x="15982" y="8885"/>
                    <a:pt x="16040" y="8885"/>
                    <a:pt x="16069" y="8935"/>
                  </a:cubicBezTo>
                  <a:cubicBezTo>
                    <a:pt x="16127" y="8984"/>
                    <a:pt x="16185" y="8984"/>
                    <a:pt x="16243" y="9082"/>
                  </a:cubicBezTo>
                  <a:cubicBezTo>
                    <a:pt x="16475" y="9278"/>
                    <a:pt x="16737" y="9425"/>
                    <a:pt x="17027" y="9524"/>
                  </a:cubicBezTo>
                  <a:cubicBezTo>
                    <a:pt x="17317" y="9622"/>
                    <a:pt x="17579" y="9671"/>
                    <a:pt x="17869" y="9671"/>
                  </a:cubicBezTo>
                  <a:cubicBezTo>
                    <a:pt x="18304" y="9671"/>
                    <a:pt x="18653" y="9524"/>
                    <a:pt x="18914" y="9278"/>
                  </a:cubicBezTo>
                  <a:cubicBezTo>
                    <a:pt x="19146" y="9033"/>
                    <a:pt x="19292" y="8640"/>
                    <a:pt x="19292" y="8149"/>
                  </a:cubicBezTo>
                  <a:cubicBezTo>
                    <a:pt x="19292" y="7805"/>
                    <a:pt x="19234" y="7511"/>
                    <a:pt x="19088" y="7315"/>
                  </a:cubicBezTo>
                  <a:cubicBezTo>
                    <a:pt x="18972" y="7069"/>
                    <a:pt x="18711" y="6873"/>
                    <a:pt x="18363" y="6676"/>
                  </a:cubicBezTo>
                  <a:lnTo>
                    <a:pt x="17346" y="6136"/>
                  </a:lnTo>
                  <a:cubicBezTo>
                    <a:pt x="16824" y="5842"/>
                    <a:pt x="16446" y="5449"/>
                    <a:pt x="16214" y="4909"/>
                  </a:cubicBezTo>
                  <a:cubicBezTo>
                    <a:pt x="15982" y="4369"/>
                    <a:pt x="15866" y="3780"/>
                    <a:pt x="15866" y="3191"/>
                  </a:cubicBezTo>
                  <a:cubicBezTo>
                    <a:pt x="15866" y="2700"/>
                    <a:pt x="15924" y="2258"/>
                    <a:pt x="16069" y="1865"/>
                  </a:cubicBezTo>
                  <a:cubicBezTo>
                    <a:pt x="16185" y="1473"/>
                    <a:pt x="16359" y="1129"/>
                    <a:pt x="16563" y="884"/>
                  </a:cubicBezTo>
                  <a:cubicBezTo>
                    <a:pt x="16766" y="589"/>
                    <a:pt x="17027" y="393"/>
                    <a:pt x="17288" y="245"/>
                  </a:cubicBezTo>
                  <a:cubicBezTo>
                    <a:pt x="17579" y="98"/>
                    <a:pt x="17869" y="49"/>
                    <a:pt x="18188" y="49"/>
                  </a:cubicBezTo>
                  <a:close/>
                  <a:moveTo>
                    <a:pt x="3614" y="0"/>
                  </a:moveTo>
                  <a:cubicBezTo>
                    <a:pt x="4456" y="0"/>
                    <a:pt x="5066" y="344"/>
                    <a:pt x="5472" y="982"/>
                  </a:cubicBezTo>
                  <a:cubicBezTo>
                    <a:pt x="5879" y="1620"/>
                    <a:pt x="6053" y="2602"/>
                    <a:pt x="6053" y="3927"/>
                  </a:cubicBezTo>
                  <a:lnTo>
                    <a:pt x="6053" y="7805"/>
                  </a:lnTo>
                  <a:lnTo>
                    <a:pt x="6024" y="7805"/>
                  </a:lnTo>
                  <a:cubicBezTo>
                    <a:pt x="6024" y="8247"/>
                    <a:pt x="6053" y="8591"/>
                    <a:pt x="6111" y="8885"/>
                  </a:cubicBezTo>
                  <a:cubicBezTo>
                    <a:pt x="6169" y="9131"/>
                    <a:pt x="6227" y="9425"/>
                    <a:pt x="6343" y="9720"/>
                  </a:cubicBezTo>
                  <a:cubicBezTo>
                    <a:pt x="6372" y="9818"/>
                    <a:pt x="6401" y="9916"/>
                    <a:pt x="6401" y="10015"/>
                  </a:cubicBezTo>
                  <a:cubicBezTo>
                    <a:pt x="6401" y="10162"/>
                    <a:pt x="6343" y="10260"/>
                    <a:pt x="6256" y="10358"/>
                  </a:cubicBezTo>
                  <a:lnTo>
                    <a:pt x="5821" y="10849"/>
                  </a:lnTo>
                  <a:cubicBezTo>
                    <a:pt x="5763" y="10898"/>
                    <a:pt x="5704" y="10947"/>
                    <a:pt x="5646" y="10947"/>
                  </a:cubicBezTo>
                  <a:cubicBezTo>
                    <a:pt x="5559" y="10947"/>
                    <a:pt x="5501" y="10898"/>
                    <a:pt x="5443" y="10800"/>
                  </a:cubicBezTo>
                  <a:cubicBezTo>
                    <a:pt x="5356" y="10653"/>
                    <a:pt x="5269" y="10456"/>
                    <a:pt x="5182" y="10260"/>
                  </a:cubicBezTo>
                  <a:cubicBezTo>
                    <a:pt x="5124" y="10064"/>
                    <a:pt x="5037" y="9818"/>
                    <a:pt x="4979" y="9573"/>
                  </a:cubicBezTo>
                  <a:cubicBezTo>
                    <a:pt x="4427" y="10653"/>
                    <a:pt x="3730" y="11242"/>
                    <a:pt x="2888" y="11242"/>
                  </a:cubicBezTo>
                  <a:cubicBezTo>
                    <a:pt x="2308" y="11242"/>
                    <a:pt x="1814" y="10947"/>
                    <a:pt x="1466" y="10407"/>
                  </a:cubicBezTo>
                  <a:cubicBezTo>
                    <a:pt x="1117" y="9818"/>
                    <a:pt x="943" y="9082"/>
                    <a:pt x="943" y="8100"/>
                  </a:cubicBezTo>
                  <a:cubicBezTo>
                    <a:pt x="943" y="7069"/>
                    <a:pt x="1146" y="6284"/>
                    <a:pt x="1582" y="5645"/>
                  </a:cubicBezTo>
                  <a:cubicBezTo>
                    <a:pt x="2017" y="5007"/>
                    <a:pt x="2598" y="4713"/>
                    <a:pt x="3324" y="4713"/>
                  </a:cubicBezTo>
                  <a:cubicBezTo>
                    <a:pt x="3556" y="4713"/>
                    <a:pt x="3817" y="4762"/>
                    <a:pt x="4079" y="4811"/>
                  </a:cubicBezTo>
                  <a:cubicBezTo>
                    <a:pt x="4340" y="4860"/>
                    <a:pt x="4601" y="4958"/>
                    <a:pt x="4892" y="5056"/>
                  </a:cubicBezTo>
                  <a:lnTo>
                    <a:pt x="4892" y="4173"/>
                  </a:lnTo>
                  <a:cubicBezTo>
                    <a:pt x="4892" y="3289"/>
                    <a:pt x="4775" y="2602"/>
                    <a:pt x="4543" y="2258"/>
                  </a:cubicBezTo>
                  <a:cubicBezTo>
                    <a:pt x="4311" y="1865"/>
                    <a:pt x="3934" y="1718"/>
                    <a:pt x="3382" y="1718"/>
                  </a:cubicBezTo>
                  <a:cubicBezTo>
                    <a:pt x="3121" y="1718"/>
                    <a:pt x="2888" y="1767"/>
                    <a:pt x="2627" y="1865"/>
                  </a:cubicBezTo>
                  <a:cubicBezTo>
                    <a:pt x="2366" y="1964"/>
                    <a:pt x="2104" y="2111"/>
                    <a:pt x="1872" y="2258"/>
                  </a:cubicBezTo>
                  <a:cubicBezTo>
                    <a:pt x="1756" y="2356"/>
                    <a:pt x="1669" y="2405"/>
                    <a:pt x="1611" y="2405"/>
                  </a:cubicBezTo>
                  <a:cubicBezTo>
                    <a:pt x="1553" y="2405"/>
                    <a:pt x="1524" y="2455"/>
                    <a:pt x="1495" y="2455"/>
                  </a:cubicBezTo>
                  <a:cubicBezTo>
                    <a:pt x="1408" y="2455"/>
                    <a:pt x="1350" y="2307"/>
                    <a:pt x="1350" y="2062"/>
                  </a:cubicBezTo>
                  <a:lnTo>
                    <a:pt x="1350" y="1473"/>
                  </a:lnTo>
                  <a:cubicBezTo>
                    <a:pt x="1350" y="1276"/>
                    <a:pt x="1379" y="1129"/>
                    <a:pt x="1408" y="1031"/>
                  </a:cubicBezTo>
                  <a:cubicBezTo>
                    <a:pt x="1437" y="933"/>
                    <a:pt x="1495" y="884"/>
                    <a:pt x="1611" y="785"/>
                  </a:cubicBezTo>
                  <a:cubicBezTo>
                    <a:pt x="1872" y="589"/>
                    <a:pt x="2163" y="393"/>
                    <a:pt x="2511" y="245"/>
                  </a:cubicBezTo>
                  <a:cubicBezTo>
                    <a:pt x="2859" y="98"/>
                    <a:pt x="3237" y="0"/>
                    <a:pt x="3614" y="0"/>
                  </a:cubicBezTo>
                  <a:close/>
                </a:path>
              </a:pathLst>
            </a:custGeom>
            <a:solidFill>
              <a:srgbClr val="FFFFFF"/>
            </a:solidFill>
            <a:ln w="12700" cap="flat">
              <a:noFill/>
              <a:miter lim="400000"/>
            </a:ln>
            <a:effectLst/>
          </p:spPr>
          <p:txBody>
            <a:bodyPr wrap="square" lIns="146304" tIns="146304" rIns="146304" bIns="146304" numCol="1" anchor="ctr">
              <a:noAutofit/>
            </a:bodyPr>
            <a:lstStyle/>
            <a:p>
              <a:pPr>
                <a:defRPr>
                  <a:solidFill>
                    <a:srgbClr val="FFFFFF"/>
                  </a:solidFill>
                </a:defRPr>
              </a:pPr>
              <a:endParaRPr/>
            </a:p>
          </p:txBody>
        </p:sp>
      </p:grpSp>
      <p:pic>
        <p:nvPicPr>
          <p:cNvPr id="507" name="Shifter-AWS-Infrastructure.png" descr="Shifter-AWS-Infrastructure.png"/>
          <p:cNvPicPr>
            <a:picLocks noChangeAspect="1"/>
          </p:cNvPicPr>
          <p:nvPr/>
        </p:nvPicPr>
        <p:blipFill>
          <a:blip r:embed="rId2">
            <a:extLst/>
          </a:blip>
          <a:stretch>
            <a:fillRect/>
          </a:stretch>
        </p:blipFill>
        <p:spPr>
          <a:xfrm>
            <a:off x="2059216" y="1257705"/>
            <a:ext cx="10577715" cy="6084253"/>
          </a:xfrm>
          <a:prstGeom prst="rect">
            <a:avLst/>
          </a:prstGeom>
          <a:ln w="12700">
            <a:miter lim="400000"/>
          </a:ln>
        </p:spPr>
      </p:pic>
      <p:sp>
        <p:nvSpPr>
          <p:cNvPr id="508" name="Resource: serverless.com"/>
          <p:cNvSpPr txBox="1"/>
          <p:nvPr/>
        </p:nvSpPr>
        <p:spPr>
          <a:xfrm>
            <a:off x="9438288" y="7293526"/>
            <a:ext cx="3388116" cy="6101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6304" tIns="146304" rIns="146304" bIns="146304">
            <a:spAutoFit/>
          </a:bodyPr>
          <a:lstStyle/>
          <a:p>
            <a:r>
              <a:t>Resource: </a:t>
            </a:r>
            <a:r>
              <a:rPr u="sng">
                <a:solidFill>
                  <a:srgbClr val="2D93AA"/>
                </a:solidFill>
                <a:uFill>
                  <a:solidFill>
                    <a:srgbClr val="2D93AA"/>
                  </a:solidFill>
                </a:uFill>
                <a:hlinkClick r:id="rId3"/>
              </a:rPr>
              <a:t>serverless.com</a:t>
            </a:r>
          </a:p>
        </p:txBody>
      </p:sp>
    </p:spTree>
    <p:extLst>
      <p:ext uri="{BB962C8B-B14F-4D97-AF65-F5344CB8AC3E}">
        <p14:creationId xmlns:p14="http://schemas.microsoft.com/office/powerpoint/2010/main" val="36449783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AA634"/>
                </a:solidFill>
              </a:rPr>
              <a:t>Global</a:t>
            </a:r>
            <a:r>
              <a:rPr lang="en-US" dirty="0"/>
              <a:t> comes standard</a:t>
            </a:r>
          </a:p>
        </p:txBody>
      </p:sp>
      <p:sp>
        <p:nvSpPr>
          <p:cNvPr id="10" name="Rectangle 9"/>
          <p:cNvSpPr/>
          <p:nvPr/>
        </p:nvSpPr>
        <p:spPr>
          <a:xfrm>
            <a:off x="538863" y="1269349"/>
            <a:ext cx="13190770" cy="1126462"/>
          </a:xfrm>
          <a:prstGeom prst="rect">
            <a:avLst/>
          </a:prstGeom>
        </p:spPr>
        <p:txBody>
          <a:bodyPr wrap="square">
            <a:spAutoFit/>
          </a:bodyPr>
          <a:lstStyle/>
          <a:p>
            <a:r>
              <a:rPr lang="en-US" sz="2240" dirty="0"/>
              <a:t>The AWS Cloud spans 61 Availability Zones within 20 geographic regions around the world, with announced plans for 1 more Availability Zones and five more AWS Regions in Bahrain, Cape Town, Hong Kong SAR, and Milan.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8087" y="2414510"/>
            <a:ext cx="9349182" cy="4805653"/>
          </a:xfrm>
          <a:prstGeom prst="rect">
            <a:avLst/>
          </a:prstGeom>
        </p:spPr>
      </p:pic>
    </p:spTree>
    <p:extLst>
      <p:ext uri="{BB962C8B-B14F-4D97-AF65-F5344CB8AC3E}">
        <p14:creationId xmlns:p14="http://schemas.microsoft.com/office/powerpoint/2010/main" val="1054750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0" name="TextBox 3"/>
          <p:cNvSpPr txBox="1"/>
          <p:nvPr/>
        </p:nvSpPr>
        <p:spPr>
          <a:xfrm>
            <a:off x="5334001" y="7528730"/>
            <a:ext cx="39624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900">
                <a:solidFill>
                  <a:srgbClr val="FFFFFF"/>
                </a:solidFill>
              </a:defRPr>
            </a:lvl1pPr>
          </a:lstStyle>
          <a:p>
            <a:r>
              <a:t>© 2019, Amazon Web Services, Inc. or its affiliates. All rights reserved.</a:t>
            </a:r>
          </a:p>
        </p:txBody>
      </p:sp>
      <p:sp>
        <p:nvSpPr>
          <p:cNvPr id="511" name="Amazon Infrastuktura - Shifter User Console"/>
          <p:cNvSpPr txBox="1">
            <a:spLocks noGrp="1"/>
          </p:cNvSpPr>
          <p:nvPr>
            <p:ph type="title" idx="4294967295"/>
          </p:nvPr>
        </p:nvSpPr>
        <p:spPr>
          <a:xfrm>
            <a:off x="644525" y="347663"/>
            <a:ext cx="13985875" cy="1079500"/>
          </a:xfrm>
          <a:prstGeom prst="rect">
            <a:avLst/>
          </a:prstGeom>
        </p:spPr>
        <p:txBody>
          <a:bodyPr/>
          <a:lstStyle>
            <a:lvl1pPr>
              <a:defRPr>
                <a:solidFill>
                  <a:srgbClr val="000000"/>
                </a:solidFill>
              </a:defRPr>
            </a:lvl1pPr>
          </a:lstStyle>
          <a:p>
            <a:r>
              <a:t>Amazon Infrastuktura - Shifter User Console</a:t>
            </a:r>
          </a:p>
        </p:txBody>
      </p:sp>
      <p:grpSp>
        <p:nvGrpSpPr>
          <p:cNvPr id="514" name="Group 10"/>
          <p:cNvGrpSpPr/>
          <p:nvPr/>
        </p:nvGrpSpPr>
        <p:grpSpPr>
          <a:xfrm>
            <a:off x="534104" y="7437954"/>
            <a:ext cx="13627938" cy="321253"/>
            <a:chOff x="520874" y="-20926"/>
            <a:chExt cx="13627936" cy="321252"/>
          </a:xfrm>
        </p:grpSpPr>
        <p:sp>
          <p:nvSpPr>
            <p:cNvPr id="512" name="TextBox 11"/>
            <p:cNvSpPr txBox="1"/>
            <p:nvPr/>
          </p:nvSpPr>
          <p:spPr>
            <a:xfrm>
              <a:off x="520874" y="-1"/>
              <a:ext cx="3692929"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lnSpc>
                  <a:spcPct val="90000"/>
                </a:lnSpc>
                <a:spcBef>
                  <a:spcPts val="1800"/>
                </a:spcBef>
                <a:defRPr sz="1800" spc="300">
                  <a:solidFill>
                    <a:srgbClr val="FFFFFF"/>
                  </a:solidFill>
                  <a:latin typeface="Amazon Ember Medium"/>
                  <a:ea typeface="Amazon Ember Medium"/>
                  <a:cs typeface="Amazon Ember Medium"/>
                  <a:sym typeface="Amazon Ember Medium"/>
                </a:defRPr>
              </a:lvl1pPr>
            </a:lstStyle>
            <a:p>
              <a:r>
                <a:t>WordCamp Niš 2019</a:t>
              </a:r>
            </a:p>
          </p:txBody>
        </p:sp>
        <p:sp>
          <p:nvSpPr>
            <p:cNvPr id="513" name="Freeform: Shape 12"/>
            <p:cNvSpPr/>
            <p:nvPr/>
          </p:nvSpPr>
          <p:spPr>
            <a:xfrm>
              <a:off x="13613327" y="-20927"/>
              <a:ext cx="535485" cy="321254"/>
            </a:xfrm>
            <a:custGeom>
              <a:avLst/>
              <a:gdLst/>
              <a:ahLst/>
              <a:cxnLst>
                <a:cxn ang="0">
                  <a:pos x="wd2" y="hd2"/>
                </a:cxn>
                <a:cxn ang="5400000">
                  <a:pos x="wd2" y="hd2"/>
                </a:cxn>
                <a:cxn ang="10800000">
                  <a:pos x="wd2" y="hd2"/>
                </a:cxn>
                <a:cxn ang="16200000">
                  <a:pos x="wd2" y="hd2"/>
                </a:cxn>
              </a:cxnLst>
              <a:rect l="0" t="0" r="r" b="b"/>
              <a:pathLst>
                <a:path w="21293" h="21600" extrusionOk="0">
                  <a:moveTo>
                    <a:pt x="334" y="14285"/>
                  </a:moveTo>
                  <a:cubicBezTo>
                    <a:pt x="3324" y="17231"/>
                    <a:pt x="7040" y="18998"/>
                    <a:pt x="10872" y="18998"/>
                  </a:cubicBezTo>
                  <a:cubicBezTo>
                    <a:pt x="13456" y="18998"/>
                    <a:pt x="16301" y="18115"/>
                    <a:pt x="18914" y="16200"/>
                  </a:cubicBezTo>
                  <a:cubicBezTo>
                    <a:pt x="19321" y="15955"/>
                    <a:pt x="19640" y="16642"/>
                    <a:pt x="19263" y="17133"/>
                  </a:cubicBezTo>
                  <a:cubicBezTo>
                    <a:pt x="16940" y="20029"/>
                    <a:pt x="13543" y="21600"/>
                    <a:pt x="10640" y="21600"/>
                  </a:cubicBezTo>
                  <a:cubicBezTo>
                    <a:pt x="6575" y="21600"/>
                    <a:pt x="2888" y="19047"/>
                    <a:pt x="101" y="14825"/>
                  </a:cubicBezTo>
                  <a:cubicBezTo>
                    <a:pt x="-131" y="14482"/>
                    <a:pt x="72" y="14040"/>
                    <a:pt x="334" y="14285"/>
                  </a:cubicBezTo>
                  <a:close/>
                  <a:moveTo>
                    <a:pt x="19723" y="13494"/>
                  </a:moveTo>
                  <a:cubicBezTo>
                    <a:pt x="20467" y="13475"/>
                    <a:pt x="21077" y="13721"/>
                    <a:pt x="21208" y="13991"/>
                  </a:cubicBezTo>
                  <a:cubicBezTo>
                    <a:pt x="21469" y="14531"/>
                    <a:pt x="21150" y="18213"/>
                    <a:pt x="19901" y="19980"/>
                  </a:cubicBezTo>
                  <a:cubicBezTo>
                    <a:pt x="19698" y="20275"/>
                    <a:pt x="19524" y="20127"/>
                    <a:pt x="19611" y="19735"/>
                  </a:cubicBezTo>
                  <a:cubicBezTo>
                    <a:pt x="19901" y="18556"/>
                    <a:pt x="20540" y="15905"/>
                    <a:pt x="20221" y="15267"/>
                  </a:cubicBezTo>
                  <a:cubicBezTo>
                    <a:pt x="19930" y="14629"/>
                    <a:pt x="18246" y="14973"/>
                    <a:pt x="17492" y="15120"/>
                  </a:cubicBezTo>
                  <a:cubicBezTo>
                    <a:pt x="17259" y="15169"/>
                    <a:pt x="17230" y="14825"/>
                    <a:pt x="17433" y="14580"/>
                  </a:cubicBezTo>
                  <a:cubicBezTo>
                    <a:pt x="18101" y="13795"/>
                    <a:pt x="18979" y="13512"/>
                    <a:pt x="19723" y="13494"/>
                  </a:cubicBezTo>
                  <a:close/>
                  <a:moveTo>
                    <a:pt x="3527" y="6087"/>
                  </a:moveTo>
                  <a:cubicBezTo>
                    <a:pt x="3063" y="6087"/>
                    <a:pt x="2714" y="6235"/>
                    <a:pt x="2482" y="6578"/>
                  </a:cubicBezTo>
                  <a:cubicBezTo>
                    <a:pt x="2250" y="6922"/>
                    <a:pt x="2134" y="7364"/>
                    <a:pt x="2134" y="7953"/>
                  </a:cubicBezTo>
                  <a:cubicBezTo>
                    <a:pt x="2134" y="8493"/>
                    <a:pt x="2221" y="8935"/>
                    <a:pt x="2395" y="9229"/>
                  </a:cubicBezTo>
                  <a:cubicBezTo>
                    <a:pt x="2569" y="9475"/>
                    <a:pt x="2830" y="9622"/>
                    <a:pt x="3150" y="9622"/>
                  </a:cubicBezTo>
                  <a:cubicBezTo>
                    <a:pt x="3382" y="9622"/>
                    <a:pt x="3614" y="9573"/>
                    <a:pt x="3875" y="9425"/>
                  </a:cubicBezTo>
                  <a:cubicBezTo>
                    <a:pt x="4137" y="9278"/>
                    <a:pt x="4340" y="9033"/>
                    <a:pt x="4543" y="8640"/>
                  </a:cubicBezTo>
                  <a:cubicBezTo>
                    <a:pt x="4659" y="8395"/>
                    <a:pt x="4746" y="8149"/>
                    <a:pt x="4775" y="7855"/>
                  </a:cubicBezTo>
                  <a:cubicBezTo>
                    <a:pt x="4834" y="7560"/>
                    <a:pt x="4834" y="7216"/>
                    <a:pt x="4834" y="6824"/>
                  </a:cubicBezTo>
                  <a:lnTo>
                    <a:pt x="4834" y="6333"/>
                  </a:lnTo>
                  <a:cubicBezTo>
                    <a:pt x="4630" y="6235"/>
                    <a:pt x="4398" y="6185"/>
                    <a:pt x="4195" y="6136"/>
                  </a:cubicBezTo>
                  <a:cubicBezTo>
                    <a:pt x="3963" y="6087"/>
                    <a:pt x="3759" y="6087"/>
                    <a:pt x="3527" y="6087"/>
                  </a:cubicBezTo>
                  <a:close/>
                  <a:moveTo>
                    <a:pt x="6866" y="295"/>
                  </a:moveTo>
                  <a:lnTo>
                    <a:pt x="7563" y="295"/>
                  </a:lnTo>
                  <a:cubicBezTo>
                    <a:pt x="7708" y="295"/>
                    <a:pt x="7795" y="344"/>
                    <a:pt x="7853" y="393"/>
                  </a:cubicBezTo>
                  <a:cubicBezTo>
                    <a:pt x="7911" y="491"/>
                    <a:pt x="7940" y="638"/>
                    <a:pt x="7998" y="884"/>
                  </a:cubicBezTo>
                  <a:lnTo>
                    <a:pt x="9188" y="8787"/>
                  </a:lnTo>
                  <a:lnTo>
                    <a:pt x="10292" y="884"/>
                  </a:lnTo>
                  <a:cubicBezTo>
                    <a:pt x="10321" y="638"/>
                    <a:pt x="10379" y="491"/>
                    <a:pt x="10437" y="393"/>
                  </a:cubicBezTo>
                  <a:cubicBezTo>
                    <a:pt x="10495" y="295"/>
                    <a:pt x="10582" y="295"/>
                    <a:pt x="10727" y="295"/>
                  </a:cubicBezTo>
                  <a:lnTo>
                    <a:pt x="11308" y="295"/>
                  </a:lnTo>
                  <a:cubicBezTo>
                    <a:pt x="11453" y="295"/>
                    <a:pt x="11540" y="344"/>
                    <a:pt x="11598" y="393"/>
                  </a:cubicBezTo>
                  <a:cubicBezTo>
                    <a:pt x="11656" y="491"/>
                    <a:pt x="11714" y="638"/>
                    <a:pt x="11743" y="884"/>
                  </a:cubicBezTo>
                  <a:lnTo>
                    <a:pt x="12788" y="8935"/>
                  </a:lnTo>
                  <a:lnTo>
                    <a:pt x="14008" y="933"/>
                  </a:lnTo>
                  <a:cubicBezTo>
                    <a:pt x="14037" y="687"/>
                    <a:pt x="14095" y="540"/>
                    <a:pt x="14153" y="442"/>
                  </a:cubicBezTo>
                  <a:cubicBezTo>
                    <a:pt x="14211" y="344"/>
                    <a:pt x="14298" y="344"/>
                    <a:pt x="14443" y="344"/>
                  </a:cubicBezTo>
                  <a:lnTo>
                    <a:pt x="15111" y="344"/>
                  </a:lnTo>
                  <a:cubicBezTo>
                    <a:pt x="15227" y="344"/>
                    <a:pt x="15285" y="442"/>
                    <a:pt x="15285" y="638"/>
                  </a:cubicBezTo>
                  <a:cubicBezTo>
                    <a:pt x="15285" y="687"/>
                    <a:pt x="15285" y="736"/>
                    <a:pt x="15285" y="835"/>
                  </a:cubicBezTo>
                  <a:cubicBezTo>
                    <a:pt x="15285" y="884"/>
                    <a:pt x="15256" y="982"/>
                    <a:pt x="15227" y="1129"/>
                  </a:cubicBezTo>
                  <a:lnTo>
                    <a:pt x="13514" y="10407"/>
                  </a:lnTo>
                  <a:cubicBezTo>
                    <a:pt x="13485" y="10653"/>
                    <a:pt x="13427" y="10800"/>
                    <a:pt x="13369" y="10898"/>
                  </a:cubicBezTo>
                  <a:cubicBezTo>
                    <a:pt x="13311" y="10996"/>
                    <a:pt x="13224" y="10996"/>
                    <a:pt x="13108" y="10996"/>
                  </a:cubicBezTo>
                  <a:lnTo>
                    <a:pt x="12498" y="10996"/>
                  </a:lnTo>
                  <a:cubicBezTo>
                    <a:pt x="12353" y="10996"/>
                    <a:pt x="12266" y="10947"/>
                    <a:pt x="12208" y="10849"/>
                  </a:cubicBezTo>
                  <a:cubicBezTo>
                    <a:pt x="12150" y="10751"/>
                    <a:pt x="12092" y="10604"/>
                    <a:pt x="12063" y="10358"/>
                  </a:cubicBezTo>
                  <a:lnTo>
                    <a:pt x="10959" y="2651"/>
                  </a:lnTo>
                  <a:lnTo>
                    <a:pt x="9856" y="10358"/>
                  </a:lnTo>
                  <a:cubicBezTo>
                    <a:pt x="9827" y="10604"/>
                    <a:pt x="9769" y="10751"/>
                    <a:pt x="9711" y="10849"/>
                  </a:cubicBezTo>
                  <a:cubicBezTo>
                    <a:pt x="9653" y="10947"/>
                    <a:pt x="9566" y="10996"/>
                    <a:pt x="9421" y="10996"/>
                  </a:cubicBezTo>
                  <a:lnTo>
                    <a:pt x="8840" y="10996"/>
                  </a:lnTo>
                  <a:lnTo>
                    <a:pt x="8840" y="10947"/>
                  </a:lnTo>
                  <a:cubicBezTo>
                    <a:pt x="8724" y="10947"/>
                    <a:pt x="8637" y="10898"/>
                    <a:pt x="8579" y="10849"/>
                  </a:cubicBezTo>
                  <a:cubicBezTo>
                    <a:pt x="8521" y="10751"/>
                    <a:pt x="8463" y="10604"/>
                    <a:pt x="8433" y="10358"/>
                  </a:cubicBezTo>
                  <a:lnTo>
                    <a:pt x="6779" y="1080"/>
                  </a:lnTo>
                  <a:cubicBezTo>
                    <a:pt x="6692" y="835"/>
                    <a:pt x="6692" y="687"/>
                    <a:pt x="6692" y="589"/>
                  </a:cubicBezTo>
                  <a:cubicBezTo>
                    <a:pt x="6692" y="393"/>
                    <a:pt x="6750" y="295"/>
                    <a:pt x="6866" y="295"/>
                  </a:cubicBezTo>
                  <a:close/>
                  <a:moveTo>
                    <a:pt x="18188" y="49"/>
                  </a:moveTo>
                  <a:cubicBezTo>
                    <a:pt x="18334" y="49"/>
                    <a:pt x="18508" y="49"/>
                    <a:pt x="18653" y="98"/>
                  </a:cubicBezTo>
                  <a:cubicBezTo>
                    <a:pt x="18827" y="147"/>
                    <a:pt x="18972" y="196"/>
                    <a:pt x="19117" y="245"/>
                  </a:cubicBezTo>
                  <a:cubicBezTo>
                    <a:pt x="19263" y="295"/>
                    <a:pt x="19408" y="344"/>
                    <a:pt x="19524" y="442"/>
                  </a:cubicBezTo>
                  <a:cubicBezTo>
                    <a:pt x="19640" y="491"/>
                    <a:pt x="19756" y="589"/>
                    <a:pt x="19814" y="638"/>
                  </a:cubicBezTo>
                  <a:cubicBezTo>
                    <a:pt x="19901" y="736"/>
                    <a:pt x="19988" y="835"/>
                    <a:pt x="20017" y="933"/>
                  </a:cubicBezTo>
                  <a:cubicBezTo>
                    <a:pt x="20046" y="1031"/>
                    <a:pt x="20075" y="1178"/>
                    <a:pt x="20075" y="1325"/>
                  </a:cubicBezTo>
                  <a:lnTo>
                    <a:pt x="20075" y="1915"/>
                  </a:lnTo>
                  <a:cubicBezTo>
                    <a:pt x="20075" y="2160"/>
                    <a:pt x="20017" y="2307"/>
                    <a:pt x="19901" y="2307"/>
                  </a:cubicBezTo>
                  <a:cubicBezTo>
                    <a:pt x="19843" y="2307"/>
                    <a:pt x="19756" y="2258"/>
                    <a:pt x="19640" y="2160"/>
                  </a:cubicBezTo>
                  <a:cubicBezTo>
                    <a:pt x="19234" y="1865"/>
                    <a:pt x="18769" y="1718"/>
                    <a:pt x="18275" y="1718"/>
                  </a:cubicBezTo>
                  <a:cubicBezTo>
                    <a:pt x="17869" y="1718"/>
                    <a:pt x="17550" y="1816"/>
                    <a:pt x="17346" y="2062"/>
                  </a:cubicBezTo>
                  <a:cubicBezTo>
                    <a:pt x="17114" y="2307"/>
                    <a:pt x="16998" y="2651"/>
                    <a:pt x="16998" y="3142"/>
                  </a:cubicBezTo>
                  <a:cubicBezTo>
                    <a:pt x="16998" y="3485"/>
                    <a:pt x="17056" y="3780"/>
                    <a:pt x="17201" y="3976"/>
                  </a:cubicBezTo>
                  <a:cubicBezTo>
                    <a:pt x="17346" y="4222"/>
                    <a:pt x="17608" y="4418"/>
                    <a:pt x="17985" y="4615"/>
                  </a:cubicBezTo>
                  <a:lnTo>
                    <a:pt x="19001" y="5155"/>
                  </a:lnTo>
                  <a:cubicBezTo>
                    <a:pt x="19524" y="5449"/>
                    <a:pt x="19872" y="5842"/>
                    <a:pt x="20104" y="6284"/>
                  </a:cubicBezTo>
                  <a:cubicBezTo>
                    <a:pt x="20337" y="6775"/>
                    <a:pt x="20424" y="7315"/>
                    <a:pt x="20424" y="7953"/>
                  </a:cubicBezTo>
                  <a:cubicBezTo>
                    <a:pt x="20424" y="8493"/>
                    <a:pt x="20366" y="8935"/>
                    <a:pt x="20250" y="9327"/>
                  </a:cubicBezTo>
                  <a:cubicBezTo>
                    <a:pt x="20133" y="9720"/>
                    <a:pt x="19959" y="10113"/>
                    <a:pt x="19727" y="10407"/>
                  </a:cubicBezTo>
                  <a:cubicBezTo>
                    <a:pt x="19495" y="10702"/>
                    <a:pt x="19234" y="10947"/>
                    <a:pt x="18943" y="11095"/>
                  </a:cubicBezTo>
                  <a:cubicBezTo>
                    <a:pt x="18624" y="11193"/>
                    <a:pt x="18275" y="11242"/>
                    <a:pt x="17927" y="11242"/>
                  </a:cubicBezTo>
                  <a:cubicBezTo>
                    <a:pt x="17550" y="11242"/>
                    <a:pt x="17201" y="11193"/>
                    <a:pt x="16824" y="11045"/>
                  </a:cubicBezTo>
                  <a:cubicBezTo>
                    <a:pt x="16475" y="10898"/>
                    <a:pt x="16185" y="10751"/>
                    <a:pt x="16011" y="10555"/>
                  </a:cubicBezTo>
                  <a:cubicBezTo>
                    <a:pt x="15895" y="10456"/>
                    <a:pt x="15837" y="10309"/>
                    <a:pt x="15808" y="10211"/>
                  </a:cubicBezTo>
                  <a:cubicBezTo>
                    <a:pt x="15779" y="10113"/>
                    <a:pt x="15779" y="9965"/>
                    <a:pt x="15779" y="9867"/>
                  </a:cubicBezTo>
                  <a:lnTo>
                    <a:pt x="15779" y="9278"/>
                  </a:lnTo>
                  <a:cubicBezTo>
                    <a:pt x="15779" y="9033"/>
                    <a:pt x="15837" y="8885"/>
                    <a:pt x="15953" y="8885"/>
                  </a:cubicBezTo>
                  <a:cubicBezTo>
                    <a:pt x="15982" y="8885"/>
                    <a:pt x="16040" y="8885"/>
                    <a:pt x="16069" y="8935"/>
                  </a:cubicBezTo>
                  <a:cubicBezTo>
                    <a:pt x="16127" y="8984"/>
                    <a:pt x="16185" y="8984"/>
                    <a:pt x="16243" y="9082"/>
                  </a:cubicBezTo>
                  <a:cubicBezTo>
                    <a:pt x="16475" y="9278"/>
                    <a:pt x="16737" y="9425"/>
                    <a:pt x="17027" y="9524"/>
                  </a:cubicBezTo>
                  <a:cubicBezTo>
                    <a:pt x="17317" y="9622"/>
                    <a:pt x="17579" y="9671"/>
                    <a:pt x="17869" y="9671"/>
                  </a:cubicBezTo>
                  <a:cubicBezTo>
                    <a:pt x="18304" y="9671"/>
                    <a:pt x="18653" y="9524"/>
                    <a:pt x="18914" y="9278"/>
                  </a:cubicBezTo>
                  <a:cubicBezTo>
                    <a:pt x="19146" y="9033"/>
                    <a:pt x="19292" y="8640"/>
                    <a:pt x="19292" y="8149"/>
                  </a:cubicBezTo>
                  <a:cubicBezTo>
                    <a:pt x="19292" y="7805"/>
                    <a:pt x="19234" y="7511"/>
                    <a:pt x="19088" y="7315"/>
                  </a:cubicBezTo>
                  <a:cubicBezTo>
                    <a:pt x="18972" y="7069"/>
                    <a:pt x="18711" y="6873"/>
                    <a:pt x="18363" y="6676"/>
                  </a:cubicBezTo>
                  <a:lnTo>
                    <a:pt x="17346" y="6136"/>
                  </a:lnTo>
                  <a:cubicBezTo>
                    <a:pt x="16824" y="5842"/>
                    <a:pt x="16446" y="5449"/>
                    <a:pt x="16214" y="4909"/>
                  </a:cubicBezTo>
                  <a:cubicBezTo>
                    <a:pt x="15982" y="4369"/>
                    <a:pt x="15866" y="3780"/>
                    <a:pt x="15866" y="3191"/>
                  </a:cubicBezTo>
                  <a:cubicBezTo>
                    <a:pt x="15866" y="2700"/>
                    <a:pt x="15924" y="2258"/>
                    <a:pt x="16069" y="1865"/>
                  </a:cubicBezTo>
                  <a:cubicBezTo>
                    <a:pt x="16185" y="1473"/>
                    <a:pt x="16359" y="1129"/>
                    <a:pt x="16563" y="884"/>
                  </a:cubicBezTo>
                  <a:cubicBezTo>
                    <a:pt x="16766" y="589"/>
                    <a:pt x="17027" y="393"/>
                    <a:pt x="17288" y="245"/>
                  </a:cubicBezTo>
                  <a:cubicBezTo>
                    <a:pt x="17579" y="98"/>
                    <a:pt x="17869" y="49"/>
                    <a:pt x="18188" y="49"/>
                  </a:cubicBezTo>
                  <a:close/>
                  <a:moveTo>
                    <a:pt x="3614" y="0"/>
                  </a:moveTo>
                  <a:cubicBezTo>
                    <a:pt x="4456" y="0"/>
                    <a:pt x="5066" y="344"/>
                    <a:pt x="5472" y="982"/>
                  </a:cubicBezTo>
                  <a:cubicBezTo>
                    <a:pt x="5879" y="1620"/>
                    <a:pt x="6053" y="2602"/>
                    <a:pt x="6053" y="3927"/>
                  </a:cubicBezTo>
                  <a:lnTo>
                    <a:pt x="6053" y="7805"/>
                  </a:lnTo>
                  <a:lnTo>
                    <a:pt x="6024" y="7805"/>
                  </a:lnTo>
                  <a:cubicBezTo>
                    <a:pt x="6024" y="8247"/>
                    <a:pt x="6053" y="8591"/>
                    <a:pt x="6111" y="8885"/>
                  </a:cubicBezTo>
                  <a:cubicBezTo>
                    <a:pt x="6169" y="9131"/>
                    <a:pt x="6227" y="9425"/>
                    <a:pt x="6343" y="9720"/>
                  </a:cubicBezTo>
                  <a:cubicBezTo>
                    <a:pt x="6372" y="9818"/>
                    <a:pt x="6401" y="9916"/>
                    <a:pt x="6401" y="10015"/>
                  </a:cubicBezTo>
                  <a:cubicBezTo>
                    <a:pt x="6401" y="10162"/>
                    <a:pt x="6343" y="10260"/>
                    <a:pt x="6256" y="10358"/>
                  </a:cubicBezTo>
                  <a:lnTo>
                    <a:pt x="5821" y="10849"/>
                  </a:lnTo>
                  <a:cubicBezTo>
                    <a:pt x="5763" y="10898"/>
                    <a:pt x="5704" y="10947"/>
                    <a:pt x="5646" y="10947"/>
                  </a:cubicBezTo>
                  <a:cubicBezTo>
                    <a:pt x="5559" y="10947"/>
                    <a:pt x="5501" y="10898"/>
                    <a:pt x="5443" y="10800"/>
                  </a:cubicBezTo>
                  <a:cubicBezTo>
                    <a:pt x="5356" y="10653"/>
                    <a:pt x="5269" y="10456"/>
                    <a:pt x="5182" y="10260"/>
                  </a:cubicBezTo>
                  <a:cubicBezTo>
                    <a:pt x="5124" y="10064"/>
                    <a:pt x="5037" y="9818"/>
                    <a:pt x="4979" y="9573"/>
                  </a:cubicBezTo>
                  <a:cubicBezTo>
                    <a:pt x="4427" y="10653"/>
                    <a:pt x="3730" y="11242"/>
                    <a:pt x="2888" y="11242"/>
                  </a:cubicBezTo>
                  <a:cubicBezTo>
                    <a:pt x="2308" y="11242"/>
                    <a:pt x="1814" y="10947"/>
                    <a:pt x="1466" y="10407"/>
                  </a:cubicBezTo>
                  <a:cubicBezTo>
                    <a:pt x="1117" y="9818"/>
                    <a:pt x="943" y="9082"/>
                    <a:pt x="943" y="8100"/>
                  </a:cubicBezTo>
                  <a:cubicBezTo>
                    <a:pt x="943" y="7069"/>
                    <a:pt x="1146" y="6284"/>
                    <a:pt x="1582" y="5645"/>
                  </a:cubicBezTo>
                  <a:cubicBezTo>
                    <a:pt x="2017" y="5007"/>
                    <a:pt x="2598" y="4713"/>
                    <a:pt x="3324" y="4713"/>
                  </a:cubicBezTo>
                  <a:cubicBezTo>
                    <a:pt x="3556" y="4713"/>
                    <a:pt x="3817" y="4762"/>
                    <a:pt x="4079" y="4811"/>
                  </a:cubicBezTo>
                  <a:cubicBezTo>
                    <a:pt x="4340" y="4860"/>
                    <a:pt x="4601" y="4958"/>
                    <a:pt x="4892" y="5056"/>
                  </a:cubicBezTo>
                  <a:lnTo>
                    <a:pt x="4892" y="4173"/>
                  </a:lnTo>
                  <a:cubicBezTo>
                    <a:pt x="4892" y="3289"/>
                    <a:pt x="4775" y="2602"/>
                    <a:pt x="4543" y="2258"/>
                  </a:cubicBezTo>
                  <a:cubicBezTo>
                    <a:pt x="4311" y="1865"/>
                    <a:pt x="3934" y="1718"/>
                    <a:pt x="3382" y="1718"/>
                  </a:cubicBezTo>
                  <a:cubicBezTo>
                    <a:pt x="3121" y="1718"/>
                    <a:pt x="2888" y="1767"/>
                    <a:pt x="2627" y="1865"/>
                  </a:cubicBezTo>
                  <a:cubicBezTo>
                    <a:pt x="2366" y="1964"/>
                    <a:pt x="2104" y="2111"/>
                    <a:pt x="1872" y="2258"/>
                  </a:cubicBezTo>
                  <a:cubicBezTo>
                    <a:pt x="1756" y="2356"/>
                    <a:pt x="1669" y="2405"/>
                    <a:pt x="1611" y="2405"/>
                  </a:cubicBezTo>
                  <a:cubicBezTo>
                    <a:pt x="1553" y="2405"/>
                    <a:pt x="1524" y="2455"/>
                    <a:pt x="1495" y="2455"/>
                  </a:cubicBezTo>
                  <a:cubicBezTo>
                    <a:pt x="1408" y="2455"/>
                    <a:pt x="1350" y="2307"/>
                    <a:pt x="1350" y="2062"/>
                  </a:cubicBezTo>
                  <a:lnTo>
                    <a:pt x="1350" y="1473"/>
                  </a:lnTo>
                  <a:cubicBezTo>
                    <a:pt x="1350" y="1276"/>
                    <a:pt x="1379" y="1129"/>
                    <a:pt x="1408" y="1031"/>
                  </a:cubicBezTo>
                  <a:cubicBezTo>
                    <a:pt x="1437" y="933"/>
                    <a:pt x="1495" y="884"/>
                    <a:pt x="1611" y="785"/>
                  </a:cubicBezTo>
                  <a:cubicBezTo>
                    <a:pt x="1872" y="589"/>
                    <a:pt x="2163" y="393"/>
                    <a:pt x="2511" y="245"/>
                  </a:cubicBezTo>
                  <a:cubicBezTo>
                    <a:pt x="2859" y="98"/>
                    <a:pt x="3237" y="0"/>
                    <a:pt x="3614" y="0"/>
                  </a:cubicBezTo>
                  <a:close/>
                </a:path>
              </a:pathLst>
            </a:custGeom>
            <a:solidFill>
              <a:srgbClr val="FFFFFF"/>
            </a:solidFill>
            <a:ln w="12700" cap="flat">
              <a:noFill/>
              <a:miter lim="400000"/>
            </a:ln>
            <a:effectLst/>
          </p:spPr>
          <p:txBody>
            <a:bodyPr wrap="square" lIns="146304" tIns="146304" rIns="146304" bIns="146304" numCol="1" anchor="ctr">
              <a:noAutofit/>
            </a:bodyPr>
            <a:lstStyle/>
            <a:p>
              <a:pPr>
                <a:defRPr>
                  <a:solidFill>
                    <a:srgbClr val="FFFFFF"/>
                  </a:solidFill>
                </a:defRPr>
              </a:pPr>
              <a:endParaRPr/>
            </a:p>
          </p:txBody>
        </p:sp>
      </p:grpSp>
      <p:pic>
        <p:nvPicPr>
          <p:cNvPr id="515" name="Shifter-AWS-Infrastructure-Client.png" descr="Shifter-AWS-Infrastructure-Client.png"/>
          <p:cNvPicPr>
            <a:picLocks noChangeAspect="1"/>
          </p:cNvPicPr>
          <p:nvPr/>
        </p:nvPicPr>
        <p:blipFill>
          <a:blip r:embed="rId2">
            <a:extLst/>
          </a:blip>
          <a:stretch>
            <a:fillRect/>
          </a:stretch>
        </p:blipFill>
        <p:spPr>
          <a:xfrm>
            <a:off x="2680051" y="1457964"/>
            <a:ext cx="8930915" cy="5837024"/>
          </a:xfrm>
          <a:prstGeom prst="rect">
            <a:avLst/>
          </a:prstGeom>
          <a:ln w="12700">
            <a:miter lim="400000"/>
          </a:ln>
        </p:spPr>
      </p:pic>
      <p:sp>
        <p:nvSpPr>
          <p:cNvPr id="516" name="Resource: serverless.com"/>
          <p:cNvSpPr txBox="1"/>
          <p:nvPr/>
        </p:nvSpPr>
        <p:spPr>
          <a:xfrm>
            <a:off x="9438288" y="7293526"/>
            <a:ext cx="3388116" cy="6101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6304" tIns="146304" rIns="146304" bIns="146304">
            <a:spAutoFit/>
          </a:bodyPr>
          <a:lstStyle/>
          <a:p>
            <a:r>
              <a:t>Resource: </a:t>
            </a:r>
            <a:r>
              <a:rPr u="sng">
                <a:solidFill>
                  <a:srgbClr val="2D93AA"/>
                </a:solidFill>
                <a:uFill>
                  <a:solidFill>
                    <a:srgbClr val="2D93AA"/>
                  </a:solidFill>
                </a:uFill>
                <a:hlinkClick r:id="rId3"/>
              </a:rPr>
              <a:t>serverless.com</a:t>
            </a:r>
          </a:p>
        </p:txBody>
      </p:sp>
    </p:spTree>
    <p:extLst>
      <p:ext uri="{BB962C8B-B14F-4D97-AF65-F5344CB8AC3E}">
        <p14:creationId xmlns:p14="http://schemas.microsoft.com/office/powerpoint/2010/main" val="28414002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5" name="Text Placeholder 3">
            <a:extLst>
              <a:ext uri="{FF2B5EF4-FFF2-40B4-BE49-F238E27FC236}">
                <a16:creationId xmlns:a16="http://schemas.microsoft.com/office/drawing/2014/main" id="{B7DF0221-B6B1-483C-B45F-8ECF5C99D7BE}"/>
              </a:ext>
            </a:extLst>
          </p:cNvPr>
          <p:cNvSpPr txBox="1">
            <a:spLocks/>
          </p:cNvSpPr>
          <p:nvPr/>
        </p:nvSpPr>
        <p:spPr>
          <a:xfrm>
            <a:off x="545922" y="1278214"/>
            <a:ext cx="13322478" cy="2492990"/>
          </a:xfrm>
          <a:prstGeom prst="rect">
            <a:avLst/>
          </a:prstGeom>
        </p:spPr>
        <p:txBody>
          <a:bodyPr/>
          <a:lstStyle>
            <a:lvl1pPr marL="0" marR="0" indent="0" algn="l" defTabSz="1097277" rtl="0" latinLnBrk="0">
              <a:lnSpc>
                <a:spcPct val="90000"/>
              </a:lnSpc>
              <a:spcBef>
                <a:spcPts val="700"/>
              </a:spcBef>
              <a:spcAft>
                <a:spcPts val="0"/>
              </a:spcAft>
              <a:buClrTx/>
              <a:buSzTx/>
              <a:buFontTx/>
              <a:buNone/>
              <a:tabLst/>
              <a:defRPr sz="3200" b="0" i="0" u="none" strike="noStrike" cap="none" spc="0" baseline="0">
                <a:ln>
                  <a:noFill/>
                </a:ln>
                <a:solidFill>
                  <a:srgbClr val="FFFFFF"/>
                </a:solidFill>
                <a:uFillTx/>
                <a:latin typeface="Amazon Ember"/>
                <a:ea typeface="Amazon Ember"/>
                <a:cs typeface="Amazon Ember"/>
                <a:sym typeface="Amazon Ember"/>
              </a:defRPr>
            </a:lvl1pPr>
            <a:lvl2pPr marL="0" marR="0" indent="403387" algn="l" defTabSz="1097277" rtl="0" latinLnBrk="0">
              <a:lnSpc>
                <a:spcPct val="90000"/>
              </a:lnSpc>
              <a:spcBef>
                <a:spcPts val="700"/>
              </a:spcBef>
              <a:spcAft>
                <a:spcPts val="0"/>
              </a:spcAft>
              <a:buClrTx/>
              <a:buSzTx/>
              <a:buFontTx/>
              <a:buNone/>
              <a:tabLst/>
              <a:defRPr sz="3200" b="0" i="0" u="none" strike="noStrike" cap="none" spc="0" baseline="0">
                <a:ln>
                  <a:noFill/>
                </a:ln>
                <a:solidFill>
                  <a:srgbClr val="FFFFFF"/>
                </a:solidFill>
                <a:uFillTx/>
                <a:latin typeface="Amazon Ember"/>
                <a:ea typeface="Amazon Ember"/>
                <a:cs typeface="Amazon Ember"/>
                <a:sym typeface="Amazon Ember"/>
              </a:defRPr>
            </a:lvl2pPr>
            <a:lvl3pPr marL="0" marR="0" indent="672312" algn="l" defTabSz="1097277" rtl="0" latinLnBrk="0">
              <a:lnSpc>
                <a:spcPct val="90000"/>
              </a:lnSpc>
              <a:spcBef>
                <a:spcPts val="700"/>
              </a:spcBef>
              <a:spcAft>
                <a:spcPts val="0"/>
              </a:spcAft>
              <a:buClrTx/>
              <a:buSzTx/>
              <a:buFontTx/>
              <a:buNone/>
              <a:tabLst/>
              <a:defRPr sz="3200" b="0" i="0" u="none" strike="noStrike" cap="none" spc="0" baseline="0">
                <a:ln>
                  <a:noFill/>
                </a:ln>
                <a:solidFill>
                  <a:srgbClr val="FFFFFF"/>
                </a:solidFill>
                <a:uFillTx/>
                <a:latin typeface="Amazon Ember"/>
                <a:ea typeface="Amazon Ember"/>
                <a:cs typeface="Amazon Ember"/>
                <a:sym typeface="Amazon Ember"/>
              </a:defRPr>
            </a:lvl3pPr>
            <a:lvl4pPr marL="0" marR="0" indent="941237" algn="l" defTabSz="1097277" rtl="0" latinLnBrk="0">
              <a:lnSpc>
                <a:spcPct val="90000"/>
              </a:lnSpc>
              <a:spcBef>
                <a:spcPts val="700"/>
              </a:spcBef>
              <a:spcAft>
                <a:spcPts val="0"/>
              </a:spcAft>
              <a:buClrTx/>
              <a:buSzTx/>
              <a:buFontTx/>
              <a:buNone/>
              <a:tabLst/>
              <a:defRPr sz="3200" b="0" i="0" u="none" strike="noStrike" cap="none" spc="0" baseline="0">
                <a:ln>
                  <a:noFill/>
                </a:ln>
                <a:solidFill>
                  <a:srgbClr val="FFFFFF"/>
                </a:solidFill>
                <a:uFillTx/>
                <a:latin typeface="Amazon Ember"/>
                <a:ea typeface="Amazon Ember"/>
                <a:cs typeface="Amazon Ember"/>
                <a:sym typeface="Amazon Ember"/>
              </a:defRPr>
            </a:lvl4pPr>
            <a:lvl5pPr marL="0" marR="0" indent="1210162" algn="l" defTabSz="1097277" rtl="0" latinLnBrk="0">
              <a:lnSpc>
                <a:spcPct val="90000"/>
              </a:lnSpc>
              <a:spcBef>
                <a:spcPts val="700"/>
              </a:spcBef>
              <a:spcAft>
                <a:spcPts val="0"/>
              </a:spcAft>
              <a:buClrTx/>
              <a:buSzTx/>
              <a:buFontTx/>
              <a:buNone/>
              <a:tabLst/>
              <a:defRPr sz="3200" b="0" i="0" u="none" strike="noStrike" cap="none" spc="0" baseline="0">
                <a:ln>
                  <a:noFill/>
                </a:ln>
                <a:solidFill>
                  <a:srgbClr val="FFFFFF"/>
                </a:solidFill>
                <a:uFillTx/>
                <a:latin typeface="Amazon Ember"/>
                <a:ea typeface="Amazon Ember"/>
                <a:cs typeface="Amazon Ember"/>
                <a:sym typeface="Amazon Ember"/>
              </a:defRPr>
            </a:lvl5pPr>
            <a:lvl6pPr marL="3124855" marR="0" indent="-381662" algn="l" defTabSz="1097277" rtl="0" latinLnBrk="0">
              <a:lnSpc>
                <a:spcPct val="90000"/>
              </a:lnSpc>
              <a:spcBef>
                <a:spcPts val="700"/>
              </a:spcBef>
              <a:spcAft>
                <a:spcPts val="0"/>
              </a:spcAft>
              <a:buClrTx/>
              <a:buSzPct val="100000"/>
              <a:buFontTx/>
              <a:buChar char="•"/>
              <a:tabLst/>
              <a:defRPr sz="3200" b="0" i="0" u="none" strike="noStrike" cap="none" spc="0" baseline="0">
                <a:ln>
                  <a:noFill/>
                </a:ln>
                <a:solidFill>
                  <a:srgbClr val="FFFFFF"/>
                </a:solidFill>
                <a:uFillTx/>
                <a:latin typeface="Amazon Ember"/>
                <a:ea typeface="Amazon Ember"/>
                <a:cs typeface="Amazon Ember"/>
                <a:sym typeface="Amazon Ember"/>
              </a:defRPr>
            </a:lvl6pPr>
            <a:lvl7pPr marL="3673495" marR="0" indent="-381662" algn="l" defTabSz="1097277" rtl="0" latinLnBrk="0">
              <a:lnSpc>
                <a:spcPct val="90000"/>
              </a:lnSpc>
              <a:spcBef>
                <a:spcPts val="700"/>
              </a:spcBef>
              <a:spcAft>
                <a:spcPts val="0"/>
              </a:spcAft>
              <a:buClrTx/>
              <a:buSzPct val="100000"/>
              <a:buFontTx/>
              <a:buChar char="•"/>
              <a:tabLst/>
              <a:defRPr sz="3200" b="0" i="0" u="none" strike="noStrike" cap="none" spc="0" baseline="0">
                <a:ln>
                  <a:noFill/>
                </a:ln>
                <a:solidFill>
                  <a:srgbClr val="FFFFFF"/>
                </a:solidFill>
                <a:uFillTx/>
                <a:latin typeface="Amazon Ember"/>
                <a:ea typeface="Amazon Ember"/>
                <a:cs typeface="Amazon Ember"/>
                <a:sym typeface="Amazon Ember"/>
              </a:defRPr>
            </a:lvl7pPr>
            <a:lvl8pPr marL="4222134" marR="0" indent="-381662" algn="l" defTabSz="1097277" rtl="0" latinLnBrk="0">
              <a:lnSpc>
                <a:spcPct val="90000"/>
              </a:lnSpc>
              <a:spcBef>
                <a:spcPts val="700"/>
              </a:spcBef>
              <a:spcAft>
                <a:spcPts val="0"/>
              </a:spcAft>
              <a:buClrTx/>
              <a:buSzPct val="100000"/>
              <a:buFontTx/>
              <a:buChar char="•"/>
              <a:tabLst/>
              <a:defRPr sz="3200" b="0" i="0" u="none" strike="noStrike" cap="none" spc="0" baseline="0">
                <a:ln>
                  <a:noFill/>
                </a:ln>
                <a:solidFill>
                  <a:srgbClr val="FFFFFF"/>
                </a:solidFill>
                <a:uFillTx/>
                <a:latin typeface="Amazon Ember"/>
                <a:ea typeface="Amazon Ember"/>
                <a:cs typeface="Amazon Ember"/>
                <a:sym typeface="Amazon Ember"/>
              </a:defRPr>
            </a:lvl8pPr>
            <a:lvl9pPr marL="4770774" marR="0" indent="-381662" algn="l" defTabSz="1097277" rtl="0" latinLnBrk="0">
              <a:lnSpc>
                <a:spcPct val="90000"/>
              </a:lnSpc>
              <a:spcBef>
                <a:spcPts val="700"/>
              </a:spcBef>
              <a:spcAft>
                <a:spcPts val="0"/>
              </a:spcAft>
              <a:buClrTx/>
              <a:buSzPct val="100000"/>
              <a:buFontTx/>
              <a:buChar char="•"/>
              <a:tabLst/>
              <a:defRPr sz="3200" b="0" i="0" u="none" strike="noStrike" cap="none" spc="0" baseline="0">
                <a:ln>
                  <a:noFill/>
                </a:ln>
                <a:solidFill>
                  <a:srgbClr val="FFFFFF"/>
                </a:solidFill>
                <a:uFillTx/>
                <a:latin typeface="Amazon Ember"/>
                <a:ea typeface="Amazon Ember"/>
                <a:cs typeface="Amazon Ember"/>
                <a:sym typeface="Amazon Ember"/>
              </a:defRPr>
            </a:lvl9pPr>
          </a:lstStyle>
          <a:p>
            <a:pPr marL="457200" indent="-457200" hangingPunct="1">
              <a:buFont typeface="Arial" panose="020B0604020202020204" pitchFamily="34" charset="0"/>
              <a:buChar char="•"/>
            </a:pPr>
            <a:r>
              <a:rPr lang="en-US" sz="2800" dirty="0" smtClean="0"/>
              <a:t>Offload your databases to RDS</a:t>
            </a:r>
          </a:p>
          <a:p>
            <a:pPr marL="457200" indent="-457200" hangingPunct="1">
              <a:buFont typeface="Arial" panose="020B0604020202020204" pitchFamily="34" charset="0"/>
              <a:buChar char="•"/>
            </a:pPr>
            <a:r>
              <a:rPr lang="en-US" sz="2800" dirty="0" smtClean="0"/>
              <a:t>Use EFS to make your Web tier stateless</a:t>
            </a:r>
          </a:p>
          <a:p>
            <a:pPr marL="457200" indent="-457200" hangingPunct="1">
              <a:buFont typeface="Arial" panose="020B0604020202020204" pitchFamily="34" charset="0"/>
              <a:buChar char="•"/>
            </a:pPr>
            <a:r>
              <a:rPr lang="en-US" sz="2800" dirty="0" smtClean="0"/>
              <a:t>Create all of that with </a:t>
            </a:r>
            <a:r>
              <a:rPr lang="en-US" sz="2800" dirty="0" err="1" smtClean="0"/>
              <a:t>Cloudformaton</a:t>
            </a:r>
            <a:endParaRPr lang="en-US" sz="2800" dirty="0" smtClean="0"/>
          </a:p>
          <a:p>
            <a:pPr marL="457200" indent="-457200" hangingPunct="1">
              <a:buFont typeface="Arial" panose="020B0604020202020204" pitchFamily="34" charset="0"/>
              <a:buChar char="•"/>
            </a:pPr>
            <a:r>
              <a:rPr lang="en-US" sz="2800" dirty="0" smtClean="0"/>
              <a:t>Store your static content in S3 and cache with </a:t>
            </a:r>
            <a:r>
              <a:rPr lang="en-US" sz="2800" dirty="0" err="1" smtClean="0"/>
              <a:t>Cloudfront</a:t>
            </a:r>
            <a:endParaRPr lang="en-US" sz="2800" dirty="0"/>
          </a:p>
        </p:txBody>
      </p:sp>
    </p:spTree>
    <p:extLst>
      <p:ext uri="{BB962C8B-B14F-4D97-AF65-F5344CB8AC3E}">
        <p14:creationId xmlns:p14="http://schemas.microsoft.com/office/powerpoint/2010/main" val="33028480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Resources"/>
          <p:cNvSpPr txBox="1">
            <a:spLocks noGrp="1"/>
          </p:cNvSpPr>
          <p:nvPr>
            <p:ph type="title"/>
          </p:nvPr>
        </p:nvSpPr>
        <p:spPr>
          <a:xfrm>
            <a:off x="323088" y="347412"/>
            <a:ext cx="13987009" cy="1079599"/>
          </a:xfrm>
          <a:prstGeom prst="rect">
            <a:avLst/>
          </a:prstGeom>
        </p:spPr>
        <p:txBody>
          <a:bodyPr/>
          <a:lstStyle>
            <a:lvl1pPr>
              <a:defRPr sz="4800" spc="-120"/>
            </a:lvl1pPr>
          </a:lstStyle>
          <a:p>
            <a:r>
              <a:t>Resources</a:t>
            </a:r>
          </a:p>
        </p:txBody>
      </p:sp>
      <p:sp>
        <p:nvSpPr>
          <p:cNvPr id="519" name="https://aws.amazon.com/blogs/startups/how-to-accelerate-your-wordpress-site-with-amazon-cloudfront/"/>
          <p:cNvSpPr txBox="1"/>
          <p:nvPr/>
        </p:nvSpPr>
        <p:spPr>
          <a:xfrm>
            <a:off x="436571" y="2076772"/>
            <a:ext cx="8754083" cy="533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6304" tIns="146304" rIns="146304" bIns="146304">
            <a:spAutoFit/>
          </a:bodyPr>
          <a:lstStyle>
            <a:lvl1pPr defTabSz="457200">
              <a:lnSpc>
                <a:spcPts val="3300"/>
              </a:lnSpc>
              <a:defRPr sz="1600" u="sng">
                <a:solidFill>
                  <a:srgbClr val="FFFFFF"/>
                </a:solidFill>
                <a:uFill>
                  <a:solidFill>
                    <a:srgbClr val="2D93AA"/>
                  </a:solidFill>
                </a:uFill>
                <a:latin typeface="Times"/>
                <a:ea typeface="Times"/>
                <a:cs typeface="Times"/>
                <a:sym typeface="Times"/>
                <a:hlinkClick r:id="rId2"/>
              </a:defRPr>
            </a:lvl1pPr>
          </a:lstStyle>
          <a:p>
            <a:pPr>
              <a:defRPr>
                <a:uFillTx/>
              </a:defRPr>
            </a:pPr>
            <a:r>
              <a:rPr>
                <a:uFill>
                  <a:solidFill>
                    <a:srgbClr val="2D93AA"/>
                  </a:solidFill>
                </a:uFill>
                <a:hlinkClick r:id="rId2"/>
              </a:rPr>
              <a:t>https://aws.amazon.com/blogs/startups/how-to-accelerate-your-wordpress-site-with-amazon-cloudfront/</a:t>
            </a:r>
          </a:p>
        </p:txBody>
      </p:sp>
      <p:sp>
        <p:nvSpPr>
          <p:cNvPr id="520" name="Text"/>
          <p:cNvSpPr txBox="1"/>
          <p:nvPr/>
        </p:nvSpPr>
        <p:spPr>
          <a:xfrm>
            <a:off x="513195" y="2239724"/>
            <a:ext cx="356109" cy="533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6304" tIns="146304" rIns="146304" bIns="146304">
            <a:spAutoFit/>
          </a:bodyPr>
          <a:lstStyle>
            <a:lvl1pPr defTabSz="457200">
              <a:lnSpc>
                <a:spcPts val="3300"/>
              </a:lnSpc>
              <a:defRPr sz="1600" u="sng">
                <a:solidFill>
                  <a:srgbClr val="FFFFFF"/>
                </a:solidFill>
                <a:uFill>
                  <a:solidFill>
                    <a:srgbClr val="2D93AA"/>
                  </a:solidFill>
                </a:uFill>
                <a:latin typeface="Times"/>
                <a:ea typeface="Times"/>
                <a:cs typeface="Times"/>
                <a:sym typeface="Times"/>
                <a:hlinkClick r:id="rId3"/>
              </a:defRPr>
            </a:lvl1pPr>
          </a:lstStyle>
          <a:p>
            <a:pPr>
              <a:defRPr>
                <a:uFillTx/>
              </a:defRPr>
            </a:pPr>
            <a:r>
              <a:rPr>
                <a:uFill>
                  <a:solidFill>
                    <a:srgbClr val="2D93AA"/>
                  </a:solidFill>
                </a:uFill>
                <a:hlinkClick r:id="rId3"/>
              </a:rPr>
              <a:t> </a:t>
            </a:r>
          </a:p>
        </p:txBody>
      </p:sp>
      <p:sp>
        <p:nvSpPr>
          <p:cNvPr id="521" name="https://wordpress.org/plugins/wp-serverless-forms/"/>
          <p:cNvSpPr txBox="1"/>
          <p:nvPr/>
        </p:nvSpPr>
        <p:spPr>
          <a:xfrm>
            <a:off x="482287" y="4165528"/>
            <a:ext cx="4449874" cy="533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6304" tIns="146304" rIns="146304" bIns="146304">
            <a:spAutoFit/>
          </a:bodyPr>
          <a:lstStyle>
            <a:lvl1pPr defTabSz="457200">
              <a:lnSpc>
                <a:spcPts val="3300"/>
              </a:lnSpc>
              <a:defRPr sz="1600" u="sng">
                <a:solidFill>
                  <a:srgbClr val="FFFFFF"/>
                </a:solidFill>
                <a:uFill>
                  <a:solidFill>
                    <a:srgbClr val="2D93AA"/>
                  </a:solidFill>
                </a:uFill>
                <a:latin typeface="Times"/>
                <a:ea typeface="Times"/>
                <a:cs typeface="Times"/>
                <a:sym typeface="Times"/>
                <a:hlinkClick r:id="rId4"/>
              </a:defRPr>
            </a:lvl1pPr>
          </a:lstStyle>
          <a:p>
            <a:pPr>
              <a:defRPr>
                <a:uFillTx/>
              </a:defRPr>
            </a:pPr>
            <a:r>
              <a:rPr>
                <a:uFill>
                  <a:solidFill>
                    <a:srgbClr val="2D93AA"/>
                  </a:solidFill>
                </a:uFill>
                <a:hlinkClick r:id="rId4"/>
              </a:rPr>
              <a:t>https://wordpress.org/plugins/wp-serverless-forms/</a:t>
            </a:r>
          </a:p>
        </p:txBody>
      </p:sp>
      <p:sp>
        <p:nvSpPr>
          <p:cNvPr id="522" name="https://wordpress.org/plugins/w3-total-cache/"/>
          <p:cNvSpPr txBox="1"/>
          <p:nvPr/>
        </p:nvSpPr>
        <p:spPr>
          <a:xfrm>
            <a:off x="442274" y="2704161"/>
            <a:ext cx="3998132" cy="533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6304" tIns="146304" rIns="146304" bIns="146304">
            <a:spAutoFit/>
          </a:bodyPr>
          <a:lstStyle>
            <a:lvl1pPr defTabSz="457200">
              <a:lnSpc>
                <a:spcPts val="3300"/>
              </a:lnSpc>
              <a:defRPr sz="1600" u="sng">
                <a:solidFill>
                  <a:srgbClr val="FFFFFF"/>
                </a:solidFill>
                <a:uFill>
                  <a:solidFill>
                    <a:srgbClr val="2D93AA"/>
                  </a:solidFill>
                </a:uFill>
                <a:latin typeface="Times"/>
                <a:ea typeface="Times"/>
                <a:cs typeface="Times"/>
                <a:sym typeface="Times"/>
                <a:hlinkClick r:id="rId5"/>
              </a:defRPr>
            </a:lvl1pPr>
          </a:lstStyle>
          <a:p>
            <a:pPr>
              <a:defRPr>
                <a:uFillTx/>
              </a:defRPr>
            </a:pPr>
            <a:r>
              <a:rPr>
                <a:uFill>
                  <a:solidFill>
                    <a:srgbClr val="2D93AA"/>
                  </a:solidFill>
                </a:uFill>
                <a:hlinkClick r:id="rId5"/>
              </a:rPr>
              <a:t>https://wordpress.org/plugins/w3-total-cache/</a:t>
            </a:r>
          </a:p>
        </p:txBody>
      </p:sp>
      <p:sp>
        <p:nvSpPr>
          <p:cNvPr id="523" name="https://support.getshifter.io/contact-forms/using-wp-serverless-forms-wordpress-plugin-with-basin"/>
          <p:cNvSpPr txBox="1"/>
          <p:nvPr/>
        </p:nvSpPr>
        <p:spPr>
          <a:xfrm>
            <a:off x="422584" y="4896212"/>
            <a:ext cx="8319009" cy="533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6304" tIns="146304" rIns="146304" bIns="146304">
            <a:spAutoFit/>
          </a:bodyPr>
          <a:lstStyle>
            <a:lvl1pPr defTabSz="457200">
              <a:lnSpc>
                <a:spcPts val="3300"/>
              </a:lnSpc>
              <a:defRPr sz="1600" u="sng">
                <a:solidFill>
                  <a:srgbClr val="FFFFFF"/>
                </a:solidFill>
                <a:uFill>
                  <a:solidFill>
                    <a:srgbClr val="2D93AA"/>
                  </a:solidFill>
                </a:uFill>
                <a:latin typeface="Times"/>
                <a:ea typeface="Times"/>
                <a:cs typeface="Times"/>
                <a:sym typeface="Times"/>
                <a:hlinkClick r:id="rId6"/>
              </a:defRPr>
            </a:lvl1pPr>
          </a:lstStyle>
          <a:p>
            <a:pPr>
              <a:defRPr>
                <a:uFillTx/>
              </a:defRPr>
            </a:pPr>
            <a:r>
              <a:rPr>
                <a:uFill>
                  <a:solidFill>
                    <a:srgbClr val="2D93AA"/>
                  </a:solidFill>
                </a:uFill>
                <a:hlinkClick r:id="rId6"/>
              </a:rPr>
              <a:t>https://support.getshifter.io/contact-forms/using-wp-serverless-forms-wordpress-plugin-with-basin</a:t>
            </a:r>
          </a:p>
        </p:txBody>
      </p:sp>
      <p:sp>
        <p:nvSpPr>
          <p:cNvPr id="524" name="https://www.getshifter.io/"/>
          <p:cNvSpPr txBox="1"/>
          <p:nvPr/>
        </p:nvSpPr>
        <p:spPr>
          <a:xfrm>
            <a:off x="491475" y="3434845"/>
            <a:ext cx="2369257" cy="533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6304" tIns="146304" rIns="146304" bIns="146304">
            <a:spAutoFit/>
          </a:bodyPr>
          <a:lstStyle>
            <a:lvl1pPr defTabSz="457200">
              <a:lnSpc>
                <a:spcPts val="3300"/>
              </a:lnSpc>
              <a:defRPr sz="1600" u="sng">
                <a:solidFill>
                  <a:srgbClr val="FFFFFF"/>
                </a:solidFill>
                <a:uFill>
                  <a:solidFill>
                    <a:srgbClr val="2D93AA"/>
                  </a:solidFill>
                </a:uFill>
                <a:latin typeface="Times"/>
                <a:ea typeface="Times"/>
                <a:cs typeface="Times"/>
                <a:sym typeface="Times"/>
                <a:hlinkClick r:id="rId7"/>
              </a:defRPr>
            </a:lvl1pPr>
          </a:lstStyle>
          <a:p>
            <a:pPr>
              <a:defRPr>
                <a:uFillTx/>
              </a:defRPr>
            </a:pPr>
            <a:r>
              <a:rPr>
                <a:uFill>
                  <a:solidFill>
                    <a:srgbClr val="2D93AA"/>
                  </a:solidFill>
                </a:uFill>
                <a:hlinkClick r:id="rId7"/>
              </a:rPr>
              <a:t>https://www.getshifter.io/</a:t>
            </a:r>
          </a:p>
        </p:txBody>
      </p:sp>
      <p:sp>
        <p:nvSpPr>
          <p:cNvPr id="525" name="https://northstack.com/"/>
          <p:cNvSpPr txBox="1"/>
          <p:nvPr/>
        </p:nvSpPr>
        <p:spPr>
          <a:xfrm>
            <a:off x="424514" y="5626895"/>
            <a:ext cx="2173400" cy="533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6304" tIns="146304" rIns="146304" bIns="146304">
            <a:spAutoFit/>
          </a:bodyPr>
          <a:lstStyle>
            <a:lvl1pPr defTabSz="457200">
              <a:lnSpc>
                <a:spcPts val="3300"/>
              </a:lnSpc>
              <a:defRPr sz="1600" u="sng">
                <a:solidFill>
                  <a:srgbClr val="FFFFFF"/>
                </a:solidFill>
                <a:uFill>
                  <a:solidFill>
                    <a:srgbClr val="2D93AA"/>
                  </a:solidFill>
                </a:uFill>
                <a:latin typeface="Times"/>
                <a:ea typeface="Times"/>
                <a:cs typeface="Times"/>
                <a:sym typeface="Times"/>
                <a:hlinkClick r:id="rId8"/>
              </a:defRPr>
            </a:lvl1pPr>
          </a:lstStyle>
          <a:p>
            <a:pPr>
              <a:defRPr>
                <a:uFillTx/>
              </a:defRPr>
            </a:pPr>
            <a:r>
              <a:rPr>
                <a:uFill>
                  <a:solidFill>
                    <a:srgbClr val="2D93AA"/>
                  </a:solidFill>
                </a:uFill>
                <a:hlinkClick r:id="rId8"/>
              </a:rPr>
              <a:t>https://northstack.com/</a:t>
            </a:r>
          </a:p>
        </p:txBody>
      </p:sp>
      <p:sp>
        <p:nvSpPr>
          <p:cNvPr id="526" name="https://d1.awsstatic.com/whitepapers/wordpress-best-practices-on-aws.pdf"/>
          <p:cNvSpPr txBox="1"/>
          <p:nvPr/>
        </p:nvSpPr>
        <p:spPr>
          <a:xfrm>
            <a:off x="462681" y="1449382"/>
            <a:ext cx="6360133" cy="533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6304" tIns="146304" rIns="146304" bIns="146304">
            <a:spAutoFit/>
          </a:bodyPr>
          <a:lstStyle>
            <a:lvl1pPr defTabSz="457200">
              <a:lnSpc>
                <a:spcPts val="3300"/>
              </a:lnSpc>
              <a:defRPr sz="1600" u="sng">
                <a:solidFill>
                  <a:srgbClr val="FFFFFF"/>
                </a:solidFill>
                <a:uFill>
                  <a:solidFill>
                    <a:srgbClr val="2D93AA"/>
                  </a:solidFill>
                </a:uFill>
                <a:latin typeface="Times"/>
                <a:ea typeface="Times"/>
                <a:cs typeface="Times"/>
                <a:sym typeface="Times"/>
                <a:hlinkClick r:id="rId9"/>
              </a:defRPr>
            </a:lvl1pPr>
          </a:lstStyle>
          <a:p>
            <a:pPr>
              <a:defRPr>
                <a:uFillTx/>
              </a:defRPr>
            </a:pPr>
            <a:r>
              <a:rPr>
                <a:uFill>
                  <a:solidFill>
                    <a:srgbClr val="2D93AA"/>
                  </a:solidFill>
                </a:uFill>
                <a:hlinkClick r:id="rId9"/>
              </a:rPr>
              <a:t>https://d1.awsstatic.com/whitepapers/wordpress-best-practices-on-aws.pdf</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Text Placeholder 2"/>
          <p:cNvSpPr txBox="1">
            <a:spLocks noGrp="1"/>
          </p:cNvSpPr>
          <p:nvPr>
            <p:ph type="body" sz="quarter" idx="1"/>
          </p:nvPr>
        </p:nvSpPr>
        <p:spPr>
          <a:prstGeom prst="rect">
            <a:avLst/>
          </a:prstGeom>
        </p:spPr>
        <p:txBody>
          <a:bodyPr/>
          <a:lstStyle/>
          <a:p>
            <a:r>
              <a:rPr dirty="0"/>
              <a:t>Darko </a:t>
            </a:r>
            <a:r>
              <a:rPr lang="en-US" dirty="0" err="1" smtClean="0"/>
              <a:t>Mesaro</a:t>
            </a:r>
            <a:r>
              <a:rPr lang="sr-Latn-RS" dirty="0"/>
              <a:t>š</a:t>
            </a:r>
            <a:endParaRPr dirty="0"/>
          </a:p>
          <a:p>
            <a:r>
              <a:rPr dirty="0"/>
              <a:t>@</a:t>
            </a:r>
            <a:r>
              <a:rPr dirty="0" err="1"/>
              <a:t>darkosubotica</a:t>
            </a:r>
            <a:endParaRPr dirty="0"/>
          </a:p>
        </p:txBody>
      </p:sp>
      <p:sp>
        <p:nvSpPr>
          <p:cNvPr id="3" name="Text Placeholder 2"/>
          <p:cNvSpPr txBox="1">
            <a:spLocks/>
          </p:cNvSpPr>
          <p:nvPr/>
        </p:nvSpPr>
        <p:spPr>
          <a:xfrm>
            <a:off x="5214504" y="4235190"/>
            <a:ext cx="6130439" cy="16655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6304" tIns="146304" rIns="146304" bIns="146304">
            <a:normAutofit/>
          </a:bodyPr>
          <a:lstStyle>
            <a:lvl1pPr marL="0" marR="0" indent="0" algn="l" defTabSz="1097277" rtl="0" latinLnBrk="0">
              <a:lnSpc>
                <a:spcPct val="90000"/>
              </a:lnSpc>
              <a:spcBef>
                <a:spcPts val="0"/>
              </a:spcBef>
              <a:spcAft>
                <a:spcPts val="0"/>
              </a:spcAft>
              <a:buClrTx/>
              <a:buSzTx/>
              <a:buFontTx/>
              <a:buNone/>
              <a:tabLst/>
              <a:defRPr sz="2800" b="0" i="0" u="none" strike="noStrike" cap="none" spc="0" baseline="0">
                <a:ln>
                  <a:noFill/>
                </a:ln>
                <a:solidFill>
                  <a:srgbClr val="FFFFFF"/>
                </a:solidFill>
                <a:uFillTx/>
                <a:latin typeface="Amazon Ember"/>
                <a:ea typeface="Amazon Ember"/>
                <a:cs typeface="Amazon Ember"/>
                <a:sym typeface="Amazon Ember"/>
              </a:defRPr>
            </a:lvl1pPr>
            <a:lvl2pPr marL="0" marR="0" indent="403387" algn="l" defTabSz="1097277" rtl="0" latinLnBrk="0">
              <a:lnSpc>
                <a:spcPct val="90000"/>
              </a:lnSpc>
              <a:spcBef>
                <a:spcPts val="0"/>
              </a:spcBef>
              <a:spcAft>
                <a:spcPts val="0"/>
              </a:spcAft>
              <a:buClrTx/>
              <a:buSzTx/>
              <a:buFontTx/>
              <a:buNone/>
              <a:tabLst/>
              <a:defRPr sz="2800" b="0" i="0" u="none" strike="noStrike" cap="none" spc="0" baseline="0">
                <a:ln>
                  <a:noFill/>
                </a:ln>
                <a:solidFill>
                  <a:srgbClr val="FFFFFF"/>
                </a:solidFill>
                <a:uFillTx/>
                <a:latin typeface="Amazon Ember"/>
                <a:ea typeface="Amazon Ember"/>
                <a:cs typeface="Amazon Ember"/>
                <a:sym typeface="Amazon Ember"/>
              </a:defRPr>
            </a:lvl2pPr>
            <a:lvl3pPr marL="0" marR="0" indent="672312" algn="l" defTabSz="1097277" rtl="0" latinLnBrk="0">
              <a:lnSpc>
                <a:spcPct val="90000"/>
              </a:lnSpc>
              <a:spcBef>
                <a:spcPts val="0"/>
              </a:spcBef>
              <a:spcAft>
                <a:spcPts val="0"/>
              </a:spcAft>
              <a:buClrTx/>
              <a:buSzTx/>
              <a:buFontTx/>
              <a:buNone/>
              <a:tabLst/>
              <a:defRPr sz="2800" b="0" i="0" u="none" strike="noStrike" cap="none" spc="0" baseline="0">
                <a:ln>
                  <a:noFill/>
                </a:ln>
                <a:solidFill>
                  <a:srgbClr val="FFFFFF"/>
                </a:solidFill>
                <a:uFillTx/>
                <a:latin typeface="Amazon Ember"/>
                <a:ea typeface="Amazon Ember"/>
                <a:cs typeface="Amazon Ember"/>
                <a:sym typeface="Amazon Ember"/>
              </a:defRPr>
            </a:lvl3pPr>
            <a:lvl4pPr marL="0" marR="0" indent="941237" algn="l" defTabSz="1097277" rtl="0" latinLnBrk="0">
              <a:lnSpc>
                <a:spcPct val="90000"/>
              </a:lnSpc>
              <a:spcBef>
                <a:spcPts val="0"/>
              </a:spcBef>
              <a:spcAft>
                <a:spcPts val="0"/>
              </a:spcAft>
              <a:buClrTx/>
              <a:buSzTx/>
              <a:buFontTx/>
              <a:buNone/>
              <a:tabLst/>
              <a:defRPr sz="2800" b="0" i="0" u="none" strike="noStrike" cap="none" spc="0" baseline="0">
                <a:ln>
                  <a:noFill/>
                </a:ln>
                <a:solidFill>
                  <a:srgbClr val="FFFFFF"/>
                </a:solidFill>
                <a:uFillTx/>
                <a:latin typeface="Amazon Ember"/>
                <a:ea typeface="Amazon Ember"/>
                <a:cs typeface="Amazon Ember"/>
                <a:sym typeface="Amazon Ember"/>
              </a:defRPr>
            </a:lvl4pPr>
            <a:lvl5pPr marL="0" marR="0" indent="1210162" algn="l" defTabSz="1097277" rtl="0" latinLnBrk="0">
              <a:lnSpc>
                <a:spcPct val="90000"/>
              </a:lnSpc>
              <a:spcBef>
                <a:spcPts val="0"/>
              </a:spcBef>
              <a:spcAft>
                <a:spcPts val="0"/>
              </a:spcAft>
              <a:buClrTx/>
              <a:buSzTx/>
              <a:buFontTx/>
              <a:buNone/>
              <a:tabLst/>
              <a:defRPr sz="2800" b="0" i="0" u="none" strike="noStrike" cap="none" spc="0" baseline="0">
                <a:ln>
                  <a:noFill/>
                </a:ln>
                <a:solidFill>
                  <a:srgbClr val="FFFFFF"/>
                </a:solidFill>
                <a:uFillTx/>
                <a:latin typeface="Amazon Ember"/>
                <a:ea typeface="Amazon Ember"/>
                <a:cs typeface="Amazon Ember"/>
                <a:sym typeface="Amazon Ember"/>
              </a:defRPr>
            </a:lvl5pPr>
            <a:lvl6pPr marL="3124855" marR="0" indent="-381662" algn="l" defTabSz="1097277" rtl="0" latinLnBrk="0">
              <a:lnSpc>
                <a:spcPct val="90000"/>
              </a:lnSpc>
              <a:spcBef>
                <a:spcPts val="700"/>
              </a:spcBef>
              <a:spcAft>
                <a:spcPts val="0"/>
              </a:spcAft>
              <a:buClrTx/>
              <a:buSzPct val="100000"/>
              <a:buFontTx/>
              <a:buChar char="•"/>
              <a:tabLst/>
              <a:defRPr sz="3200" b="0" i="0" u="none" strike="noStrike" cap="none" spc="0" baseline="0">
                <a:ln>
                  <a:noFill/>
                </a:ln>
                <a:solidFill>
                  <a:srgbClr val="FFFFFF"/>
                </a:solidFill>
                <a:uFillTx/>
                <a:latin typeface="Amazon Ember"/>
                <a:ea typeface="Amazon Ember"/>
                <a:cs typeface="Amazon Ember"/>
                <a:sym typeface="Amazon Ember"/>
              </a:defRPr>
            </a:lvl6pPr>
            <a:lvl7pPr marL="3673495" marR="0" indent="-381662" algn="l" defTabSz="1097277" rtl="0" latinLnBrk="0">
              <a:lnSpc>
                <a:spcPct val="90000"/>
              </a:lnSpc>
              <a:spcBef>
                <a:spcPts val="700"/>
              </a:spcBef>
              <a:spcAft>
                <a:spcPts val="0"/>
              </a:spcAft>
              <a:buClrTx/>
              <a:buSzPct val="100000"/>
              <a:buFontTx/>
              <a:buChar char="•"/>
              <a:tabLst/>
              <a:defRPr sz="3200" b="0" i="0" u="none" strike="noStrike" cap="none" spc="0" baseline="0">
                <a:ln>
                  <a:noFill/>
                </a:ln>
                <a:solidFill>
                  <a:srgbClr val="FFFFFF"/>
                </a:solidFill>
                <a:uFillTx/>
                <a:latin typeface="Amazon Ember"/>
                <a:ea typeface="Amazon Ember"/>
                <a:cs typeface="Amazon Ember"/>
                <a:sym typeface="Amazon Ember"/>
              </a:defRPr>
            </a:lvl7pPr>
            <a:lvl8pPr marL="4222134" marR="0" indent="-381662" algn="l" defTabSz="1097277" rtl="0" latinLnBrk="0">
              <a:lnSpc>
                <a:spcPct val="90000"/>
              </a:lnSpc>
              <a:spcBef>
                <a:spcPts val="700"/>
              </a:spcBef>
              <a:spcAft>
                <a:spcPts val="0"/>
              </a:spcAft>
              <a:buClrTx/>
              <a:buSzPct val="100000"/>
              <a:buFontTx/>
              <a:buChar char="•"/>
              <a:tabLst/>
              <a:defRPr sz="3200" b="0" i="0" u="none" strike="noStrike" cap="none" spc="0" baseline="0">
                <a:ln>
                  <a:noFill/>
                </a:ln>
                <a:solidFill>
                  <a:srgbClr val="FFFFFF"/>
                </a:solidFill>
                <a:uFillTx/>
                <a:latin typeface="Amazon Ember"/>
                <a:ea typeface="Amazon Ember"/>
                <a:cs typeface="Amazon Ember"/>
                <a:sym typeface="Amazon Ember"/>
              </a:defRPr>
            </a:lvl8pPr>
            <a:lvl9pPr marL="4770774" marR="0" indent="-381662" algn="l" defTabSz="1097277" rtl="0" latinLnBrk="0">
              <a:lnSpc>
                <a:spcPct val="90000"/>
              </a:lnSpc>
              <a:spcBef>
                <a:spcPts val="700"/>
              </a:spcBef>
              <a:spcAft>
                <a:spcPts val="0"/>
              </a:spcAft>
              <a:buClrTx/>
              <a:buSzPct val="100000"/>
              <a:buFontTx/>
              <a:buChar char="•"/>
              <a:tabLst/>
              <a:defRPr sz="3200" b="0" i="0" u="none" strike="noStrike" cap="none" spc="0" baseline="0">
                <a:ln>
                  <a:noFill/>
                </a:ln>
                <a:solidFill>
                  <a:srgbClr val="FFFFFF"/>
                </a:solidFill>
                <a:uFillTx/>
                <a:latin typeface="Amazon Ember"/>
                <a:ea typeface="Amazon Ember"/>
                <a:cs typeface="Amazon Ember"/>
                <a:sym typeface="Amazon Ember"/>
              </a:defRPr>
            </a:lvl9pPr>
          </a:lstStyle>
          <a:p>
            <a:pPr hangingPunct="1"/>
            <a:r>
              <a:rPr lang="sr-Latn-RS" dirty="0" smtClean="0"/>
              <a:t>Branislav </a:t>
            </a:r>
            <a:r>
              <a:rPr lang="sr-Latn-RS" dirty="0" smtClean="0"/>
              <a:t>Papulin</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1" name="pasted-image.pdf"/>
          <p:cNvPicPr/>
          <p:nvPr/>
        </p:nvPicPr>
        <p:blipFill>
          <a:blip r:embed="rId3" cstate="print">
            <a:extLst>
              <a:ext uri="{28A0092B-C50C-407E-A947-70E740481C1C}">
                <a14:useLocalDpi xmlns:a14="http://schemas.microsoft.com/office/drawing/2010/main"/>
              </a:ext>
            </a:extLst>
          </a:blip>
          <a:stretch>
            <a:fillRect/>
          </a:stretch>
        </p:blipFill>
        <p:spPr>
          <a:xfrm>
            <a:off x="668010" y="1140127"/>
            <a:ext cx="11651858" cy="6282126"/>
          </a:xfrm>
          <a:prstGeom prst="rect">
            <a:avLst/>
          </a:prstGeom>
          <a:ln w="3175">
            <a:miter lim="400000"/>
          </a:ln>
        </p:spPr>
      </p:pic>
      <p:sp>
        <p:nvSpPr>
          <p:cNvPr id="3" name="Title 2"/>
          <p:cNvSpPr>
            <a:spLocks noGrp="1"/>
          </p:cNvSpPr>
          <p:nvPr>
            <p:ph type="title"/>
          </p:nvPr>
        </p:nvSpPr>
        <p:spPr/>
        <p:txBody>
          <a:bodyPr>
            <a:normAutofit fontScale="90000"/>
          </a:bodyPr>
          <a:lstStyle/>
          <a:p>
            <a:r>
              <a:rPr lang="en-US" dirty="0" smtClean="0"/>
              <a:t>Broad and Deep </a:t>
            </a:r>
            <a:r>
              <a:rPr lang="en-US" dirty="0">
                <a:solidFill>
                  <a:srgbClr val="FAA634"/>
                </a:solidFill>
              </a:rPr>
              <a:t>Functionality</a:t>
            </a:r>
          </a:p>
        </p:txBody>
      </p:sp>
    </p:spTree>
    <p:extLst>
      <p:ext uri="{BB962C8B-B14F-4D97-AF65-F5344CB8AC3E}">
        <p14:creationId xmlns:p14="http://schemas.microsoft.com/office/powerpoint/2010/main" val="24244010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Expansive </a:t>
            </a:r>
            <a:r>
              <a:rPr lang="en-US" dirty="0">
                <a:solidFill>
                  <a:srgbClr val="FAA634"/>
                </a:solidFill>
              </a:rPr>
              <a:t>Ecosystem</a:t>
            </a:r>
          </a:p>
        </p:txBody>
      </p:sp>
      <p:cxnSp>
        <p:nvCxnSpPr>
          <p:cNvPr id="4" name="Straight Connector 3"/>
          <p:cNvCxnSpPr/>
          <p:nvPr/>
        </p:nvCxnSpPr>
        <p:spPr>
          <a:xfrm flipH="1">
            <a:off x="7223278" y="1794556"/>
            <a:ext cx="42719" cy="5741336"/>
          </a:xfrm>
          <a:prstGeom prst="line">
            <a:avLst/>
          </a:prstGeom>
          <a:ln>
            <a:solidFill>
              <a:srgbClr val="B1B3B6"/>
            </a:solidFill>
            <a:prstDash val="dash"/>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731521" y="2918973"/>
            <a:ext cx="5621574" cy="2160591"/>
          </a:xfrm>
          <a:prstGeom prst="rect">
            <a:avLst/>
          </a:prstGeom>
          <a:noFill/>
        </p:spPr>
        <p:txBody>
          <a:bodyPr wrap="square" rtlCol="0">
            <a:spAutoFit/>
          </a:bodyPr>
          <a:lstStyle/>
          <a:p>
            <a:r>
              <a:rPr lang="en-US" sz="2240" dirty="0">
                <a:cs typeface="Arial"/>
              </a:rPr>
              <a:t>Thousands of the world’s largest technology and consulting companies</a:t>
            </a:r>
          </a:p>
          <a:p>
            <a:endParaRPr lang="en-US" sz="2240" dirty="0">
              <a:cs typeface="Arial"/>
            </a:endParaRPr>
          </a:p>
          <a:p>
            <a:r>
              <a:rPr lang="en-US" sz="2240" dirty="0">
                <a:cs typeface="Arial"/>
              </a:rPr>
              <a:t>48+ Global Premier Consulting partners</a:t>
            </a:r>
          </a:p>
          <a:p>
            <a:endParaRPr lang="en-US" sz="2240" dirty="0">
              <a:cs typeface="Arial"/>
            </a:endParaRPr>
          </a:p>
          <a:p>
            <a:r>
              <a:rPr lang="en-US" sz="2240" dirty="0">
                <a:cs typeface="Arial"/>
              </a:rPr>
              <a:t>12+ Enterprise-focused competencies</a:t>
            </a:r>
          </a:p>
        </p:txBody>
      </p:sp>
      <p:sp>
        <p:nvSpPr>
          <p:cNvPr id="14" name="TextBox 13"/>
          <p:cNvSpPr txBox="1"/>
          <p:nvPr/>
        </p:nvSpPr>
        <p:spPr>
          <a:xfrm>
            <a:off x="8031532" y="2918973"/>
            <a:ext cx="5621574" cy="2160591"/>
          </a:xfrm>
          <a:prstGeom prst="rect">
            <a:avLst/>
          </a:prstGeom>
          <a:noFill/>
        </p:spPr>
        <p:txBody>
          <a:bodyPr wrap="square" rtlCol="0">
            <a:spAutoFit/>
          </a:bodyPr>
          <a:lstStyle/>
          <a:p>
            <a:r>
              <a:rPr lang="en-US" sz="2240" dirty="0">
                <a:cs typeface="Arial"/>
              </a:rPr>
              <a:t>2,200+ products available for 1-click deployment across 35 distinct product categories</a:t>
            </a:r>
          </a:p>
          <a:p>
            <a:endParaRPr lang="en-US" sz="2240" dirty="0">
              <a:cs typeface="Arial"/>
            </a:endParaRPr>
          </a:p>
          <a:p>
            <a:r>
              <a:rPr lang="en-US" sz="2240" dirty="0">
                <a:cs typeface="Arial"/>
              </a:rPr>
              <a:t>Customers run over 143M hours of software per month</a:t>
            </a:r>
          </a:p>
        </p:txBody>
      </p:sp>
      <p:pic>
        <p:nvPicPr>
          <p:cNvPr id="24" name="AWS Marketplace.png"/>
          <p:cNvPicPr/>
          <p:nvPr/>
        </p:nvPicPr>
        <p:blipFill>
          <a:blip r:embed="rId3" cstate="screen">
            <a:extLst>
              <a:ext uri="{28A0092B-C50C-407E-A947-70E740481C1C}">
                <a14:useLocalDpi xmlns:a14="http://schemas.microsoft.com/office/drawing/2010/main"/>
              </a:ext>
            </a:extLst>
          </a:blip>
          <a:stretch>
            <a:fillRect/>
          </a:stretch>
        </p:blipFill>
        <p:spPr>
          <a:xfrm>
            <a:off x="8136178" y="1756667"/>
            <a:ext cx="4876800" cy="817079"/>
          </a:xfrm>
          <a:prstGeom prst="rect">
            <a:avLst/>
          </a:prstGeom>
          <a:ln w="3175">
            <a:miter lim="400000"/>
          </a:ln>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760" y="5504579"/>
            <a:ext cx="1353341" cy="676670"/>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70780" y="5697072"/>
            <a:ext cx="1768758" cy="429792"/>
          </a:xfrm>
          <a:prstGeom prst="rect">
            <a:avLst/>
          </a:prstGeom>
        </p:spPr>
      </p:pic>
      <p:pic>
        <p:nvPicPr>
          <p:cNvPr id="27" name="Picture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7263" y="6459931"/>
            <a:ext cx="2099842" cy="772412"/>
          </a:xfrm>
          <a:prstGeom prst="rect">
            <a:avLst/>
          </a:prstGeom>
        </p:spPr>
      </p:pic>
      <p:pic>
        <p:nvPicPr>
          <p:cNvPr id="28" name="Picture 27"/>
          <p:cNvPicPr>
            <a:picLocks noChangeAspect="1"/>
          </p:cNvPicPr>
          <p:nvPr/>
        </p:nvPicPr>
        <p:blipFill>
          <a:blip r:embed="rId7"/>
          <a:stretch>
            <a:fillRect/>
          </a:stretch>
        </p:blipFill>
        <p:spPr>
          <a:xfrm>
            <a:off x="2836809" y="6566400"/>
            <a:ext cx="1489367" cy="510058"/>
          </a:xfrm>
          <a:prstGeom prst="rect">
            <a:avLst/>
          </a:prstGeom>
        </p:spPr>
      </p:pic>
      <p:pic>
        <p:nvPicPr>
          <p:cNvPr id="29" name="Picture 2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62792" y="6508999"/>
            <a:ext cx="1261616" cy="624865"/>
          </a:xfrm>
          <a:prstGeom prst="rect">
            <a:avLst/>
          </a:prstGeom>
        </p:spPr>
      </p:pic>
      <p:cxnSp>
        <p:nvCxnSpPr>
          <p:cNvPr id="30" name="Straight Connector 29"/>
          <p:cNvCxnSpPr/>
          <p:nvPr/>
        </p:nvCxnSpPr>
        <p:spPr>
          <a:xfrm flipV="1">
            <a:off x="1386535" y="5370757"/>
            <a:ext cx="4712290" cy="2828"/>
          </a:xfrm>
          <a:prstGeom prst="line">
            <a:avLst/>
          </a:prstGeom>
          <a:ln>
            <a:solidFill>
              <a:srgbClr val="B1B3B6"/>
            </a:solidFill>
            <a:prstDash val="dash"/>
          </a:ln>
        </p:spPr>
        <p:style>
          <a:lnRef idx="1">
            <a:schemeClr val="dk1"/>
          </a:lnRef>
          <a:fillRef idx="0">
            <a:schemeClr val="dk1"/>
          </a:fillRef>
          <a:effectRef idx="0">
            <a:schemeClr val="dk1"/>
          </a:effectRef>
          <a:fontRef idx="minor">
            <a:schemeClr val="tx1"/>
          </a:fontRef>
        </p:style>
      </p:cxnSp>
      <p:pic>
        <p:nvPicPr>
          <p:cNvPr id="32" name="Picture 3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070422" y="5610983"/>
            <a:ext cx="1058452" cy="590586"/>
          </a:xfrm>
          <a:prstGeom prst="rect">
            <a:avLst/>
          </a:prstGeom>
        </p:spPr>
      </p:pic>
      <p:pic>
        <p:nvPicPr>
          <p:cNvPr id="33" name="Picture 3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872099" y="5641282"/>
            <a:ext cx="1947342" cy="528976"/>
          </a:xfrm>
          <a:prstGeom prst="rect">
            <a:avLst/>
          </a:prstGeom>
        </p:spPr>
      </p:pic>
      <p:cxnSp>
        <p:nvCxnSpPr>
          <p:cNvPr id="34" name="Straight Connector 33"/>
          <p:cNvCxnSpPr/>
          <p:nvPr/>
        </p:nvCxnSpPr>
        <p:spPr>
          <a:xfrm flipV="1">
            <a:off x="8486173" y="5370757"/>
            <a:ext cx="4712290" cy="2828"/>
          </a:xfrm>
          <a:prstGeom prst="line">
            <a:avLst/>
          </a:prstGeom>
          <a:ln>
            <a:solidFill>
              <a:srgbClr val="B1B3B6"/>
            </a:solidFill>
            <a:prstDash val="dash"/>
          </a:ln>
        </p:spPr>
        <p:style>
          <a:lnRef idx="1">
            <a:schemeClr val="dk1"/>
          </a:lnRef>
          <a:fillRef idx="0">
            <a:schemeClr val="dk1"/>
          </a:fillRef>
          <a:effectRef idx="0">
            <a:schemeClr val="dk1"/>
          </a:effectRef>
          <a:fontRef idx="minor">
            <a:schemeClr val="tx1"/>
          </a:fontRef>
        </p:style>
      </p:cxnSp>
      <p:pic>
        <p:nvPicPr>
          <p:cNvPr id="36" name="Picture 3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258566" y="6351395"/>
            <a:ext cx="1504100" cy="940062"/>
          </a:xfrm>
          <a:prstGeom prst="rect">
            <a:avLst/>
          </a:prstGeom>
        </p:spPr>
      </p:pic>
      <p:pic>
        <p:nvPicPr>
          <p:cNvPr id="37" name="Picture 3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2638412" y="5716734"/>
            <a:ext cx="1345208" cy="507144"/>
          </a:xfrm>
          <a:prstGeom prst="rect">
            <a:avLst/>
          </a:prstGeom>
        </p:spPr>
      </p:pic>
      <p:pic>
        <p:nvPicPr>
          <p:cNvPr id="38" name="Picture 3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286614" y="6599850"/>
            <a:ext cx="1496204" cy="443156"/>
          </a:xfrm>
          <a:prstGeom prst="rect">
            <a:avLst/>
          </a:prstGeom>
        </p:spPr>
      </p:pic>
      <p:pic>
        <p:nvPicPr>
          <p:cNvPr id="39" name="Picture 3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144374" y="5794437"/>
            <a:ext cx="2160848" cy="351736"/>
          </a:xfrm>
          <a:prstGeom prst="rect">
            <a:avLst/>
          </a:prstGeom>
        </p:spPr>
      </p:pic>
      <p:pic>
        <p:nvPicPr>
          <p:cNvPr id="40" name="Picture 39"/>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2168547" y="6401647"/>
            <a:ext cx="2158885" cy="839567"/>
          </a:xfrm>
          <a:prstGeom prst="rect">
            <a:avLst/>
          </a:prstGeom>
        </p:spPr>
      </p:pic>
      <p:pic>
        <p:nvPicPr>
          <p:cNvPr id="22" name="Picture 21">
            <a:extLst>
              <a:ext uri="{FF2B5EF4-FFF2-40B4-BE49-F238E27FC236}">
                <a16:creationId xmlns:a16="http://schemas.microsoft.com/office/drawing/2014/main" id="{48A1EB42-916E-1E4E-A31D-91B40A866C2B}"/>
              </a:ext>
            </a:extLst>
          </p:cNvPr>
          <p:cNvPicPr>
            <a:picLocks noChangeAspect="1"/>
          </p:cNvPicPr>
          <p:nvPr/>
        </p:nvPicPr>
        <p:blipFill>
          <a:blip r:embed="rId16"/>
          <a:stretch>
            <a:fillRect/>
          </a:stretch>
        </p:blipFill>
        <p:spPr>
          <a:xfrm>
            <a:off x="2098690" y="1923239"/>
            <a:ext cx="2572091" cy="697109"/>
          </a:xfrm>
          <a:prstGeom prst="rect">
            <a:avLst/>
          </a:prstGeom>
        </p:spPr>
      </p:pic>
    </p:spTree>
    <p:extLst>
      <p:ext uri="{BB962C8B-B14F-4D97-AF65-F5344CB8AC3E}">
        <p14:creationId xmlns:p14="http://schemas.microsoft.com/office/powerpoint/2010/main" val="25981292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1" y="274320"/>
            <a:ext cx="13533121" cy="2133976"/>
          </a:xfrm>
        </p:spPr>
        <p:txBody>
          <a:bodyPr anchor="t">
            <a:noAutofit/>
          </a:bodyPr>
          <a:lstStyle/>
          <a:p>
            <a:r>
              <a:rPr lang="en-US" dirty="0">
                <a:solidFill>
                  <a:srgbClr val="FAA634"/>
                </a:solidFill>
              </a:rPr>
              <a:t>Critical certifications </a:t>
            </a:r>
            <a:r>
              <a:rPr lang="en-US" sz="4480" dirty="0"/>
              <a:t>and compliance programs</a:t>
            </a:r>
          </a:p>
        </p:txBody>
      </p:sp>
      <p:grpSp>
        <p:nvGrpSpPr>
          <p:cNvPr id="19" name="Group 18"/>
          <p:cNvGrpSpPr/>
          <p:nvPr/>
        </p:nvGrpSpPr>
        <p:grpSpPr>
          <a:xfrm>
            <a:off x="695013" y="1596458"/>
            <a:ext cx="12615083" cy="5609669"/>
            <a:chOff x="434383" y="997785"/>
            <a:chExt cx="8362002" cy="3718411"/>
          </a:xfrm>
        </p:grpSpPr>
        <p:pic>
          <p:nvPicPr>
            <p:cNvPr id="4" name="image50.png"/>
            <p:cNvPicPr/>
            <p:nvPr/>
          </p:nvPicPr>
          <p:blipFill>
            <a:blip r:embed="rId3" cstate="screen">
              <a:extLst>
                <a:ext uri="{28A0092B-C50C-407E-A947-70E740481C1C}">
                  <a14:useLocalDpi xmlns:a14="http://schemas.microsoft.com/office/drawing/2010/main"/>
                </a:ext>
              </a:extLst>
            </a:blip>
            <a:stretch>
              <a:fillRect/>
            </a:stretch>
          </p:blipFill>
          <p:spPr>
            <a:xfrm>
              <a:off x="5153705" y="2469737"/>
              <a:ext cx="1440964" cy="805123"/>
            </a:xfrm>
            <a:prstGeom prst="rect">
              <a:avLst/>
            </a:prstGeom>
            <a:ln w="12700">
              <a:miter lim="400000"/>
            </a:ln>
          </p:spPr>
        </p:pic>
        <p:pic>
          <p:nvPicPr>
            <p:cNvPr id="5" name="image51.png"/>
            <p:cNvPicPr/>
            <p:nvPr/>
          </p:nvPicPr>
          <p:blipFill>
            <a:blip r:embed="rId4" cstate="screen">
              <a:extLst>
                <a:ext uri="{28A0092B-C50C-407E-A947-70E740481C1C}">
                  <a14:useLocalDpi xmlns:a14="http://schemas.microsoft.com/office/drawing/2010/main"/>
                </a:ext>
              </a:extLst>
            </a:blip>
            <a:stretch>
              <a:fillRect/>
            </a:stretch>
          </p:blipFill>
          <p:spPr>
            <a:xfrm>
              <a:off x="470957" y="997785"/>
              <a:ext cx="1029342" cy="1029342"/>
            </a:xfrm>
            <a:prstGeom prst="rect">
              <a:avLst/>
            </a:prstGeom>
            <a:ln w="12700">
              <a:miter lim="400000"/>
            </a:ln>
          </p:spPr>
        </p:pic>
        <p:pic>
          <p:nvPicPr>
            <p:cNvPr id="6" name="image52.png"/>
            <p:cNvPicPr/>
            <p:nvPr/>
          </p:nvPicPr>
          <p:blipFill>
            <a:blip r:embed="rId5">
              <a:extLst/>
            </a:blip>
            <a:stretch>
              <a:fillRect/>
            </a:stretch>
          </p:blipFill>
          <p:spPr>
            <a:xfrm>
              <a:off x="2003101" y="997785"/>
              <a:ext cx="1158009" cy="1029342"/>
            </a:xfrm>
            <a:prstGeom prst="rect">
              <a:avLst/>
            </a:prstGeom>
            <a:ln w="12700">
              <a:miter lim="400000"/>
            </a:ln>
          </p:spPr>
        </p:pic>
        <p:pic>
          <p:nvPicPr>
            <p:cNvPr id="7" name="image53.png"/>
            <p:cNvPicPr/>
            <p:nvPr/>
          </p:nvPicPr>
          <p:blipFill>
            <a:blip r:embed="rId6" cstate="screen">
              <a:extLst>
                <a:ext uri="{28A0092B-C50C-407E-A947-70E740481C1C}">
                  <a14:useLocalDpi xmlns:a14="http://schemas.microsoft.com/office/drawing/2010/main"/>
                </a:ext>
              </a:extLst>
            </a:blip>
            <a:stretch>
              <a:fillRect/>
            </a:stretch>
          </p:blipFill>
          <p:spPr>
            <a:xfrm>
              <a:off x="434383" y="2321053"/>
              <a:ext cx="1102490" cy="1102490"/>
            </a:xfrm>
            <a:prstGeom prst="rect">
              <a:avLst/>
            </a:prstGeom>
            <a:ln w="12700">
              <a:miter lim="400000"/>
            </a:ln>
          </p:spPr>
        </p:pic>
        <p:pic>
          <p:nvPicPr>
            <p:cNvPr id="8" name="image54.png"/>
            <p:cNvPicPr/>
            <p:nvPr/>
          </p:nvPicPr>
          <p:blipFill>
            <a:blip r:embed="rId7" cstate="screen">
              <a:extLst>
                <a:ext uri="{28A0092B-C50C-407E-A947-70E740481C1C}">
                  <a14:useLocalDpi xmlns:a14="http://schemas.microsoft.com/office/drawing/2010/main"/>
                </a:ext>
              </a:extLst>
            </a:blip>
            <a:stretch>
              <a:fillRect/>
            </a:stretch>
          </p:blipFill>
          <p:spPr>
            <a:xfrm>
              <a:off x="2073634" y="3699253"/>
              <a:ext cx="1016943" cy="1016943"/>
            </a:xfrm>
            <a:prstGeom prst="rect">
              <a:avLst/>
            </a:prstGeom>
            <a:ln w="12700">
              <a:miter lim="400000"/>
            </a:ln>
          </p:spPr>
        </p:pic>
        <p:pic>
          <p:nvPicPr>
            <p:cNvPr id="9" name="image55.png"/>
            <p:cNvPicPr/>
            <p:nvPr/>
          </p:nvPicPr>
          <p:blipFill>
            <a:blip r:embed="rId8" cstate="screen">
              <a:extLst>
                <a:ext uri="{28A0092B-C50C-407E-A947-70E740481C1C}">
                  <a14:useLocalDpi xmlns:a14="http://schemas.microsoft.com/office/drawing/2010/main"/>
                </a:ext>
              </a:extLst>
            </a:blip>
            <a:srcRect/>
            <a:stretch>
              <a:fillRect/>
            </a:stretch>
          </p:blipFill>
          <p:spPr>
            <a:xfrm>
              <a:off x="477123" y="3678292"/>
              <a:ext cx="1017011" cy="1016943"/>
            </a:xfrm>
            <a:prstGeom prst="rect">
              <a:avLst/>
            </a:prstGeom>
            <a:ln w="12700">
              <a:miter lim="400000"/>
            </a:ln>
          </p:spPr>
        </p:pic>
        <p:pic>
          <p:nvPicPr>
            <p:cNvPr id="10" name="image56-filtered.png"/>
            <p:cNvPicPr/>
            <p:nvPr/>
          </p:nvPicPr>
          <p:blipFill>
            <a:blip r:embed="rId9" cstate="screen">
              <a:extLst>
                <a:ext uri="{28A0092B-C50C-407E-A947-70E740481C1C}">
                  <a14:useLocalDpi xmlns:a14="http://schemas.microsoft.com/office/drawing/2010/main"/>
                </a:ext>
              </a:extLst>
            </a:blip>
            <a:stretch>
              <a:fillRect/>
            </a:stretch>
          </p:blipFill>
          <p:spPr>
            <a:xfrm>
              <a:off x="5176792" y="1123574"/>
              <a:ext cx="1394791" cy="777765"/>
            </a:xfrm>
            <a:prstGeom prst="rect">
              <a:avLst/>
            </a:prstGeom>
            <a:ln w="12700">
              <a:miter lim="400000"/>
            </a:ln>
          </p:spPr>
        </p:pic>
        <p:pic>
          <p:nvPicPr>
            <p:cNvPr id="11" name="image57.png"/>
            <p:cNvPicPr/>
            <p:nvPr/>
          </p:nvPicPr>
          <p:blipFill>
            <a:blip r:embed="rId10" cstate="screen">
              <a:extLst>
                <a:ext uri="{28A0092B-C50C-407E-A947-70E740481C1C}">
                  <a14:useLocalDpi xmlns:a14="http://schemas.microsoft.com/office/drawing/2010/main"/>
                </a:ext>
              </a:extLst>
            </a:blip>
            <a:stretch>
              <a:fillRect/>
            </a:stretch>
          </p:blipFill>
          <p:spPr>
            <a:xfrm>
              <a:off x="6976398" y="1162614"/>
              <a:ext cx="1819987" cy="699684"/>
            </a:xfrm>
            <a:prstGeom prst="rect">
              <a:avLst/>
            </a:prstGeom>
            <a:ln w="12700">
              <a:miter lim="400000"/>
            </a:ln>
          </p:spPr>
        </p:pic>
        <p:pic>
          <p:nvPicPr>
            <p:cNvPr id="12" name="image58.png"/>
            <p:cNvPicPr/>
            <p:nvPr/>
          </p:nvPicPr>
          <p:blipFill>
            <a:blip r:embed="rId11" cstate="screen">
              <a:extLst>
                <a:ext uri="{28A0092B-C50C-407E-A947-70E740481C1C}">
                  <a14:useLocalDpi xmlns:a14="http://schemas.microsoft.com/office/drawing/2010/main"/>
                </a:ext>
              </a:extLst>
            </a:blip>
            <a:stretch>
              <a:fillRect/>
            </a:stretch>
          </p:blipFill>
          <p:spPr>
            <a:xfrm>
              <a:off x="7045296" y="2403563"/>
              <a:ext cx="1682190" cy="937470"/>
            </a:xfrm>
            <a:prstGeom prst="rect">
              <a:avLst/>
            </a:prstGeom>
            <a:ln w="12700">
              <a:miter lim="400000"/>
            </a:ln>
          </p:spPr>
        </p:pic>
        <p:pic>
          <p:nvPicPr>
            <p:cNvPr id="13" name="image59.png"/>
            <p:cNvPicPr/>
            <p:nvPr/>
          </p:nvPicPr>
          <p:blipFill>
            <a:blip r:embed="rId12" cstate="screen">
              <a:extLst>
                <a:ext uri="{28A0092B-C50C-407E-A947-70E740481C1C}">
                  <a14:useLocalDpi xmlns:a14="http://schemas.microsoft.com/office/drawing/2010/main"/>
                </a:ext>
              </a:extLst>
            </a:blip>
            <a:stretch>
              <a:fillRect/>
            </a:stretch>
          </p:blipFill>
          <p:spPr>
            <a:xfrm>
              <a:off x="2036876" y="2376140"/>
              <a:ext cx="1090459" cy="992316"/>
            </a:xfrm>
            <a:prstGeom prst="rect">
              <a:avLst/>
            </a:prstGeom>
            <a:ln w="12700">
              <a:miter lim="400000"/>
            </a:ln>
          </p:spPr>
        </p:pic>
        <p:pic>
          <p:nvPicPr>
            <p:cNvPr id="14" name="image60.png"/>
            <p:cNvPicPr/>
            <p:nvPr/>
          </p:nvPicPr>
          <p:blipFill>
            <a:blip r:embed="rId13" cstate="screen">
              <a:extLst>
                <a:ext uri="{28A0092B-C50C-407E-A947-70E740481C1C}">
                  <a14:useLocalDpi xmlns:a14="http://schemas.microsoft.com/office/drawing/2010/main"/>
                </a:ext>
              </a:extLst>
            </a:blip>
            <a:stretch>
              <a:fillRect/>
            </a:stretch>
          </p:blipFill>
          <p:spPr>
            <a:xfrm>
              <a:off x="3657036" y="1016298"/>
              <a:ext cx="992316" cy="992316"/>
            </a:xfrm>
            <a:prstGeom prst="rect">
              <a:avLst/>
            </a:prstGeom>
            <a:ln w="12700">
              <a:miter lim="400000"/>
            </a:ln>
          </p:spPr>
        </p:pic>
        <p:pic>
          <p:nvPicPr>
            <p:cNvPr id="15" name="image61.png"/>
            <p:cNvPicPr/>
            <p:nvPr/>
          </p:nvPicPr>
          <p:blipFill>
            <a:blip r:embed="rId14" cstate="screen">
              <a:extLst>
                <a:ext uri="{28A0092B-C50C-407E-A947-70E740481C1C}">
                  <a14:useLocalDpi xmlns:a14="http://schemas.microsoft.com/office/drawing/2010/main"/>
                </a:ext>
              </a:extLst>
            </a:blip>
            <a:stretch>
              <a:fillRect/>
            </a:stretch>
          </p:blipFill>
          <p:spPr>
            <a:xfrm>
              <a:off x="3610219" y="2363827"/>
              <a:ext cx="1085951" cy="1016943"/>
            </a:xfrm>
            <a:prstGeom prst="rect">
              <a:avLst/>
            </a:prstGeom>
            <a:ln w="12700">
              <a:miter lim="400000"/>
            </a:ln>
          </p:spPr>
        </p:pic>
        <p:pic>
          <p:nvPicPr>
            <p:cNvPr id="17" name="pasted-image.tif"/>
            <p:cNvPicPr/>
            <p:nvPr/>
          </p:nvPicPr>
          <p:blipFill>
            <a:blip r:embed="rId15" cstate="screen">
              <a:extLst>
                <a:ext uri="{28A0092B-C50C-407E-A947-70E740481C1C}">
                  <a14:useLocalDpi xmlns:a14="http://schemas.microsoft.com/office/drawing/2010/main"/>
                </a:ext>
              </a:extLst>
            </a:blip>
            <a:stretch>
              <a:fillRect/>
            </a:stretch>
          </p:blipFill>
          <p:spPr>
            <a:xfrm>
              <a:off x="3751635" y="3814636"/>
              <a:ext cx="791730" cy="791730"/>
            </a:xfrm>
            <a:prstGeom prst="rect">
              <a:avLst/>
            </a:prstGeom>
            <a:ln>
              <a:noFill/>
            </a:ln>
            <a:effectLst/>
          </p:spPr>
        </p:pic>
        <p:pic>
          <p:nvPicPr>
            <p:cNvPr id="18" name="Picture 17"/>
            <p:cNvPicPr/>
            <p:nvPr/>
          </p:nvPicPr>
          <p:blipFill>
            <a:blip r:embed="rId16" cstate="screen">
              <a:extLst>
                <a:ext uri="{28A0092B-C50C-407E-A947-70E740481C1C}">
                  <a14:useLocalDpi xmlns:a14="http://schemas.microsoft.com/office/drawing/2010/main"/>
                </a:ext>
              </a:extLst>
            </a:blip>
            <a:stretch>
              <a:fillRect/>
            </a:stretch>
          </p:blipFill>
          <p:spPr>
            <a:xfrm>
              <a:off x="3704649" y="3784233"/>
              <a:ext cx="885702" cy="913341"/>
            </a:xfrm>
            <a:prstGeom prst="rect">
              <a:avLst/>
            </a:prstGeom>
            <a:effectLst/>
          </p:spPr>
        </p:pic>
      </p:grpSp>
    </p:spTree>
    <p:extLst>
      <p:ext uri="{BB962C8B-B14F-4D97-AF65-F5344CB8AC3E}">
        <p14:creationId xmlns:p14="http://schemas.microsoft.com/office/powerpoint/2010/main" val="22161548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itle 1"/>
          <p:cNvSpPr txBox="1">
            <a:spLocks noGrp="1"/>
          </p:cNvSpPr>
          <p:nvPr>
            <p:ph type="title"/>
          </p:nvPr>
        </p:nvSpPr>
        <p:spPr>
          <a:prstGeom prst="rect">
            <a:avLst/>
          </a:prstGeom>
        </p:spPr>
        <p:txBody>
          <a:bodyPr/>
          <a:lstStyle>
            <a:lvl1pPr>
              <a:defRPr spc="-180"/>
            </a:lvl1pPr>
          </a:lstStyle>
          <a:p>
            <a:r>
              <a:t>AWS Globalna Infrastruktura</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4-05853_Summit_2019_Template_Dark">
  <a:themeElements>
    <a:clrScheme name="4-05853_Summit_2019_Template_Dark">
      <a:dk1>
        <a:srgbClr val="000000"/>
      </a:dk1>
      <a:lt1>
        <a:srgbClr val="FFFFFF"/>
      </a:lt1>
      <a:dk2>
        <a:srgbClr val="A7A7A7"/>
      </a:dk2>
      <a:lt2>
        <a:srgbClr val="535353"/>
      </a:lt2>
      <a:accent1>
        <a:srgbClr val="FF5252"/>
      </a:accent1>
      <a:accent2>
        <a:srgbClr val="527FFF"/>
      </a:accent2>
      <a:accent3>
        <a:srgbClr val="A166FF"/>
      </a:accent3>
      <a:accent4>
        <a:srgbClr val="FF6138"/>
      </a:accent4>
      <a:accent5>
        <a:srgbClr val="E72C97"/>
      </a:accent5>
      <a:accent6>
        <a:srgbClr val="FDC500"/>
      </a:accent6>
      <a:hlink>
        <a:srgbClr val="0000FF"/>
      </a:hlink>
      <a:folHlink>
        <a:srgbClr val="FF00FF"/>
      </a:folHlink>
    </a:clrScheme>
    <a:fontScheme name="4-05853_Summit_2019_Template_Dark">
      <a:majorFont>
        <a:latin typeface="Arial Black"/>
        <a:ea typeface="Arial Black"/>
        <a:cs typeface="Arial Black"/>
      </a:majorFont>
      <a:minorFont>
        <a:latin typeface="Helvetica"/>
        <a:ea typeface="Helvetica"/>
        <a:cs typeface="Helvetica"/>
      </a:minorFont>
    </a:fontScheme>
    <a:fmtScheme name="4-05853_Summit_2019_Template_Dar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146304" tIns="146304" rIns="146304" bIns="146304" numCol="1" spcCol="38100" rtlCol="0" anchor="t">
        <a:spAutoFit/>
      </a:bodyPr>
      <a:lstStyle>
        <a:defPPr marL="0" marR="0" indent="0" algn="l" defTabSz="1097212"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mazon Ember"/>
            <a:ea typeface="Amazon Ember"/>
            <a:cs typeface="Amazon Ember"/>
            <a:sym typeface="Amazon Emb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146304" tIns="146304" rIns="146304" bIns="146304" numCol="1" spcCol="38100" rtlCol="0" anchor="t">
        <a:spAutoFit/>
      </a:bodyPr>
      <a:lstStyle>
        <a:defPPr marL="0" marR="0" indent="0" algn="l" defTabSz="1097212"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mazon Ember"/>
            <a:ea typeface="Amazon Ember"/>
            <a:cs typeface="Amazon Ember"/>
            <a:sym typeface="Amazon Emb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4-05853_Summit_2019_Template_Dark">
  <a:themeElements>
    <a:clrScheme name="4-05853_Summit_2019_Template_Dark">
      <a:dk1>
        <a:srgbClr val="000000"/>
      </a:dk1>
      <a:lt1>
        <a:srgbClr val="FFFFFF"/>
      </a:lt1>
      <a:dk2>
        <a:srgbClr val="A7A7A7"/>
      </a:dk2>
      <a:lt2>
        <a:srgbClr val="535353"/>
      </a:lt2>
      <a:accent1>
        <a:srgbClr val="FF5252"/>
      </a:accent1>
      <a:accent2>
        <a:srgbClr val="527FFF"/>
      </a:accent2>
      <a:accent3>
        <a:srgbClr val="A166FF"/>
      </a:accent3>
      <a:accent4>
        <a:srgbClr val="FF6138"/>
      </a:accent4>
      <a:accent5>
        <a:srgbClr val="E72C97"/>
      </a:accent5>
      <a:accent6>
        <a:srgbClr val="FDC500"/>
      </a:accent6>
      <a:hlink>
        <a:srgbClr val="0000FF"/>
      </a:hlink>
      <a:folHlink>
        <a:srgbClr val="FF00FF"/>
      </a:folHlink>
    </a:clrScheme>
    <a:fontScheme name="4-05853_Summit_2019_Template_Dark">
      <a:majorFont>
        <a:latin typeface="Arial Black"/>
        <a:ea typeface="Arial Black"/>
        <a:cs typeface="Arial Black"/>
      </a:majorFont>
      <a:minorFont>
        <a:latin typeface="Helvetica"/>
        <a:ea typeface="Helvetica"/>
        <a:cs typeface="Helvetica"/>
      </a:minorFont>
    </a:fontScheme>
    <a:fmtScheme name="4-05853_Summit_2019_Template_Dar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146304" tIns="146304" rIns="146304" bIns="146304" numCol="1" spcCol="38100" rtlCol="0" anchor="t">
        <a:spAutoFit/>
      </a:bodyPr>
      <a:lstStyle>
        <a:defPPr marL="0" marR="0" indent="0" algn="l" defTabSz="1097212"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mazon Ember"/>
            <a:ea typeface="Amazon Ember"/>
            <a:cs typeface="Amazon Ember"/>
            <a:sym typeface="Amazon Emb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146304" tIns="146304" rIns="146304" bIns="146304" numCol="1" spcCol="38100" rtlCol="0" anchor="t">
        <a:spAutoFit/>
      </a:bodyPr>
      <a:lstStyle>
        <a:defPPr marL="0" marR="0" indent="0" algn="l" defTabSz="1097212"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mazon Ember"/>
            <a:ea typeface="Amazon Ember"/>
            <a:cs typeface="Amazon Ember"/>
            <a:sym typeface="Amazon Emb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122</TotalTime>
  <Words>3757</Words>
  <Application>Microsoft Office PowerPoint</Application>
  <PresentationFormat>Custom</PresentationFormat>
  <Paragraphs>480</Paragraphs>
  <Slides>53</Slides>
  <Notes>23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53</vt:i4>
      </vt:variant>
    </vt:vector>
  </HeadingPairs>
  <TitlesOfParts>
    <vt:vector size="67" baseType="lpstr">
      <vt:lpstr>Amazon Ember</vt:lpstr>
      <vt:lpstr>Amazon Ember Light</vt:lpstr>
      <vt:lpstr>Amazon Ember Medium</vt:lpstr>
      <vt:lpstr>Amazon Ember Regular</vt:lpstr>
      <vt:lpstr>Amazon Ember Thin</vt:lpstr>
      <vt:lpstr>AmazonEmber-Medium</vt:lpstr>
      <vt:lpstr>Arial</vt:lpstr>
      <vt:lpstr>Arial Black</vt:lpstr>
      <vt:lpstr>Calibri</vt:lpstr>
      <vt:lpstr>Helvetica</vt:lpstr>
      <vt:lpstr>Lucida Console</vt:lpstr>
      <vt:lpstr>Raleway</vt:lpstr>
      <vt:lpstr>Times</vt:lpstr>
      <vt:lpstr>4-05853_Summit_2019_Template_Dark</vt:lpstr>
      <vt:lpstr>WordPress on AWS: Be Global and Cloud-scale</vt:lpstr>
      <vt:lpstr>What is Cloud Computing?</vt:lpstr>
      <vt:lpstr>What is Amazon Web Services (AWS)?</vt:lpstr>
      <vt:lpstr>What are the primary drivers for moving to the cloud?</vt:lpstr>
      <vt:lpstr>Global comes standard</vt:lpstr>
      <vt:lpstr>Broad and Deep Functionality</vt:lpstr>
      <vt:lpstr>An Expansive Ecosystem</vt:lpstr>
      <vt:lpstr>Critical certifications and compliance programs</vt:lpstr>
      <vt:lpstr>AWS Globalna Infrastruktura</vt:lpstr>
      <vt:lpstr>Komponente AWS Globalne Infrastrukture</vt:lpstr>
      <vt:lpstr>AWS Regioni</vt:lpstr>
      <vt:lpstr>AWS Availability Zone</vt:lpstr>
      <vt:lpstr>Prednosti koje nudi AWS globalna infrastruktura</vt:lpstr>
      <vt:lpstr>Amazon S3</vt:lpstr>
      <vt:lpstr>Amazon Simple Storage Service - S3</vt:lpstr>
      <vt:lpstr>Amazon S3 Storage klase</vt:lpstr>
      <vt:lpstr>Performanse S3 Storage klasa</vt:lpstr>
      <vt:lpstr>Amazon S3 kontrola pristupa i sigurnost</vt:lpstr>
      <vt:lpstr>Amazon CloudFront</vt:lpstr>
      <vt:lpstr>Amazon CloudFront Infrastruktura</vt:lpstr>
      <vt:lpstr>Amazon CloudFront</vt:lpstr>
      <vt:lpstr>Amazon CloudFront</vt:lpstr>
      <vt:lpstr>Kako CloudFront funkcioniše - Regional Edge Cache</vt:lpstr>
      <vt:lpstr>Dynamic Whole Site Delivery with Amazon CloudFront</vt:lpstr>
      <vt:lpstr>Statični Website</vt:lpstr>
      <vt:lpstr>Hostovanje statičnog website-a na Amazon S3</vt:lpstr>
      <vt:lpstr>Serverless-Static WordPress Hosting</vt:lpstr>
      <vt:lpstr>How does this look on AWS?</vt:lpstr>
      <vt:lpstr>AWS WordPress Reference Architecture</vt:lpstr>
      <vt:lpstr>Store WordPress on a shared file system</vt:lpstr>
      <vt:lpstr>Use relational database as a service</vt:lpstr>
      <vt:lpstr>Load balance with Auto Scaling web servers</vt:lpstr>
      <vt:lpstr>Cache content close to end users</vt:lpstr>
      <vt:lpstr>AWS WordPress Reference Architecture</vt:lpstr>
      <vt:lpstr>How do we deploy all that?</vt:lpstr>
      <vt:lpstr>AWS CloudFormation 101</vt:lpstr>
      <vt:lpstr>AWS CloudFormation 101</vt:lpstr>
      <vt:lpstr>Monitoring?</vt:lpstr>
      <vt:lpstr>Amazon CloudWatch</vt:lpstr>
      <vt:lpstr>AWS CloudTrail</vt:lpstr>
      <vt:lpstr>AWS Config &amp; AWS Config rules</vt:lpstr>
      <vt:lpstr>What about operations?</vt:lpstr>
      <vt:lpstr>AWS Systems Manager</vt:lpstr>
      <vt:lpstr>Secure it!</vt:lpstr>
      <vt:lpstr>Secure it! </vt:lpstr>
      <vt:lpstr>AWS WordPress Reference Architecture</vt:lpstr>
      <vt:lpstr>AWS WordPress Whitepaper</vt:lpstr>
      <vt:lpstr>AWS WordPress Whitepaper</vt:lpstr>
      <vt:lpstr>Amazon Infrastuktura - Shifter Backend</vt:lpstr>
      <vt:lpstr>Amazon Infrastuktura - Shifter User Console</vt:lpstr>
      <vt:lpstr>Wrap Up</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for Presenters</dc:title>
  <cp:lastModifiedBy>Meszaros, Darko</cp:lastModifiedBy>
  <cp:revision>45</cp:revision>
  <dcterms:modified xsi:type="dcterms:W3CDTF">2019-05-18T08:54:38Z</dcterms:modified>
</cp:coreProperties>
</file>